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16.xml" ContentType="application/vnd.openxmlformats-officedocument.drawingml.chart+xml"/>
  <Override PartName="/ppt/drawings/drawing3.xml" ContentType="application/vnd.openxmlformats-officedocument.drawingml.chartshapes+xml"/>
  <Override PartName="/ppt/charts/chart17.xml" ContentType="application/vnd.openxmlformats-officedocument.drawingml.chart+xml"/>
  <Override PartName="/ppt/drawings/drawing4.xml" ContentType="application/vnd.openxmlformats-officedocument.drawingml.chartshapes+xml"/>
  <Override PartName="/ppt/charts/chart18.xml" ContentType="application/vnd.openxmlformats-officedocument.drawingml.chart+xml"/>
  <Override PartName="/ppt/drawings/drawing5.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58"/>
  </p:notesMasterIdLst>
  <p:handoutMasterIdLst>
    <p:handoutMasterId r:id="rId59"/>
  </p:handoutMasterIdLst>
  <p:sldIdLst>
    <p:sldId id="338" r:id="rId4"/>
    <p:sldId id="336" r:id="rId5"/>
    <p:sldId id="262" r:id="rId6"/>
    <p:sldId id="333" r:id="rId7"/>
    <p:sldId id="277" r:id="rId8"/>
    <p:sldId id="337" r:id="rId9"/>
    <p:sldId id="264" r:id="rId10"/>
    <p:sldId id="265" r:id="rId11"/>
    <p:sldId id="320" r:id="rId12"/>
    <p:sldId id="349" r:id="rId13"/>
    <p:sldId id="323" r:id="rId14"/>
    <p:sldId id="290" r:id="rId15"/>
    <p:sldId id="289" r:id="rId16"/>
    <p:sldId id="339" r:id="rId17"/>
    <p:sldId id="281" r:id="rId18"/>
    <p:sldId id="340" r:id="rId19"/>
    <p:sldId id="341" r:id="rId20"/>
    <p:sldId id="342" r:id="rId21"/>
    <p:sldId id="343" r:id="rId22"/>
    <p:sldId id="344" r:id="rId23"/>
    <p:sldId id="345" r:id="rId24"/>
    <p:sldId id="346" r:id="rId25"/>
    <p:sldId id="347" r:id="rId26"/>
    <p:sldId id="348" r:id="rId27"/>
    <p:sldId id="350" r:id="rId28"/>
    <p:sldId id="351" r:id="rId29"/>
    <p:sldId id="352" r:id="rId30"/>
    <p:sldId id="355" r:id="rId31"/>
    <p:sldId id="311" r:id="rId32"/>
    <p:sldId id="396" r:id="rId33"/>
    <p:sldId id="397" r:id="rId34"/>
    <p:sldId id="398" r:id="rId35"/>
    <p:sldId id="399" r:id="rId36"/>
    <p:sldId id="400"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54BFB83C-F9E5-8743-885B-6F7BE2B647BC}">
          <p14:sldIdLst>
            <p14:sldId id="338"/>
            <p14:sldId id="336"/>
            <p14:sldId id="262"/>
            <p14:sldId id="333"/>
            <p14:sldId id="277"/>
            <p14:sldId id="337"/>
            <p14:sldId id="264"/>
            <p14:sldId id="265"/>
            <p14:sldId id="320"/>
            <p14:sldId id="349"/>
            <p14:sldId id="323"/>
            <p14:sldId id="290"/>
            <p14:sldId id="289"/>
            <p14:sldId id="339"/>
            <p14:sldId id="281"/>
            <p14:sldId id="340"/>
            <p14:sldId id="341"/>
            <p14:sldId id="342"/>
            <p14:sldId id="343"/>
            <p14:sldId id="344"/>
            <p14:sldId id="345"/>
            <p14:sldId id="346"/>
            <p14:sldId id="347"/>
            <p14:sldId id="348"/>
            <p14:sldId id="350"/>
            <p14:sldId id="351"/>
            <p14:sldId id="352"/>
            <p14:sldId id="355"/>
            <p14:sldId id="311"/>
            <p14:sldId id="396"/>
            <p14:sldId id="397"/>
            <p14:sldId id="398"/>
            <p14:sldId id="399"/>
            <p14:sldId id="400"/>
          </p14:sldIdLst>
        </p14:section>
        <p14:section name="Section 2" id="{823E3A85-FB66-5849-BA59-E0621A8FB5C5}">
          <p14:sldIdLst>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Lst>
        </p14:section>
      </p14:sectionLst>
    </p:ext>
    <p:ext uri="{EFAFB233-063F-42B5-8137-9DF3F51BA10A}">
      <p15:sldGuideLst xmlns:p15="http://schemas.microsoft.com/office/powerpoint/2012/main">
        <p15:guide id="1" orient="horz" pos="2160">
          <p15:clr>
            <a:srgbClr val="A4A3A4"/>
          </p15:clr>
        </p15:guide>
        <p15:guide id="2" pos="286">
          <p15:clr>
            <a:srgbClr val="A4A3A4"/>
          </p15:clr>
        </p15:guide>
        <p15:guide id="3" pos="5472">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iersteiner" initials="d" lastIdx="3" clrIdx="0"/>
  <p:cmAuthor id="1" name="jbershadsky" initials="j" lastIdx="1" clrIdx="1"/>
  <p:cmAuthor id="2" name="Anya Weber" initials="A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8DA2"/>
    <a:srgbClr val="B06100"/>
    <a:srgbClr val="076D82"/>
    <a:srgbClr val="7A7A7A"/>
    <a:srgbClr val="0E5763"/>
    <a:srgbClr val="898989"/>
    <a:srgbClr val="999999"/>
    <a:srgbClr val="054C5C"/>
    <a:srgbClr val="04414F"/>
    <a:srgbClr val="E1B5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35" autoAdjust="0"/>
    <p:restoredTop sz="94636" autoAdjust="0"/>
  </p:normalViewPr>
  <p:slideViewPr>
    <p:cSldViewPr snapToGrid="0" snapToObjects="1">
      <p:cViewPr varScale="1">
        <p:scale>
          <a:sx n="106" d="100"/>
          <a:sy n="106" d="100"/>
        </p:scale>
        <p:origin x="666" y="108"/>
      </p:cViewPr>
      <p:guideLst>
        <p:guide orient="horz" pos="2160"/>
        <p:guide pos="286"/>
        <p:guide pos="5472"/>
        <p:guide pos="2880"/>
      </p:guideLst>
    </p:cSldViewPr>
  </p:slideViewPr>
  <p:outlineViewPr>
    <p:cViewPr>
      <p:scale>
        <a:sx n="33" d="100"/>
        <a:sy n="33" d="100"/>
      </p:scale>
      <p:origin x="0" y="-377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HSRIEAST-FILE1\Work%20Folders\DHiersteiner\DHiersteiner%20Local\Data%20Briefs\Verbal\Book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Verbal\Book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Verbal\Book1.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SRIEAST-FILE1\Work%20Folders\DHiersteiner\DHiersteiner%20Local\Data%20Briefs\Verbal\Book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Verbal\Book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Verbal\Book1.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SRIEAST-FILE1\Work%20Folders\DHiersteiner\DHiersteiner%20Local\Data%20Briefs\Verbal\Book1.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HSRIEAST-FILE1\Work%20Folders\DHiersteiner\DHiersteiner%20Local\Data%20Briefs\Verbal\Book1.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HSRIEAST-FILE1\Work%20Folders\DHiersteiner\DHiersteiner%20Local\Data%20Briefs\Verbal\Book1.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HSRIEAST-FILE1\Work%20Folders\DHiersteiner\DHiersteiner%20Local\Data%20Briefs\Verbal\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Racial&amp;ethnic%20health%20disparities\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Verbal\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Verbal\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Verbal\Boo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Verbal\Book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Verbal\Book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SRIEAST-FILE1\Work%20Folders\DHiersteiner\DHiersteiner%20Local\Data%20Briefs\Verbal\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14764831206034E-2"/>
          <c:y val="9.2707009065946117E-2"/>
          <c:w val="0.88893082925444089"/>
          <c:h val="0.73775380353799935"/>
        </c:manualLayout>
      </c:layout>
      <c:barChart>
        <c:barDir val="col"/>
        <c:grouping val="clustered"/>
        <c:varyColors val="0"/>
        <c:ser>
          <c:idx val="0"/>
          <c:order val="0"/>
          <c:tx>
            <c:strRef>
              <c:f>Sheet1!$A$430</c:f>
              <c:strCache>
                <c:ptCount val="1"/>
                <c:pt idx="0">
                  <c:v>Nonverbal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Sheet1!$B$429:$C$429</c:f>
              <c:strCache>
                <c:ptCount val="2"/>
                <c:pt idx="0">
                  <c:v>Was able to complete Section I</c:v>
                </c:pt>
                <c:pt idx="1">
                  <c:v>Answered Section II questions without proxy</c:v>
                </c:pt>
              </c:strCache>
            </c:strRef>
          </c:cat>
          <c:val>
            <c:numRef>
              <c:f>Sheet1!$B$430:$C$430</c:f>
              <c:numCache>
                <c:formatCode>0%</c:formatCode>
                <c:ptCount val="2"/>
                <c:pt idx="0">
                  <c:v>0.28000000000000003</c:v>
                </c:pt>
                <c:pt idx="1">
                  <c:v>0.33</c:v>
                </c:pt>
              </c:numCache>
            </c:numRef>
          </c:val>
        </c:ser>
        <c:ser>
          <c:idx val="1"/>
          <c:order val="1"/>
          <c:tx>
            <c:strRef>
              <c:f>Sheet1!$A$431</c:f>
              <c:strCache>
                <c:ptCount val="1"/>
                <c:pt idx="0">
                  <c:v>Verbal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Sheet1!$B$429:$C$429</c:f>
              <c:strCache>
                <c:ptCount val="2"/>
                <c:pt idx="0">
                  <c:v>Was able to complete Section I</c:v>
                </c:pt>
                <c:pt idx="1">
                  <c:v>Answered Section II questions without proxy</c:v>
                </c:pt>
              </c:strCache>
            </c:strRef>
          </c:cat>
          <c:val>
            <c:numRef>
              <c:f>Sheet1!$B$431:$C$431</c:f>
              <c:numCache>
                <c:formatCode>0%</c:formatCode>
                <c:ptCount val="2"/>
                <c:pt idx="0">
                  <c:v>0.86</c:v>
                </c:pt>
                <c:pt idx="1">
                  <c:v>0.85</c:v>
                </c:pt>
              </c:numCache>
            </c:numRef>
          </c:val>
        </c:ser>
        <c:dLbls>
          <c:showLegendKey val="0"/>
          <c:showVal val="0"/>
          <c:showCatName val="0"/>
          <c:showSerName val="0"/>
          <c:showPercent val="0"/>
          <c:showBubbleSize val="0"/>
        </c:dLbls>
        <c:gapWidth val="219"/>
        <c:overlap val="-27"/>
        <c:axId val="131071448"/>
        <c:axId val="8209704"/>
      </c:barChart>
      <c:catAx>
        <c:axId val="13107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09704"/>
        <c:crosses val="autoZero"/>
        <c:auto val="1"/>
        <c:lblAlgn val="ctr"/>
        <c:lblOffset val="100"/>
        <c:noMultiLvlLbl val="0"/>
      </c:catAx>
      <c:valAx>
        <c:axId val="8209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071448"/>
        <c:crosses val="autoZero"/>
        <c:crossBetween val="between"/>
      </c:valAx>
      <c:spPr>
        <a:noFill/>
        <a:ln>
          <a:noFill/>
        </a:ln>
        <a:effectLst/>
      </c:spPr>
    </c:plotArea>
    <c:legend>
      <c:legendPos val="b"/>
      <c:layout>
        <c:manualLayout>
          <c:xMode val="edge"/>
          <c:yMode val="edge"/>
          <c:x val="0.61620257851787619"/>
          <c:y val="4.852249614192046E-2"/>
          <c:w val="0.33772100097101831"/>
          <c:h val="6.4536384610202641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93285214348211"/>
          <c:y val="5.1400554097404488E-2"/>
          <c:w val="0.86211023622047334"/>
          <c:h val="0.77611512102653835"/>
        </c:manualLayout>
      </c:layout>
      <c:barChart>
        <c:barDir val="col"/>
        <c:grouping val="clustered"/>
        <c:varyColors val="0"/>
        <c:ser>
          <c:idx val="0"/>
          <c:order val="0"/>
          <c:tx>
            <c:strRef>
              <c:f>Sheet1!$H$200</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Sheet1!$I$199</c:f>
              <c:strCache>
                <c:ptCount val="1"/>
                <c:pt idx="0">
                  <c:v>Had a routine physical exam in the past year</c:v>
                </c:pt>
              </c:strCache>
            </c:strRef>
          </c:cat>
          <c:val>
            <c:numRef>
              <c:f>Sheet1!$I$200</c:f>
              <c:numCache>
                <c:formatCode>0.0%</c:formatCode>
                <c:ptCount val="1"/>
                <c:pt idx="0">
                  <c:v>0.93321100917431199</c:v>
                </c:pt>
              </c:numCache>
            </c:numRef>
          </c:val>
        </c:ser>
        <c:ser>
          <c:idx val="1"/>
          <c:order val="1"/>
          <c:tx>
            <c:strRef>
              <c:f>Sheet1!$H$201</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Sheet1!$I$199</c:f>
              <c:strCache>
                <c:ptCount val="1"/>
                <c:pt idx="0">
                  <c:v>Had a routine physical exam in the past year</c:v>
                </c:pt>
              </c:strCache>
            </c:strRef>
          </c:cat>
          <c:val>
            <c:numRef>
              <c:f>Sheet1!$I$201</c:f>
              <c:numCache>
                <c:formatCode>0.0%</c:formatCode>
                <c:ptCount val="1"/>
                <c:pt idx="0">
                  <c:v>0.9023533544081489</c:v>
                </c:pt>
              </c:numCache>
            </c:numRef>
          </c:val>
        </c:ser>
        <c:dLbls>
          <c:showLegendKey val="0"/>
          <c:showVal val="0"/>
          <c:showCatName val="0"/>
          <c:showSerName val="0"/>
          <c:showPercent val="0"/>
          <c:showBubbleSize val="0"/>
        </c:dLbls>
        <c:gapWidth val="150"/>
        <c:axId val="152201352"/>
        <c:axId val="152201744"/>
      </c:barChart>
      <c:catAx>
        <c:axId val="152201352"/>
        <c:scaling>
          <c:orientation val="minMax"/>
        </c:scaling>
        <c:delete val="0"/>
        <c:axPos val="b"/>
        <c:numFmt formatCode="General" sourceLinked="0"/>
        <c:majorTickMark val="out"/>
        <c:minorTickMark val="none"/>
        <c:tickLblPos val="nextTo"/>
        <c:txPr>
          <a:bodyPr/>
          <a:lstStyle/>
          <a:p>
            <a:pPr>
              <a:defRPr sz="1600"/>
            </a:pPr>
            <a:endParaRPr lang="en-US"/>
          </a:p>
        </c:txPr>
        <c:crossAx val="152201744"/>
        <c:crosses val="autoZero"/>
        <c:auto val="1"/>
        <c:lblAlgn val="ctr"/>
        <c:lblOffset val="100"/>
        <c:noMultiLvlLbl val="0"/>
      </c:catAx>
      <c:valAx>
        <c:axId val="152201744"/>
        <c:scaling>
          <c:orientation val="minMax"/>
          <c:max val="1"/>
          <c:min val="0"/>
        </c:scaling>
        <c:delete val="0"/>
        <c:axPos val="l"/>
        <c:majorGridlines/>
        <c:numFmt formatCode="0%" sourceLinked="0"/>
        <c:majorTickMark val="out"/>
        <c:minorTickMark val="none"/>
        <c:tickLblPos val="nextTo"/>
        <c:crossAx val="152201352"/>
        <c:crosses val="autoZero"/>
        <c:crossBetween val="between"/>
      </c:valAx>
    </c:plotArea>
    <c:legend>
      <c:legendPos val="r"/>
      <c:layout>
        <c:manualLayout>
          <c:xMode val="edge"/>
          <c:yMode val="edge"/>
          <c:x val="0.79304308836395454"/>
          <c:y val="5.5171697287839022E-2"/>
          <c:w val="0.17640135608049001"/>
          <c:h val="0.16743438320209991"/>
        </c:manualLayout>
      </c:layout>
      <c:overlay val="0"/>
      <c:spPr>
        <a:solidFill>
          <a:sysClr val="window" lastClr="FFFFFF"/>
        </a:solidFill>
      </c:spPr>
      <c:txPr>
        <a:bodyPr/>
        <a:lstStyle/>
        <a:p>
          <a:pPr>
            <a:defRPr sz="1600"/>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Type</a:t>
            </a:r>
            <a:r>
              <a:rPr lang="en-US" baseline="0" dirty="0" smtClean="0"/>
              <a:t> Of Residence</a:t>
            </a:r>
            <a:endParaRPr lang="en-US" dirty="0"/>
          </a:p>
        </c:rich>
      </c:tx>
      <c:overlay val="0"/>
    </c:title>
    <c:autoTitleDeleted val="0"/>
    <c:plotArea>
      <c:layout>
        <c:manualLayout>
          <c:layoutTarget val="inner"/>
          <c:xMode val="edge"/>
          <c:yMode val="edge"/>
          <c:x val="9.4537425246087076E-2"/>
          <c:y val="0.12901455926001124"/>
          <c:w val="0.88738665242602255"/>
          <c:h val="0.72936679905649893"/>
        </c:manualLayout>
      </c:layout>
      <c:barChart>
        <c:barDir val="col"/>
        <c:grouping val="clustered"/>
        <c:varyColors val="0"/>
        <c:ser>
          <c:idx val="0"/>
          <c:order val="0"/>
          <c:tx>
            <c:strRef>
              <c:f>Sheet1!$L$211</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Sheet1!$M$210:$R$210</c:f>
              <c:strCache>
                <c:ptCount val="6"/>
                <c:pt idx="0">
                  <c:v>Institution</c:v>
                </c:pt>
                <c:pt idx="1">
                  <c:v>Community-based residence</c:v>
                </c:pt>
                <c:pt idx="2">
                  <c:v>Independent home/apt</c:v>
                </c:pt>
                <c:pt idx="3">
                  <c:v>Parents'/relatives' home</c:v>
                </c:pt>
                <c:pt idx="4">
                  <c:v>Foster care/host home</c:v>
                </c:pt>
                <c:pt idx="5">
                  <c:v>Other</c:v>
                </c:pt>
              </c:strCache>
            </c:strRef>
          </c:cat>
          <c:val>
            <c:numRef>
              <c:f>Sheet1!$M$211:$R$211</c:f>
              <c:numCache>
                <c:formatCode>0.0%</c:formatCode>
                <c:ptCount val="6"/>
                <c:pt idx="0">
                  <c:v>0.12166900420757364</c:v>
                </c:pt>
                <c:pt idx="1">
                  <c:v>0.41900420757363255</c:v>
                </c:pt>
                <c:pt idx="2">
                  <c:v>4.1023842917251051E-2</c:v>
                </c:pt>
                <c:pt idx="3">
                  <c:v>0.30750350631136042</c:v>
                </c:pt>
                <c:pt idx="4">
                  <c:v>6.311360448807854E-2</c:v>
                </c:pt>
                <c:pt idx="5">
                  <c:v>4.7685834502103785E-2</c:v>
                </c:pt>
              </c:numCache>
            </c:numRef>
          </c:val>
        </c:ser>
        <c:ser>
          <c:idx val="1"/>
          <c:order val="1"/>
          <c:tx>
            <c:strRef>
              <c:f>Sheet1!$L$212</c:f>
              <c:strCache>
                <c:ptCount val="1"/>
                <c:pt idx="0">
                  <c:v>Verbal</c:v>
                </c:pt>
              </c:strCache>
            </c:strRef>
          </c:tx>
          <c:invertIfNegative val="0"/>
          <c:dLbls>
            <c:dLbl>
              <c:idx val="1"/>
              <c:layout>
                <c:manualLayout>
                  <c:x val="1.1730205278592401E-2"/>
                  <c:y val="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Sheet1!$M$210:$R$210</c:f>
              <c:strCache>
                <c:ptCount val="6"/>
                <c:pt idx="0">
                  <c:v>Institution</c:v>
                </c:pt>
                <c:pt idx="1">
                  <c:v>Community-based residence</c:v>
                </c:pt>
                <c:pt idx="2">
                  <c:v>Independent home/apt</c:v>
                </c:pt>
                <c:pt idx="3">
                  <c:v>Parents'/relatives' home</c:v>
                </c:pt>
                <c:pt idx="4">
                  <c:v>Foster care/host home</c:v>
                </c:pt>
                <c:pt idx="5">
                  <c:v>Other</c:v>
                </c:pt>
              </c:strCache>
            </c:strRef>
          </c:cat>
          <c:val>
            <c:numRef>
              <c:f>Sheet1!$M$212:$R$212</c:f>
              <c:numCache>
                <c:formatCode>0.0%</c:formatCode>
                <c:ptCount val="6"/>
                <c:pt idx="0">
                  <c:v>2.2158527174512183E-2</c:v>
                </c:pt>
                <c:pt idx="1">
                  <c:v>0.37151361481644807</c:v>
                </c:pt>
                <c:pt idx="2">
                  <c:v>0.15158196450225994</c:v>
                </c:pt>
                <c:pt idx="3">
                  <c:v>0.34560687906515269</c:v>
                </c:pt>
                <c:pt idx="4">
                  <c:v>6.0191820085988314E-2</c:v>
                </c:pt>
                <c:pt idx="5">
                  <c:v>4.8947194355638851E-2</c:v>
                </c:pt>
              </c:numCache>
            </c:numRef>
          </c:val>
        </c:ser>
        <c:dLbls>
          <c:showLegendKey val="0"/>
          <c:showVal val="0"/>
          <c:showCatName val="0"/>
          <c:showSerName val="0"/>
          <c:showPercent val="0"/>
          <c:showBubbleSize val="0"/>
        </c:dLbls>
        <c:gapWidth val="150"/>
        <c:axId val="152202528"/>
        <c:axId val="152202920"/>
      </c:barChart>
      <c:catAx>
        <c:axId val="152202528"/>
        <c:scaling>
          <c:orientation val="minMax"/>
        </c:scaling>
        <c:delete val="0"/>
        <c:axPos val="b"/>
        <c:numFmt formatCode="General" sourceLinked="0"/>
        <c:majorTickMark val="out"/>
        <c:minorTickMark val="none"/>
        <c:tickLblPos val="nextTo"/>
        <c:txPr>
          <a:bodyPr/>
          <a:lstStyle/>
          <a:p>
            <a:pPr>
              <a:defRPr sz="1200"/>
            </a:pPr>
            <a:endParaRPr lang="en-US"/>
          </a:p>
        </c:txPr>
        <c:crossAx val="152202920"/>
        <c:crosses val="autoZero"/>
        <c:auto val="1"/>
        <c:lblAlgn val="ctr"/>
        <c:lblOffset val="100"/>
        <c:noMultiLvlLbl val="0"/>
      </c:catAx>
      <c:valAx>
        <c:axId val="152202920"/>
        <c:scaling>
          <c:orientation val="minMax"/>
          <c:max val="1"/>
        </c:scaling>
        <c:delete val="0"/>
        <c:axPos val="l"/>
        <c:majorGridlines/>
        <c:numFmt formatCode="0%" sourceLinked="0"/>
        <c:majorTickMark val="out"/>
        <c:minorTickMark val="none"/>
        <c:tickLblPos val="nextTo"/>
        <c:txPr>
          <a:bodyPr/>
          <a:lstStyle/>
          <a:p>
            <a:pPr>
              <a:defRPr sz="1400"/>
            </a:pPr>
            <a:endParaRPr lang="en-US"/>
          </a:p>
        </c:txPr>
        <c:crossAx val="152202528"/>
        <c:crosses val="autoZero"/>
        <c:crossBetween val="between"/>
      </c:valAx>
    </c:plotArea>
    <c:legend>
      <c:legendPos val="r"/>
      <c:layout>
        <c:manualLayout>
          <c:xMode val="edge"/>
          <c:yMode val="edge"/>
          <c:x val="0.80446279284533873"/>
          <c:y val="0.19571959739324191"/>
          <c:w val="0.17640135608049076"/>
          <c:h val="0.16743438320210044"/>
        </c:manualLayout>
      </c:layout>
      <c:overlay val="0"/>
      <c:spPr>
        <a:solidFill>
          <a:sysClr val="window" lastClr="FFFFFF"/>
        </a:solidFill>
      </c:spPr>
      <c:txPr>
        <a:bodyPr/>
        <a:lstStyle/>
        <a:p>
          <a:pPr>
            <a:defRPr sz="14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Satisfaction with Residence</a:t>
            </a:r>
            <a:endParaRPr lang="en-US" dirty="0"/>
          </a:p>
        </c:rich>
      </c:tx>
      <c:overlay val="0"/>
    </c:title>
    <c:autoTitleDeleted val="0"/>
    <c:plotArea>
      <c:layout>
        <c:manualLayout>
          <c:layoutTarget val="inner"/>
          <c:xMode val="edge"/>
          <c:yMode val="edge"/>
          <c:x val="0.10593285214348212"/>
          <c:y val="0.11464158208678879"/>
          <c:w val="0.72286830465636243"/>
          <c:h val="0.75233979619344704"/>
        </c:manualLayout>
      </c:layout>
      <c:barChart>
        <c:barDir val="col"/>
        <c:grouping val="clustered"/>
        <c:varyColors val="0"/>
        <c:ser>
          <c:idx val="0"/>
          <c:order val="0"/>
          <c:tx>
            <c:strRef>
              <c:f>Sheet1!$A$232</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Sheet1!$B$231:$D$231</c:f>
              <c:strCache>
                <c:ptCount val="3"/>
                <c:pt idx="0">
                  <c:v>Likes where lives*</c:v>
                </c:pt>
                <c:pt idx="1">
                  <c:v>Would like to live somewhere else*</c:v>
                </c:pt>
                <c:pt idx="2">
                  <c:v>Likes neighborhood*</c:v>
                </c:pt>
              </c:strCache>
            </c:strRef>
          </c:cat>
          <c:val>
            <c:numRef>
              <c:f>Sheet1!$B$232:$D$232</c:f>
              <c:numCache>
                <c:formatCode>0.0%</c:formatCode>
                <c:ptCount val="3"/>
                <c:pt idx="0">
                  <c:v>0.95</c:v>
                </c:pt>
                <c:pt idx="1">
                  <c:v>0.19800000000000001</c:v>
                </c:pt>
                <c:pt idx="2">
                  <c:v>0.92900000000000005</c:v>
                </c:pt>
              </c:numCache>
            </c:numRef>
          </c:val>
        </c:ser>
        <c:ser>
          <c:idx val="1"/>
          <c:order val="1"/>
          <c:tx>
            <c:strRef>
              <c:f>Sheet1!$A$233</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Sheet1!$B$231:$D$231</c:f>
              <c:strCache>
                <c:ptCount val="3"/>
                <c:pt idx="0">
                  <c:v>Likes where lives*</c:v>
                </c:pt>
                <c:pt idx="1">
                  <c:v>Would like to live somewhere else*</c:v>
                </c:pt>
                <c:pt idx="2">
                  <c:v>Likes neighborhood*</c:v>
                </c:pt>
              </c:strCache>
            </c:strRef>
          </c:cat>
          <c:val>
            <c:numRef>
              <c:f>Sheet1!$B$233:$D$233</c:f>
              <c:numCache>
                <c:formatCode>0.0%</c:formatCode>
                <c:ptCount val="3"/>
                <c:pt idx="0">
                  <c:v>0.89700000000000002</c:v>
                </c:pt>
                <c:pt idx="1">
                  <c:v>0.26700000000000002</c:v>
                </c:pt>
                <c:pt idx="2">
                  <c:v>0.878</c:v>
                </c:pt>
              </c:numCache>
            </c:numRef>
          </c:val>
        </c:ser>
        <c:dLbls>
          <c:showLegendKey val="0"/>
          <c:showVal val="0"/>
          <c:showCatName val="0"/>
          <c:showSerName val="0"/>
          <c:showPercent val="0"/>
          <c:showBubbleSize val="0"/>
        </c:dLbls>
        <c:gapWidth val="150"/>
        <c:axId val="152203704"/>
        <c:axId val="152204096"/>
      </c:barChart>
      <c:catAx>
        <c:axId val="152203704"/>
        <c:scaling>
          <c:orientation val="minMax"/>
        </c:scaling>
        <c:delete val="0"/>
        <c:axPos val="b"/>
        <c:numFmt formatCode="General" sourceLinked="0"/>
        <c:majorTickMark val="out"/>
        <c:minorTickMark val="none"/>
        <c:tickLblPos val="nextTo"/>
        <c:txPr>
          <a:bodyPr/>
          <a:lstStyle/>
          <a:p>
            <a:pPr>
              <a:defRPr sz="1400"/>
            </a:pPr>
            <a:endParaRPr lang="en-US"/>
          </a:p>
        </c:txPr>
        <c:crossAx val="152204096"/>
        <c:crosses val="autoZero"/>
        <c:auto val="1"/>
        <c:lblAlgn val="ctr"/>
        <c:lblOffset val="100"/>
        <c:noMultiLvlLbl val="0"/>
      </c:catAx>
      <c:valAx>
        <c:axId val="152204096"/>
        <c:scaling>
          <c:orientation val="minMax"/>
        </c:scaling>
        <c:delete val="0"/>
        <c:axPos val="l"/>
        <c:majorGridlines/>
        <c:numFmt formatCode="0%" sourceLinked="0"/>
        <c:majorTickMark val="out"/>
        <c:minorTickMark val="none"/>
        <c:tickLblPos val="nextTo"/>
        <c:txPr>
          <a:bodyPr/>
          <a:lstStyle/>
          <a:p>
            <a:pPr>
              <a:defRPr sz="1400"/>
            </a:pPr>
            <a:endParaRPr lang="en-US"/>
          </a:p>
        </c:txPr>
        <c:crossAx val="152203704"/>
        <c:crosses val="autoZero"/>
        <c:crossBetween val="between"/>
      </c:valAx>
    </c:plotArea>
    <c:legend>
      <c:legendPos val="r"/>
      <c:layout>
        <c:manualLayout>
          <c:xMode val="edge"/>
          <c:yMode val="edge"/>
          <c:x val="0.81024347939040375"/>
          <c:y val="5.0542067658209393E-2"/>
          <c:w val="0.1764013560804906"/>
          <c:h val="0.16743438320210036"/>
        </c:manualLayout>
      </c:layout>
      <c:overlay val="0"/>
      <c:spPr>
        <a:solidFill>
          <a:sysClr val="window" lastClr="FFFFFF"/>
        </a:solidFill>
      </c:spPr>
      <c:txPr>
        <a:bodyPr/>
        <a:lstStyle/>
        <a:p>
          <a:pPr>
            <a:defRPr sz="1400"/>
          </a:pPr>
          <a:endParaRPr lang="en-US"/>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Work/Day Activity (In Past</a:t>
            </a:r>
            <a:r>
              <a:rPr lang="en-US" baseline="0" dirty="0" smtClean="0"/>
              <a:t> Two Weeks)</a:t>
            </a:r>
            <a:endParaRPr lang="en-US" dirty="0"/>
          </a:p>
        </c:rich>
      </c:tx>
      <c:overlay val="0"/>
    </c:title>
    <c:autoTitleDeleted val="0"/>
    <c:plotArea>
      <c:layout>
        <c:manualLayout>
          <c:layoutTarget val="inner"/>
          <c:xMode val="edge"/>
          <c:yMode val="edge"/>
          <c:x val="8.4332427878829566E-2"/>
          <c:y val="0.16638429991038958"/>
          <c:w val="0.89204399668382195"/>
          <c:h val="0.70943317731296862"/>
        </c:manualLayout>
      </c:layout>
      <c:barChart>
        <c:barDir val="col"/>
        <c:grouping val="clustered"/>
        <c:varyColors val="0"/>
        <c:ser>
          <c:idx val="0"/>
          <c:order val="0"/>
          <c:tx>
            <c:strRef>
              <c:f>Sheet1!$A$391</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Sheet1!$B$390:$E$390</c:f>
              <c:strCache>
                <c:ptCount val="4"/>
                <c:pt idx="0">
                  <c:v>Paid community job</c:v>
                </c:pt>
                <c:pt idx="1">
                  <c:v>Unpaid community activity</c:v>
                </c:pt>
                <c:pt idx="2">
                  <c:v>Paid facility-based work</c:v>
                </c:pt>
                <c:pt idx="3">
                  <c:v>Unpaid facility-based activity</c:v>
                </c:pt>
              </c:strCache>
            </c:strRef>
          </c:cat>
          <c:val>
            <c:numRef>
              <c:f>Sheet1!$B$391:$E$391</c:f>
              <c:numCache>
                <c:formatCode>0.0%</c:formatCode>
                <c:ptCount val="4"/>
                <c:pt idx="0">
                  <c:v>1.9E-2</c:v>
                </c:pt>
                <c:pt idx="1">
                  <c:v>0.17899999999999999</c:v>
                </c:pt>
                <c:pt idx="2">
                  <c:v>0.105</c:v>
                </c:pt>
                <c:pt idx="3">
                  <c:v>0.59299999999999997</c:v>
                </c:pt>
              </c:numCache>
            </c:numRef>
          </c:val>
        </c:ser>
        <c:ser>
          <c:idx val="1"/>
          <c:order val="1"/>
          <c:tx>
            <c:strRef>
              <c:f>Sheet1!$A$392</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Sheet1!$B$390:$E$390</c:f>
              <c:strCache>
                <c:ptCount val="4"/>
                <c:pt idx="0">
                  <c:v>Paid community job</c:v>
                </c:pt>
                <c:pt idx="1">
                  <c:v>Unpaid community activity</c:v>
                </c:pt>
                <c:pt idx="2">
                  <c:v>Paid facility-based work</c:v>
                </c:pt>
                <c:pt idx="3">
                  <c:v>Unpaid facility-based activity</c:v>
                </c:pt>
              </c:strCache>
            </c:strRef>
          </c:cat>
          <c:val>
            <c:numRef>
              <c:f>Sheet1!$B$392:$E$392</c:f>
              <c:numCache>
                <c:formatCode>0.0%</c:formatCode>
                <c:ptCount val="4"/>
                <c:pt idx="0">
                  <c:v>0.16700000000000001</c:v>
                </c:pt>
                <c:pt idx="1">
                  <c:v>0.222</c:v>
                </c:pt>
                <c:pt idx="2">
                  <c:v>0.32</c:v>
                </c:pt>
                <c:pt idx="3">
                  <c:v>0.45700000000000002</c:v>
                </c:pt>
              </c:numCache>
            </c:numRef>
          </c:val>
        </c:ser>
        <c:dLbls>
          <c:showLegendKey val="0"/>
          <c:showVal val="0"/>
          <c:showCatName val="0"/>
          <c:showSerName val="0"/>
          <c:showPercent val="0"/>
          <c:showBubbleSize val="0"/>
        </c:dLbls>
        <c:gapWidth val="150"/>
        <c:axId val="152546752"/>
        <c:axId val="152547144"/>
      </c:barChart>
      <c:catAx>
        <c:axId val="152546752"/>
        <c:scaling>
          <c:orientation val="minMax"/>
        </c:scaling>
        <c:delete val="0"/>
        <c:axPos val="b"/>
        <c:numFmt formatCode="General" sourceLinked="0"/>
        <c:majorTickMark val="out"/>
        <c:minorTickMark val="none"/>
        <c:tickLblPos val="nextTo"/>
        <c:txPr>
          <a:bodyPr/>
          <a:lstStyle/>
          <a:p>
            <a:pPr>
              <a:defRPr sz="1400"/>
            </a:pPr>
            <a:endParaRPr lang="en-US"/>
          </a:p>
        </c:txPr>
        <c:crossAx val="152547144"/>
        <c:crosses val="autoZero"/>
        <c:auto val="1"/>
        <c:lblAlgn val="ctr"/>
        <c:lblOffset val="100"/>
        <c:noMultiLvlLbl val="0"/>
      </c:catAx>
      <c:valAx>
        <c:axId val="152547144"/>
        <c:scaling>
          <c:orientation val="minMax"/>
          <c:max val="1"/>
        </c:scaling>
        <c:delete val="0"/>
        <c:axPos val="l"/>
        <c:majorGridlines/>
        <c:numFmt formatCode="0%" sourceLinked="0"/>
        <c:majorTickMark val="out"/>
        <c:minorTickMark val="none"/>
        <c:tickLblPos val="nextTo"/>
        <c:txPr>
          <a:bodyPr/>
          <a:lstStyle/>
          <a:p>
            <a:pPr>
              <a:defRPr sz="1400"/>
            </a:pPr>
            <a:endParaRPr lang="en-US"/>
          </a:p>
        </c:txPr>
        <c:crossAx val="152546752"/>
        <c:crosses val="autoZero"/>
        <c:crossBetween val="between"/>
      </c:valAx>
    </c:plotArea>
    <c:legend>
      <c:legendPos val="r"/>
      <c:layout>
        <c:manualLayout>
          <c:xMode val="edge"/>
          <c:yMode val="edge"/>
          <c:x val="0.79859864391951063"/>
          <c:y val="4.1282808398949961E-2"/>
          <c:w val="0.1764013560804906"/>
          <c:h val="0.16743438320210036"/>
        </c:manualLayout>
      </c:layout>
      <c:overlay val="0"/>
      <c:spPr>
        <a:solidFill>
          <a:sysClr val="window" lastClr="FFFFFF"/>
        </a:solidFill>
      </c:spPr>
      <c:txPr>
        <a:bodyPr/>
        <a:lstStyle/>
        <a:p>
          <a:pPr>
            <a:defRPr sz="14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09395353358613E-2"/>
          <c:y val="5.1400554097404488E-2"/>
          <c:w val="0.91056697773889383"/>
          <c:h val="0.72892791397399692"/>
        </c:manualLayout>
      </c:layout>
      <c:barChart>
        <c:barDir val="col"/>
        <c:grouping val="clustered"/>
        <c:varyColors val="0"/>
        <c:ser>
          <c:idx val="0"/>
          <c:order val="0"/>
          <c:tx>
            <c:strRef>
              <c:f>Sheet1!$A$248</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Sheet1!$B$247:$E$247</c:f>
              <c:strCache>
                <c:ptCount val="4"/>
                <c:pt idx="0">
                  <c:v>Afraid at home most of the time*</c:v>
                </c:pt>
                <c:pt idx="1">
                  <c:v>Afraid in neighborhood most of the time*</c:v>
                </c:pt>
                <c:pt idx="2">
                  <c:v>Afraid at work/day program most of the time*</c:v>
                </c:pt>
                <c:pt idx="3">
                  <c:v>If you ever feel afraid, there isn't anyone to whom you can go for help*</c:v>
                </c:pt>
              </c:strCache>
            </c:strRef>
          </c:cat>
          <c:val>
            <c:numRef>
              <c:f>Sheet1!$B$248:$E$248</c:f>
              <c:numCache>
                <c:formatCode>0.0%</c:formatCode>
                <c:ptCount val="4"/>
                <c:pt idx="0">
                  <c:v>0.10299999999999999</c:v>
                </c:pt>
                <c:pt idx="1">
                  <c:v>7.4999999999999997E-2</c:v>
                </c:pt>
                <c:pt idx="2">
                  <c:v>8.3000000000000004E-2</c:v>
                </c:pt>
                <c:pt idx="3">
                  <c:v>0.13800000000000001</c:v>
                </c:pt>
              </c:numCache>
            </c:numRef>
          </c:val>
        </c:ser>
        <c:ser>
          <c:idx val="1"/>
          <c:order val="1"/>
          <c:tx>
            <c:strRef>
              <c:f>Sheet1!$A$249</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Sheet1!$B$247:$E$247</c:f>
              <c:strCache>
                <c:ptCount val="4"/>
                <c:pt idx="0">
                  <c:v>Afraid at home most of the time*</c:v>
                </c:pt>
                <c:pt idx="1">
                  <c:v>Afraid in neighborhood most of the time*</c:v>
                </c:pt>
                <c:pt idx="2">
                  <c:v>Afraid at work/day program most of the time*</c:v>
                </c:pt>
                <c:pt idx="3">
                  <c:v>If you ever feel afraid, there isn't anyone to whom you can go for help*</c:v>
                </c:pt>
              </c:strCache>
            </c:strRef>
          </c:cat>
          <c:val>
            <c:numRef>
              <c:f>Sheet1!$B$249:$E$249</c:f>
              <c:numCache>
                <c:formatCode>0.0%</c:formatCode>
                <c:ptCount val="4"/>
                <c:pt idx="0">
                  <c:v>4.3999999999999997E-2</c:v>
                </c:pt>
                <c:pt idx="1">
                  <c:v>4.4999999999999998E-2</c:v>
                </c:pt>
                <c:pt idx="2">
                  <c:v>3.6999999999999998E-2</c:v>
                </c:pt>
                <c:pt idx="3">
                  <c:v>5.2999999999999999E-2</c:v>
                </c:pt>
              </c:numCache>
            </c:numRef>
          </c:val>
        </c:ser>
        <c:dLbls>
          <c:showLegendKey val="0"/>
          <c:showVal val="0"/>
          <c:showCatName val="0"/>
          <c:showSerName val="0"/>
          <c:showPercent val="0"/>
          <c:showBubbleSize val="0"/>
        </c:dLbls>
        <c:gapWidth val="150"/>
        <c:axId val="152547928"/>
        <c:axId val="152548320"/>
      </c:barChart>
      <c:catAx>
        <c:axId val="152547928"/>
        <c:scaling>
          <c:orientation val="minMax"/>
        </c:scaling>
        <c:delete val="0"/>
        <c:axPos val="b"/>
        <c:numFmt formatCode="General" sourceLinked="0"/>
        <c:majorTickMark val="out"/>
        <c:minorTickMark val="none"/>
        <c:tickLblPos val="nextTo"/>
        <c:txPr>
          <a:bodyPr/>
          <a:lstStyle/>
          <a:p>
            <a:pPr>
              <a:defRPr sz="1400"/>
            </a:pPr>
            <a:endParaRPr lang="en-US"/>
          </a:p>
        </c:txPr>
        <c:crossAx val="152548320"/>
        <c:crosses val="autoZero"/>
        <c:auto val="1"/>
        <c:lblAlgn val="ctr"/>
        <c:lblOffset val="100"/>
        <c:noMultiLvlLbl val="0"/>
      </c:catAx>
      <c:valAx>
        <c:axId val="152548320"/>
        <c:scaling>
          <c:orientation val="minMax"/>
          <c:max val="1"/>
        </c:scaling>
        <c:delete val="0"/>
        <c:axPos val="l"/>
        <c:majorGridlines/>
        <c:numFmt formatCode="0%" sourceLinked="0"/>
        <c:majorTickMark val="out"/>
        <c:minorTickMark val="none"/>
        <c:tickLblPos val="nextTo"/>
        <c:txPr>
          <a:bodyPr/>
          <a:lstStyle/>
          <a:p>
            <a:pPr>
              <a:defRPr sz="1400"/>
            </a:pPr>
            <a:endParaRPr lang="en-US"/>
          </a:p>
        </c:txPr>
        <c:crossAx val="152547928"/>
        <c:crosses val="autoZero"/>
        <c:crossBetween val="between"/>
      </c:valAx>
    </c:plotArea>
    <c:legend>
      <c:legendPos val="r"/>
      <c:layout>
        <c:manualLayout>
          <c:xMode val="edge"/>
          <c:yMode val="edge"/>
          <c:x val="0.79859864391951063"/>
          <c:y val="5.5171697287839022E-2"/>
          <c:w val="0.1764013560804906"/>
          <c:h val="0.16743438320210036"/>
        </c:manualLayout>
      </c:layout>
      <c:overlay val="0"/>
      <c:spPr>
        <a:solidFill>
          <a:sysClr val="window" lastClr="FFFFFF"/>
        </a:solidFill>
      </c:spPr>
      <c:txPr>
        <a:bodyPr/>
        <a:lstStyle/>
        <a:p>
          <a:pPr>
            <a:defRPr sz="14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4951881014855E-2"/>
          <c:y val="5.1400554097404488E-2"/>
          <c:w val="0.89066994750656181"/>
          <c:h val="0.74180956547098365"/>
        </c:manualLayout>
      </c:layout>
      <c:barChart>
        <c:barDir val="col"/>
        <c:grouping val="clustered"/>
        <c:varyColors val="0"/>
        <c:ser>
          <c:idx val="0"/>
          <c:order val="0"/>
          <c:tx>
            <c:strRef>
              <c:f>Sheet1!$A$269</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Sheet1!$B$268:$E$268</c:f>
              <c:strCache>
                <c:ptCount val="4"/>
                <c:pt idx="0">
                  <c:v>Has friends*</c:v>
                </c:pt>
                <c:pt idx="1">
                  <c:v>Has a best friend*</c:v>
                </c:pt>
                <c:pt idx="2">
                  <c:v>Able to go on dates without restrictions (or married)*</c:v>
                </c:pt>
                <c:pt idx="3">
                  <c:v>Feels lonely at least half of the time*</c:v>
                </c:pt>
              </c:strCache>
            </c:strRef>
          </c:cat>
          <c:val>
            <c:numRef>
              <c:f>Sheet1!$B$269:$E$269</c:f>
              <c:numCache>
                <c:formatCode>0.0%</c:formatCode>
                <c:ptCount val="4"/>
                <c:pt idx="0">
                  <c:v>0.54700000000000004</c:v>
                </c:pt>
                <c:pt idx="1">
                  <c:v>0.64600000000000002</c:v>
                </c:pt>
                <c:pt idx="2">
                  <c:v>0.68100000000000005</c:v>
                </c:pt>
                <c:pt idx="3">
                  <c:v>0.34200000000000003</c:v>
                </c:pt>
              </c:numCache>
            </c:numRef>
          </c:val>
        </c:ser>
        <c:ser>
          <c:idx val="1"/>
          <c:order val="1"/>
          <c:tx>
            <c:strRef>
              <c:f>Sheet1!$A$270</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Sheet1!$B$268:$E$268</c:f>
              <c:strCache>
                <c:ptCount val="4"/>
                <c:pt idx="0">
                  <c:v>Has friends*</c:v>
                </c:pt>
                <c:pt idx="1">
                  <c:v>Has a best friend*</c:v>
                </c:pt>
                <c:pt idx="2">
                  <c:v>Able to go on dates without restrictions (or married)*</c:v>
                </c:pt>
                <c:pt idx="3">
                  <c:v>Feels lonely at least half of the time*</c:v>
                </c:pt>
              </c:strCache>
            </c:strRef>
          </c:cat>
          <c:val>
            <c:numRef>
              <c:f>Sheet1!$B$270:$E$270</c:f>
              <c:numCache>
                <c:formatCode>0.0%</c:formatCode>
                <c:ptCount val="4"/>
                <c:pt idx="0">
                  <c:v>0.71699999999999997</c:v>
                </c:pt>
                <c:pt idx="1">
                  <c:v>0.76300000000000001</c:v>
                </c:pt>
                <c:pt idx="2">
                  <c:v>0.83499999999999996</c:v>
                </c:pt>
                <c:pt idx="3">
                  <c:v>0.39899999999999997</c:v>
                </c:pt>
              </c:numCache>
            </c:numRef>
          </c:val>
        </c:ser>
        <c:dLbls>
          <c:showLegendKey val="0"/>
          <c:showVal val="0"/>
          <c:showCatName val="0"/>
          <c:showSerName val="0"/>
          <c:showPercent val="0"/>
          <c:showBubbleSize val="0"/>
        </c:dLbls>
        <c:gapWidth val="150"/>
        <c:axId val="152549104"/>
        <c:axId val="152549496"/>
      </c:barChart>
      <c:catAx>
        <c:axId val="152549104"/>
        <c:scaling>
          <c:orientation val="minMax"/>
        </c:scaling>
        <c:delete val="0"/>
        <c:axPos val="b"/>
        <c:numFmt formatCode="General" sourceLinked="0"/>
        <c:majorTickMark val="out"/>
        <c:minorTickMark val="none"/>
        <c:tickLblPos val="nextTo"/>
        <c:txPr>
          <a:bodyPr/>
          <a:lstStyle/>
          <a:p>
            <a:pPr>
              <a:defRPr sz="1400"/>
            </a:pPr>
            <a:endParaRPr lang="en-US"/>
          </a:p>
        </c:txPr>
        <c:crossAx val="152549496"/>
        <c:crosses val="autoZero"/>
        <c:auto val="1"/>
        <c:lblAlgn val="ctr"/>
        <c:lblOffset val="100"/>
        <c:noMultiLvlLbl val="0"/>
      </c:catAx>
      <c:valAx>
        <c:axId val="152549496"/>
        <c:scaling>
          <c:orientation val="minMax"/>
          <c:max val="1"/>
        </c:scaling>
        <c:delete val="0"/>
        <c:axPos val="l"/>
        <c:majorGridlines/>
        <c:numFmt formatCode="0%" sourceLinked="0"/>
        <c:majorTickMark val="out"/>
        <c:minorTickMark val="none"/>
        <c:tickLblPos val="nextTo"/>
        <c:txPr>
          <a:bodyPr/>
          <a:lstStyle/>
          <a:p>
            <a:pPr>
              <a:defRPr sz="1400"/>
            </a:pPr>
            <a:endParaRPr lang="en-US"/>
          </a:p>
        </c:txPr>
        <c:crossAx val="152549104"/>
        <c:crosses val="autoZero"/>
        <c:crossBetween val="between"/>
      </c:valAx>
    </c:plotArea>
    <c:legend>
      <c:legendPos val="r"/>
      <c:layout>
        <c:manualLayout>
          <c:xMode val="edge"/>
          <c:yMode val="edge"/>
          <c:x val="0.8069319772528436"/>
          <c:y val="5.5171697287839022E-2"/>
          <c:w val="0.17640135608049035"/>
          <c:h val="0.16743438320210013"/>
        </c:manualLayout>
      </c:layout>
      <c:overlay val="0"/>
      <c:spPr>
        <a:solidFill>
          <a:sysClr val="window" lastClr="FFFFFF"/>
        </a:solidFill>
      </c:spPr>
      <c:txPr>
        <a:bodyPr/>
        <a:lstStyle/>
        <a:p>
          <a:pPr>
            <a:defRPr sz="1400"/>
          </a:pPr>
          <a:endParaRPr lang="en-US"/>
        </a:p>
      </c:txPr>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effectLst/>
              </a:rPr>
              <a:t>Percentage of Respondents Who Participated in Selected Community Activities in the Past Month</a:t>
            </a:r>
            <a:endParaRPr lang="en-US" dirty="0"/>
          </a:p>
        </c:rich>
      </c:tx>
      <c:overlay val="0"/>
      <c:spPr>
        <a:solidFill>
          <a:sysClr val="window" lastClr="FFFFFF"/>
        </a:solidFill>
      </c:spPr>
    </c:title>
    <c:autoTitleDeleted val="0"/>
    <c:plotArea>
      <c:layout>
        <c:manualLayout>
          <c:layoutTarget val="inner"/>
          <c:xMode val="edge"/>
          <c:yMode val="edge"/>
          <c:x val="5.5596869835714983E-2"/>
          <c:y val="0.13763834556394466"/>
          <c:w val="0.91859166909691836"/>
          <c:h val="0.63128258002512105"/>
        </c:manualLayout>
      </c:layout>
      <c:barChart>
        <c:barDir val="col"/>
        <c:grouping val="clustered"/>
        <c:varyColors val="0"/>
        <c:ser>
          <c:idx val="0"/>
          <c:order val="0"/>
          <c:tx>
            <c:strRef>
              <c:f>Sheet1!$H$286</c:f>
              <c:strCache>
                <c:ptCount val="1"/>
                <c:pt idx="0">
                  <c:v>Nonverbal</c:v>
                </c:pt>
              </c:strCache>
            </c:strRef>
          </c:tx>
          <c:invertIfNegative val="0"/>
          <c:dLbls>
            <c:dLbl>
              <c:idx val="0"/>
              <c:layout>
                <c:manualLayout>
                  <c:x val="-1.0802469135802469E-2"/>
                  <c:y val="-2.5381666215046166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2592592592592882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2592592592592587E-3"/>
                  <c:y val="-5.076333243009233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716049382716049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802469135802469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2592592592592587E-3"/>
                  <c:y val="5.5378820566298077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3888888888888888E-2"/>
                  <c:y val="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Sheet1!$I$285:$O$285</c:f>
              <c:strCache>
                <c:ptCount val="7"/>
                <c:pt idx="0">
                  <c:v>Shopping**</c:v>
                </c:pt>
                <c:pt idx="1">
                  <c:v>Errands**</c:v>
                </c:pt>
                <c:pt idx="2">
                  <c:v>Entertainment**</c:v>
                </c:pt>
                <c:pt idx="3">
                  <c:v>Eating out**</c:v>
                </c:pt>
                <c:pt idx="4">
                  <c:v>Religious activity**</c:v>
                </c:pt>
                <c:pt idx="5">
                  <c:v>Exercise**</c:v>
                </c:pt>
                <c:pt idx="6">
                  <c:v>Vacation ^ **</c:v>
                </c:pt>
              </c:strCache>
            </c:strRef>
          </c:cat>
          <c:val>
            <c:numRef>
              <c:f>Sheet1!$I$286:$O$286</c:f>
              <c:numCache>
                <c:formatCode>0.0%</c:formatCode>
                <c:ptCount val="7"/>
                <c:pt idx="0">
                  <c:v>0.80581818181818177</c:v>
                </c:pt>
                <c:pt idx="1">
                  <c:v>0.76615271659324524</c:v>
                </c:pt>
                <c:pt idx="2">
                  <c:v>0.67700729927007297</c:v>
                </c:pt>
                <c:pt idx="3">
                  <c:v>0.73393829401088917</c:v>
                </c:pt>
                <c:pt idx="4">
                  <c:v>0.39586466165413531</c:v>
                </c:pt>
                <c:pt idx="5">
                  <c:v>0.51196519216823788</c:v>
                </c:pt>
                <c:pt idx="6">
                  <c:v>0.34758364312267659</c:v>
                </c:pt>
              </c:numCache>
            </c:numRef>
          </c:val>
        </c:ser>
        <c:ser>
          <c:idx val="1"/>
          <c:order val="1"/>
          <c:tx>
            <c:strRef>
              <c:f>Sheet1!$H$287</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Sheet1!$I$285:$O$285</c:f>
              <c:strCache>
                <c:ptCount val="7"/>
                <c:pt idx="0">
                  <c:v>Shopping**</c:v>
                </c:pt>
                <c:pt idx="1">
                  <c:v>Errands**</c:v>
                </c:pt>
                <c:pt idx="2">
                  <c:v>Entertainment**</c:v>
                </c:pt>
                <c:pt idx="3">
                  <c:v>Eating out**</c:v>
                </c:pt>
                <c:pt idx="4">
                  <c:v>Religious activity**</c:v>
                </c:pt>
                <c:pt idx="5">
                  <c:v>Exercise**</c:v>
                </c:pt>
                <c:pt idx="6">
                  <c:v>Vacation ^ **</c:v>
                </c:pt>
              </c:strCache>
            </c:strRef>
          </c:cat>
          <c:val>
            <c:numRef>
              <c:f>Sheet1!$I$287:$O$287</c:f>
              <c:numCache>
                <c:formatCode>0.0%</c:formatCode>
                <c:ptCount val="7"/>
                <c:pt idx="0">
                  <c:v>0.90927464630586119</c:v>
                </c:pt>
                <c:pt idx="1">
                  <c:v>0.85889153349200953</c:v>
                </c:pt>
                <c:pt idx="2">
                  <c:v>0.73239436619718301</c:v>
                </c:pt>
                <c:pt idx="3">
                  <c:v>0.87015919611606629</c:v>
                </c:pt>
                <c:pt idx="4">
                  <c:v>0.50462065031374781</c:v>
                </c:pt>
                <c:pt idx="5">
                  <c:v>0.58637083993660855</c:v>
                </c:pt>
                <c:pt idx="6">
                  <c:v>0.48017419206967682</c:v>
                </c:pt>
              </c:numCache>
            </c:numRef>
          </c:val>
        </c:ser>
        <c:dLbls>
          <c:showLegendKey val="0"/>
          <c:showVal val="0"/>
          <c:showCatName val="0"/>
          <c:showSerName val="0"/>
          <c:showPercent val="0"/>
          <c:showBubbleSize val="0"/>
        </c:dLbls>
        <c:gapWidth val="150"/>
        <c:axId val="152301816"/>
        <c:axId val="152302208"/>
      </c:barChart>
      <c:catAx>
        <c:axId val="152301816"/>
        <c:scaling>
          <c:orientation val="minMax"/>
        </c:scaling>
        <c:delete val="0"/>
        <c:axPos val="b"/>
        <c:numFmt formatCode="General" sourceLinked="0"/>
        <c:majorTickMark val="out"/>
        <c:minorTickMark val="none"/>
        <c:tickLblPos val="nextTo"/>
        <c:txPr>
          <a:bodyPr/>
          <a:lstStyle/>
          <a:p>
            <a:pPr>
              <a:defRPr sz="1100"/>
            </a:pPr>
            <a:endParaRPr lang="en-US"/>
          </a:p>
        </c:txPr>
        <c:crossAx val="152302208"/>
        <c:crosses val="autoZero"/>
        <c:auto val="1"/>
        <c:lblAlgn val="ctr"/>
        <c:lblOffset val="100"/>
        <c:noMultiLvlLbl val="0"/>
      </c:catAx>
      <c:valAx>
        <c:axId val="152302208"/>
        <c:scaling>
          <c:orientation val="minMax"/>
        </c:scaling>
        <c:delete val="0"/>
        <c:axPos val="l"/>
        <c:majorGridlines/>
        <c:numFmt formatCode="0%" sourceLinked="0"/>
        <c:majorTickMark val="out"/>
        <c:minorTickMark val="none"/>
        <c:tickLblPos val="nextTo"/>
        <c:crossAx val="152301816"/>
        <c:crosses val="autoZero"/>
        <c:crossBetween val="between"/>
      </c:valAx>
    </c:plotArea>
    <c:legend>
      <c:legendPos val="r"/>
      <c:layout>
        <c:manualLayout>
          <c:xMode val="edge"/>
          <c:yMode val="edge"/>
          <c:x val="0.79674674346262275"/>
          <c:y val="0.2017555086119516"/>
          <c:w val="0.17640135608049035"/>
          <c:h val="0.12144079250106327"/>
        </c:manualLayout>
      </c:layout>
      <c:overlay val="0"/>
      <c:spPr>
        <a:solidFill>
          <a:sysClr val="window" lastClr="FFFFFF"/>
        </a:solidFill>
      </c:spPr>
      <c:txPr>
        <a:bodyPr/>
        <a:lstStyle/>
        <a:p>
          <a:pPr>
            <a:defRPr sz="1400"/>
          </a:pPr>
          <a:endParaRPr lang="en-US"/>
        </a:p>
      </c:txPr>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09395353358613E-2"/>
          <c:y val="5.1400554097404488E-2"/>
          <c:w val="0.91612253329444915"/>
          <c:h val="0.72101815398075231"/>
        </c:manualLayout>
      </c:layout>
      <c:barChart>
        <c:barDir val="col"/>
        <c:grouping val="clustered"/>
        <c:varyColors val="0"/>
        <c:ser>
          <c:idx val="0"/>
          <c:order val="0"/>
          <c:tx>
            <c:strRef>
              <c:f>Sheet1!$A$356</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Sheet1!$B$355:$H$355</c:f>
              <c:strCache>
                <c:ptCount val="7"/>
                <c:pt idx="0">
                  <c:v>Chose Home**</c:v>
                </c:pt>
                <c:pt idx="1">
                  <c:v>Chose roommates**</c:v>
                </c:pt>
                <c:pt idx="2">
                  <c:v>Choosing schedule**</c:v>
                </c:pt>
                <c:pt idx="3">
                  <c:v>Choosing what to do in freetime**</c:v>
                </c:pt>
                <c:pt idx="4">
                  <c:v>Chose day activity**</c:v>
                </c:pt>
                <c:pt idx="5">
                  <c:v>Choosing what to buy**</c:v>
                </c:pt>
                <c:pt idx="6">
                  <c:v>Chose case manager**</c:v>
                </c:pt>
              </c:strCache>
            </c:strRef>
          </c:cat>
          <c:val>
            <c:numRef>
              <c:f>Sheet1!$B$356:$H$356</c:f>
              <c:numCache>
                <c:formatCode>0.0%</c:formatCode>
                <c:ptCount val="7"/>
                <c:pt idx="0">
                  <c:v>0.21299999999999999</c:v>
                </c:pt>
                <c:pt idx="1">
                  <c:v>0.17199999999999999</c:v>
                </c:pt>
                <c:pt idx="2">
                  <c:v>0.59699999999999998</c:v>
                </c:pt>
                <c:pt idx="3">
                  <c:v>0.76100000000000001</c:v>
                </c:pt>
                <c:pt idx="4">
                  <c:v>0.33900000000000002</c:v>
                </c:pt>
                <c:pt idx="5">
                  <c:v>0.66900000000000004</c:v>
                </c:pt>
                <c:pt idx="6">
                  <c:v>0.46899999999999997</c:v>
                </c:pt>
              </c:numCache>
            </c:numRef>
          </c:val>
        </c:ser>
        <c:ser>
          <c:idx val="1"/>
          <c:order val="1"/>
          <c:tx>
            <c:strRef>
              <c:f>Sheet1!$A$357</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Sheet1!$B$355:$H$355</c:f>
              <c:strCache>
                <c:ptCount val="7"/>
                <c:pt idx="0">
                  <c:v>Chose Home**</c:v>
                </c:pt>
                <c:pt idx="1">
                  <c:v>Chose roommates**</c:v>
                </c:pt>
                <c:pt idx="2">
                  <c:v>Choosing schedule**</c:v>
                </c:pt>
                <c:pt idx="3">
                  <c:v>Choosing what to do in freetime**</c:v>
                </c:pt>
                <c:pt idx="4">
                  <c:v>Chose day activity**</c:v>
                </c:pt>
                <c:pt idx="5">
                  <c:v>Choosing what to buy**</c:v>
                </c:pt>
                <c:pt idx="6">
                  <c:v>Chose case manager**</c:v>
                </c:pt>
              </c:strCache>
            </c:strRef>
          </c:cat>
          <c:val>
            <c:numRef>
              <c:f>Sheet1!$B$357:$H$357</c:f>
              <c:numCache>
                <c:formatCode>0.0%</c:formatCode>
                <c:ptCount val="7"/>
                <c:pt idx="0">
                  <c:v>0.56699999999999995</c:v>
                </c:pt>
                <c:pt idx="1">
                  <c:v>0.433</c:v>
                </c:pt>
                <c:pt idx="2">
                  <c:v>0.87</c:v>
                </c:pt>
                <c:pt idx="3">
                  <c:v>0.94499999999999995</c:v>
                </c:pt>
                <c:pt idx="4">
                  <c:v>0.64900000000000002</c:v>
                </c:pt>
                <c:pt idx="5">
                  <c:v>0.94099999999999995</c:v>
                </c:pt>
                <c:pt idx="6">
                  <c:v>0.57999999999999996</c:v>
                </c:pt>
              </c:numCache>
            </c:numRef>
          </c:val>
        </c:ser>
        <c:dLbls>
          <c:showLegendKey val="0"/>
          <c:showVal val="0"/>
          <c:showCatName val="0"/>
          <c:showSerName val="0"/>
          <c:showPercent val="0"/>
          <c:showBubbleSize val="0"/>
        </c:dLbls>
        <c:gapWidth val="150"/>
        <c:axId val="152302992"/>
        <c:axId val="152303384"/>
      </c:barChart>
      <c:catAx>
        <c:axId val="152302992"/>
        <c:scaling>
          <c:orientation val="minMax"/>
        </c:scaling>
        <c:delete val="0"/>
        <c:axPos val="b"/>
        <c:numFmt formatCode="General" sourceLinked="0"/>
        <c:majorTickMark val="out"/>
        <c:minorTickMark val="none"/>
        <c:tickLblPos val="nextTo"/>
        <c:txPr>
          <a:bodyPr/>
          <a:lstStyle/>
          <a:p>
            <a:pPr>
              <a:defRPr sz="1400"/>
            </a:pPr>
            <a:endParaRPr lang="en-US"/>
          </a:p>
        </c:txPr>
        <c:crossAx val="152303384"/>
        <c:crosses val="autoZero"/>
        <c:auto val="1"/>
        <c:lblAlgn val="ctr"/>
        <c:lblOffset val="100"/>
        <c:noMultiLvlLbl val="0"/>
      </c:catAx>
      <c:valAx>
        <c:axId val="152303384"/>
        <c:scaling>
          <c:orientation val="minMax"/>
          <c:max val="1"/>
        </c:scaling>
        <c:delete val="0"/>
        <c:axPos val="l"/>
        <c:majorGridlines/>
        <c:numFmt formatCode="0%" sourceLinked="0"/>
        <c:majorTickMark val="out"/>
        <c:minorTickMark val="none"/>
        <c:tickLblPos val="nextTo"/>
        <c:txPr>
          <a:bodyPr/>
          <a:lstStyle/>
          <a:p>
            <a:pPr>
              <a:defRPr sz="1400"/>
            </a:pPr>
            <a:endParaRPr lang="en-US"/>
          </a:p>
        </c:txPr>
        <c:crossAx val="152302992"/>
        <c:crosses val="autoZero"/>
        <c:crossBetween val="between"/>
      </c:valAx>
    </c:plotArea>
    <c:legend>
      <c:legendPos val="r"/>
      <c:layout>
        <c:manualLayout>
          <c:xMode val="edge"/>
          <c:yMode val="edge"/>
          <c:x val="0.84123435878654707"/>
          <c:y val="3.6653178769320609E-2"/>
          <c:w val="0.13376564121345297"/>
          <c:h val="0.16743438320210013"/>
        </c:manualLayout>
      </c:layout>
      <c:overlay val="0"/>
      <c:spPr>
        <a:solidFill>
          <a:sysClr val="window" lastClr="FFFFFF"/>
        </a:solidFill>
      </c:spPr>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93285214348212"/>
          <c:y val="5.1400554097404488E-2"/>
          <c:w val="0.87044356955380664"/>
          <c:h val="0.85509088899904051"/>
        </c:manualLayout>
      </c:layout>
      <c:barChart>
        <c:barDir val="col"/>
        <c:grouping val="clustered"/>
        <c:varyColors val="0"/>
        <c:ser>
          <c:idx val="0"/>
          <c:order val="0"/>
          <c:tx>
            <c:strRef>
              <c:f>Sheet1!$A$376</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Sheet1!$B$375:$E$375</c:f>
              <c:strCache>
                <c:ptCount val="4"/>
                <c:pt idx="0">
                  <c:v>Mail is read without permission**</c:v>
                </c:pt>
                <c:pt idx="1">
                  <c:v>Can be alone with guests**</c:v>
                </c:pt>
                <c:pt idx="2">
                  <c:v>Can use phone or internet without restrictions**</c:v>
                </c:pt>
                <c:pt idx="3">
                  <c:v>Has participated in a self-advocacy activity**</c:v>
                </c:pt>
              </c:strCache>
            </c:strRef>
          </c:cat>
          <c:val>
            <c:numRef>
              <c:f>Sheet1!$B$376:$E$376</c:f>
              <c:numCache>
                <c:formatCode>0.0%</c:formatCode>
                <c:ptCount val="4"/>
                <c:pt idx="0">
                  <c:v>0.19400000000000001</c:v>
                </c:pt>
                <c:pt idx="1">
                  <c:v>0.74399999999999999</c:v>
                </c:pt>
                <c:pt idx="2">
                  <c:v>0.86799999999999999</c:v>
                </c:pt>
                <c:pt idx="3">
                  <c:v>0.16600000000000001</c:v>
                </c:pt>
              </c:numCache>
            </c:numRef>
          </c:val>
        </c:ser>
        <c:ser>
          <c:idx val="1"/>
          <c:order val="1"/>
          <c:tx>
            <c:strRef>
              <c:f>Sheet1!$A$377</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Sheet1!$B$375:$E$375</c:f>
              <c:strCache>
                <c:ptCount val="4"/>
                <c:pt idx="0">
                  <c:v>Mail is read without permission**</c:v>
                </c:pt>
                <c:pt idx="1">
                  <c:v>Can be alone with guests**</c:v>
                </c:pt>
                <c:pt idx="2">
                  <c:v>Can use phone or internet without restrictions**</c:v>
                </c:pt>
                <c:pt idx="3">
                  <c:v>Has participated in a self-advocacy activity**</c:v>
                </c:pt>
              </c:strCache>
            </c:strRef>
          </c:cat>
          <c:val>
            <c:numRef>
              <c:f>Sheet1!$B$377:$E$377</c:f>
              <c:numCache>
                <c:formatCode>0.0%</c:formatCode>
                <c:ptCount val="4"/>
                <c:pt idx="0">
                  <c:v>0.11799999999999999</c:v>
                </c:pt>
                <c:pt idx="1">
                  <c:v>0.81399999999999995</c:v>
                </c:pt>
                <c:pt idx="2">
                  <c:v>0.91500000000000004</c:v>
                </c:pt>
                <c:pt idx="3">
                  <c:v>0.27900000000000003</c:v>
                </c:pt>
              </c:numCache>
            </c:numRef>
          </c:val>
        </c:ser>
        <c:dLbls>
          <c:showLegendKey val="0"/>
          <c:showVal val="0"/>
          <c:showCatName val="0"/>
          <c:showSerName val="0"/>
          <c:showPercent val="0"/>
          <c:showBubbleSize val="0"/>
        </c:dLbls>
        <c:gapWidth val="150"/>
        <c:axId val="152304168"/>
        <c:axId val="152304560"/>
      </c:barChart>
      <c:catAx>
        <c:axId val="152304168"/>
        <c:scaling>
          <c:orientation val="minMax"/>
        </c:scaling>
        <c:delete val="0"/>
        <c:axPos val="b"/>
        <c:numFmt formatCode="General" sourceLinked="0"/>
        <c:majorTickMark val="out"/>
        <c:minorTickMark val="none"/>
        <c:tickLblPos val="nextTo"/>
        <c:txPr>
          <a:bodyPr/>
          <a:lstStyle/>
          <a:p>
            <a:pPr>
              <a:defRPr sz="1400"/>
            </a:pPr>
            <a:endParaRPr lang="en-US"/>
          </a:p>
        </c:txPr>
        <c:crossAx val="152304560"/>
        <c:crosses val="autoZero"/>
        <c:auto val="1"/>
        <c:lblAlgn val="ctr"/>
        <c:lblOffset val="100"/>
        <c:noMultiLvlLbl val="0"/>
      </c:catAx>
      <c:valAx>
        <c:axId val="152304560"/>
        <c:scaling>
          <c:orientation val="minMax"/>
        </c:scaling>
        <c:delete val="0"/>
        <c:axPos val="l"/>
        <c:majorGridlines/>
        <c:numFmt formatCode="0%" sourceLinked="0"/>
        <c:majorTickMark val="out"/>
        <c:minorTickMark val="none"/>
        <c:tickLblPos val="nextTo"/>
        <c:txPr>
          <a:bodyPr/>
          <a:lstStyle/>
          <a:p>
            <a:pPr>
              <a:defRPr sz="1400"/>
            </a:pPr>
            <a:endParaRPr lang="en-US"/>
          </a:p>
        </c:txPr>
        <c:crossAx val="152304168"/>
        <c:crosses val="autoZero"/>
        <c:crossBetween val="between"/>
      </c:valAx>
    </c:plotArea>
    <c:legend>
      <c:legendPos val="r"/>
      <c:layout>
        <c:manualLayout>
          <c:xMode val="edge"/>
          <c:yMode val="edge"/>
          <c:x val="0.80137642169728751"/>
          <c:y val="6.4430956547098434E-2"/>
          <c:w val="0.1764013560804906"/>
          <c:h val="0.16743438320210036"/>
        </c:manualLayout>
      </c:layout>
      <c:overlay val="0"/>
      <c:spPr>
        <a:solidFill>
          <a:sysClr val="window" lastClr="FFFFFF"/>
        </a:solidFill>
      </c:spPr>
      <c:txPr>
        <a:bodyPr/>
        <a:lstStyle/>
        <a:p>
          <a:pPr>
            <a:defRPr sz="14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1107668416447944"/>
                  <c:y val="-0.23326516477107087"/>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Sheet1!$H$23:$H$26</c:f>
              <c:strCache>
                <c:ptCount val="4"/>
                <c:pt idx="0">
                  <c:v>Gestures/body language</c:v>
                </c:pt>
                <c:pt idx="1">
                  <c:v>Sign language/finger spelling</c:v>
                </c:pt>
                <c:pt idx="2">
                  <c:v>Communication aid/device</c:v>
                </c:pt>
                <c:pt idx="3">
                  <c:v>Other</c:v>
                </c:pt>
              </c:strCache>
            </c:strRef>
          </c:cat>
          <c:val>
            <c:numRef>
              <c:f>Sheet1!$I$23:$I$26</c:f>
              <c:numCache>
                <c:formatCode>0.0%</c:formatCode>
                <c:ptCount val="4"/>
                <c:pt idx="0">
                  <c:v>0.83100000000000063</c:v>
                </c:pt>
                <c:pt idx="1">
                  <c:v>6.1000000000000013E-2</c:v>
                </c:pt>
                <c:pt idx="2">
                  <c:v>3.6999999999999998E-2</c:v>
                </c:pt>
                <c:pt idx="3">
                  <c:v>7.0999999999999994E-2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29967652348541"/>
          <c:y val="6.7910521337117127E-2"/>
          <c:w val="0.28763277471671972"/>
          <c:h val="0.93186031949052062"/>
        </c:manualLayout>
      </c:layout>
      <c:overlay val="0"/>
      <c:txPr>
        <a:bodyPr/>
        <a:lstStyle/>
        <a:p>
          <a:pPr>
            <a:defRPr sz="1050"/>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131374216"/>
        <c:axId val="131374600"/>
      </c:barChart>
      <c:catAx>
        <c:axId val="131374216"/>
        <c:scaling>
          <c:orientation val="minMax"/>
        </c:scaling>
        <c:delete val="0"/>
        <c:axPos val="b"/>
        <c:numFmt formatCode="General" sourceLinked="0"/>
        <c:majorTickMark val="out"/>
        <c:minorTickMark val="none"/>
        <c:tickLblPos val="nextTo"/>
        <c:crossAx val="131374600"/>
        <c:crosses val="autoZero"/>
        <c:auto val="1"/>
        <c:lblAlgn val="ctr"/>
        <c:lblOffset val="100"/>
        <c:noMultiLvlLbl val="0"/>
      </c:catAx>
      <c:valAx>
        <c:axId val="131374600"/>
        <c:scaling>
          <c:orientation val="minMax"/>
          <c:max val="1"/>
          <c:min val="0"/>
        </c:scaling>
        <c:delete val="0"/>
        <c:axPos val="l"/>
        <c:majorGridlines/>
        <c:numFmt formatCode="0%" sourceLinked="1"/>
        <c:majorTickMark val="out"/>
        <c:minorTickMark val="none"/>
        <c:tickLblPos val="nextTo"/>
        <c:crossAx val="13137421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Percentage of Respondents of</a:t>
            </a:r>
            <a:r>
              <a:rPr lang="en-US" baseline="0" dirty="0" smtClean="0"/>
              <a:t> Indicated Race/Ethnicity who Communicate Verbally</a:t>
            </a:r>
            <a:endParaRPr lang="en-US" dirty="0"/>
          </a:p>
        </c:rich>
      </c:tx>
      <c:overlay val="0"/>
    </c:title>
    <c:autoTitleDeleted val="0"/>
    <c:plotArea>
      <c:layout>
        <c:manualLayout>
          <c:layoutTarget val="inner"/>
          <c:xMode val="edge"/>
          <c:yMode val="edge"/>
          <c:x val="9.1849518810148481E-2"/>
          <c:y val="0.17788085289499825"/>
          <c:w val="0.87759492563429575"/>
          <c:h val="0.65789079343933343"/>
        </c:manualLayout>
      </c:layout>
      <c:barChart>
        <c:barDir val="col"/>
        <c:grouping val="clustered"/>
        <c:varyColors val="0"/>
        <c:ser>
          <c:idx val="0"/>
          <c:order val="0"/>
          <c:tx>
            <c:strRef>
              <c:f>Sheet1!$A$45</c:f>
              <c:strCache>
                <c:ptCount val="1"/>
                <c:pt idx="0">
                  <c:v>Verbal</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Sheet1!$B$44:$I$44</c:f>
              <c:strCache>
                <c:ptCount val="8"/>
                <c:pt idx="0">
                  <c:v>American Indian or Alaska Native (N=99)</c:v>
                </c:pt>
                <c:pt idx="1">
                  <c:v>Asian (N=274)</c:v>
                </c:pt>
                <c:pt idx="2">
                  <c:v>Black or African American (N=2280)</c:v>
                </c:pt>
                <c:pt idx="3">
                  <c:v>Pacific Islander (N=82) </c:v>
                </c:pt>
                <c:pt idx="4">
                  <c:v>White (N=8655)</c:v>
                </c:pt>
                <c:pt idx="5">
                  <c:v>Other race not listed (N=336)</c:v>
                </c:pt>
                <c:pt idx="7">
                  <c:v>Hispanic (N=517)</c:v>
                </c:pt>
              </c:strCache>
            </c:strRef>
          </c:cat>
          <c:val>
            <c:numRef>
              <c:f>Sheet1!$B$45:$I$45</c:f>
              <c:numCache>
                <c:formatCode>0.0%</c:formatCode>
                <c:ptCount val="8"/>
                <c:pt idx="0">
                  <c:v>0.7777777777777789</c:v>
                </c:pt>
                <c:pt idx="1">
                  <c:v>0.62408759124087665</c:v>
                </c:pt>
                <c:pt idx="2">
                  <c:v>0.7416666666666667</c:v>
                </c:pt>
                <c:pt idx="3">
                  <c:v>0.56097560975609762</c:v>
                </c:pt>
                <c:pt idx="4">
                  <c:v>0.77619872905834864</c:v>
                </c:pt>
                <c:pt idx="5">
                  <c:v>0.73511904761904889</c:v>
                </c:pt>
                <c:pt idx="7">
                  <c:v>0.71800000000000064</c:v>
                </c:pt>
              </c:numCache>
            </c:numRef>
          </c:val>
        </c:ser>
        <c:dLbls>
          <c:showLegendKey val="0"/>
          <c:showVal val="0"/>
          <c:showCatName val="0"/>
          <c:showSerName val="0"/>
          <c:showPercent val="0"/>
          <c:showBubbleSize val="0"/>
        </c:dLbls>
        <c:gapWidth val="150"/>
        <c:axId val="129001440"/>
        <c:axId val="129001824"/>
      </c:barChart>
      <c:catAx>
        <c:axId val="129001440"/>
        <c:scaling>
          <c:orientation val="minMax"/>
        </c:scaling>
        <c:delete val="0"/>
        <c:axPos val="b"/>
        <c:numFmt formatCode="General" sourceLinked="0"/>
        <c:majorTickMark val="out"/>
        <c:minorTickMark val="none"/>
        <c:tickLblPos val="nextTo"/>
        <c:crossAx val="129001824"/>
        <c:crosses val="autoZero"/>
        <c:auto val="1"/>
        <c:lblAlgn val="ctr"/>
        <c:lblOffset val="100"/>
        <c:noMultiLvlLbl val="0"/>
      </c:catAx>
      <c:valAx>
        <c:axId val="129001824"/>
        <c:scaling>
          <c:orientation val="minMax"/>
          <c:max val="1"/>
        </c:scaling>
        <c:delete val="0"/>
        <c:axPos val="l"/>
        <c:majorGridlines/>
        <c:numFmt formatCode="0%" sourceLinked="0"/>
        <c:majorTickMark val="out"/>
        <c:minorTickMark val="none"/>
        <c:tickLblPos val="nextTo"/>
        <c:crossAx val="12900144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Level of Disability</a:t>
            </a:r>
          </a:p>
        </c:rich>
      </c:tx>
      <c:overlay val="0"/>
    </c:title>
    <c:autoTitleDeleted val="0"/>
    <c:plotArea>
      <c:layout>
        <c:manualLayout>
          <c:layoutTarget val="inner"/>
          <c:xMode val="edge"/>
          <c:yMode val="edge"/>
          <c:x val="7.0227625055639981E-2"/>
          <c:y val="0.16702078802130477"/>
          <c:w val="0.8955243971696516"/>
          <c:h val="0.77412059863598215"/>
        </c:manualLayout>
      </c:layout>
      <c:barChart>
        <c:barDir val="col"/>
        <c:grouping val="clustered"/>
        <c:varyColors val="0"/>
        <c:ser>
          <c:idx val="0"/>
          <c:order val="0"/>
          <c:tx>
            <c:strRef>
              <c:f>Sheet1!$B$68</c:f>
              <c:strCache>
                <c:ptCount val="1"/>
                <c:pt idx="0">
                  <c:v>No ID/DD Label</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Sheet1!$A$69:$A$70</c:f>
              <c:strCache>
                <c:ptCount val="2"/>
                <c:pt idx="0">
                  <c:v>Nonverbal</c:v>
                </c:pt>
                <c:pt idx="1">
                  <c:v>Verbal</c:v>
                </c:pt>
              </c:strCache>
            </c:strRef>
          </c:cat>
          <c:val>
            <c:numRef>
              <c:f>Sheet1!$B$69:$B$70</c:f>
              <c:numCache>
                <c:formatCode>0.0%</c:formatCode>
                <c:ptCount val="2"/>
                <c:pt idx="0">
                  <c:v>1.4224751066856329E-2</c:v>
                </c:pt>
                <c:pt idx="1">
                  <c:v>2.9220049449314455E-2</c:v>
                </c:pt>
              </c:numCache>
            </c:numRef>
          </c:val>
        </c:ser>
        <c:ser>
          <c:idx val="1"/>
          <c:order val="1"/>
          <c:tx>
            <c:strRef>
              <c:f>Sheet1!$C$68</c:f>
              <c:strCache>
                <c:ptCount val="1"/>
                <c:pt idx="0">
                  <c:v>Mild ID/DD</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Sheet1!$A$69:$A$70</c:f>
              <c:strCache>
                <c:ptCount val="2"/>
                <c:pt idx="0">
                  <c:v>Nonverbal</c:v>
                </c:pt>
                <c:pt idx="1">
                  <c:v>Verbal</c:v>
                </c:pt>
              </c:strCache>
            </c:strRef>
          </c:cat>
          <c:val>
            <c:numRef>
              <c:f>Sheet1!$C$69:$C$70</c:f>
              <c:numCache>
                <c:formatCode>0.0%</c:formatCode>
                <c:ptCount val="2"/>
                <c:pt idx="0">
                  <c:v>5.9032716927453766E-2</c:v>
                </c:pt>
                <c:pt idx="1">
                  <c:v>0.45673184985389975</c:v>
                </c:pt>
              </c:numCache>
            </c:numRef>
          </c:val>
        </c:ser>
        <c:ser>
          <c:idx val="2"/>
          <c:order val="2"/>
          <c:tx>
            <c:strRef>
              <c:f>Sheet1!$D$68</c:f>
              <c:strCache>
                <c:ptCount val="1"/>
                <c:pt idx="0">
                  <c:v>Moderate ID/DD</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Sheet1!$A$69:$A$70</c:f>
              <c:strCache>
                <c:ptCount val="2"/>
                <c:pt idx="0">
                  <c:v>Nonverbal</c:v>
                </c:pt>
                <c:pt idx="1">
                  <c:v>Verbal</c:v>
                </c:pt>
              </c:strCache>
            </c:strRef>
          </c:cat>
          <c:val>
            <c:numRef>
              <c:f>Sheet1!$D$69:$D$70</c:f>
              <c:numCache>
                <c:formatCode>0.0%</c:formatCode>
                <c:ptCount val="2"/>
                <c:pt idx="0">
                  <c:v>0.14082503556187767</c:v>
                </c:pt>
                <c:pt idx="1">
                  <c:v>0.3336704877500562</c:v>
                </c:pt>
              </c:numCache>
            </c:numRef>
          </c:val>
        </c:ser>
        <c:ser>
          <c:idx val="3"/>
          <c:order val="3"/>
          <c:tx>
            <c:strRef>
              <c:f>Sheet1!$E$68</c:f>
              <c:strCache>
                <c:ptCount val="1"/>
                <c:pt idx="0">
                  <c:v>Severe ID/DD</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Sheet1!$A$69:$A$70</c:f>
              <c:strCache>
                <c:ptCount val="2"/>
                <c:pt idx="0">
                  <c:v>Nonverbal</c:v>
                </c:pt>
                <c:pt idx="1">
                  <c:v>Verbal</c:v>
                </c:pt>
              </c:strCache>
            </c:strRef>
          </c:cat>
          <c:val>
            <c:numRef>
              <c:f>Sheet1!$E$69:$E$70</c:f>
              <c:numCache>
                <c:formatCode>0.0%</c:formatCode>
                <c:ptCount val="2"/>
                <c:pt idx="0">
                  <c:v>0.26351351351351349</c:v>
                </c:pt>
                <c:pt idx="1">
                  <c:v>9.8673859294223426E-2</c:v>
                </c:pt>
              </c:numCache>
            </c:numRef>
          </c:val>
        </c:ser>
        <c:ser>
          <c:idx val="4"/>
          <c:order val="4"/>
          <c:tx>
            <c:strRef>
              <c:f>Sheet1!$F$68</c:f>
              <c:strCache>
                <c:ptCount val="1"/>
                <c:pt idx="0">
                  <c:v>Profound ID/DD</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Sheet1!$A$69:$A$70</c:f>
              <c:strCache>
                <c:ptCount val="2"/>
                <c:pt idx="0">
                  <c:v>Nonverbal</c:v>
                </c:pt>
                <c:pt idx="1">
                  <c:v>Verbal</c:v>
                </c:pt>
              </c:strCache>
            </c:strRef>
          </c:cat>
          <c:val>
            <c:numRef>
              <c:f>Sheet1!$F$69:$F$70</c:f>
              <c:numCache>
                <c:formatCode>0.0%</c:formatCode>
                <c:ptCount val="2"/>
                <c:pt idx="0">
                  <c:v>0.46550497866287338</c:v>
                </c:pt>
                <c:pt idx="1">
                  <c:v>2.6972353337828724E-2</c:v>
                </c:pt>
              </c:numCache>
            </c:numRef>
          </c:val>
        </c:ser>
        <c:ser>
          <c:idx val="5"/>
          <c:order val="5"/>
          <c:tx>
            <c:strRef>
              <c:f>Sheet1!$G$68</c:f>
              <c:strCache>
                <c:ptCount val="1"/>
                <c:pt idx="0">
                  <c:v>Unspecified level of ID/DD</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Sheet1!$A$69:$A$70</c:f>
              <c:strCache>
                <c:ptCount val="2"/>
                <c:pt idx="0">
                  <c:v>Nonverbal</c:v>
                </c:pt>
                <c:pt idx="1">
                  <c:v>Verbal</c:v>
                </c:pt>
              </c:strCache>
            </c:strRef>
          </c:cat>
          <c:val>
            <c:numRef>
              <c:f>Sheet1!$G$69:$G$70</c:f>
              <c:numCache>
                <c:formatCode>0.0%</c:formatCode>
                <c:ptCount val="2"/>
                <c:pt idx="0">
                  <c:v>3.7695590327169272E-2</c:v>
                </c:pt>
                <c:pt idx="1">
                  <c:v>2.5848505282085862E-2</c:v>
                </c:pt>
              </c:numCache>
            </c:numRef>
          </c:val>
        </c:ser>
        <c:ser>
          <c:idx val="6"/>
          <c:order val="6"/>
          <c:tx>
            <c:strRef>
              <c:f>Sheet1!$H$68</c:f>
              <c:strCache>
                <c:ptCount val="1"/>
                <c:pt idx="0">
                  <c:v>ID/DD level unknown</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Sheet1!$A$69:$A$70</c:f>
              <c:strCache>
                <c:ptCount val="2"/>
                <c:pt idx="0">
                  <c:v>Nonverbal</c:v>
                </c:pt>
                <c:pt idx="1">
                  <c:v>Verbal</c:v>
                </c:pt>
              </c:strCache>
            </c:strRef>
          </c:cat>
          <c:val>
            <c:numRef>
              <c:f>Sheet1!$H$69:$H$70</c:f>
              <c:numCache>
                <c:formatCode>0.0%</c:formatCode>
                <c:ptCount val="2"/>
                <c:pt idx="0">
                  <c:v>1.9203413940256046E-2</c:v>
                </c:pt>
                <c:pt idx="1">
                  <c:v>2.8882895032591595E-2</c:v>
                </c:pt>
              </c:numCache>
            </c:numRef>
          </c:val>
        </c:ser>
        <c:dLbls>
          <c:showLegendKey val="0"/>
          <c:showVal val="0"/>
          <c:showCatName val="0"/>
          <c:showSerName val="0"/>
          <c:showPercent val="0"/>
          <c:showBubbleSize val="0"/>
        </c:dLbls>
        <c:gapWidth val="150"/>
        <c:axId val="128183272"/>
        <c:axId val="128184448"/>
      </c:barChart>
      <c:catAx>
        <c:axId val="128183272"/>
        <c:scaling>
          <c:orientation val="minMax"/>
        </c:scaling>
        <c:delete val="0"/>
        <c:axPos val="b"/>
        <c:numFmt formatCode="General" sourceLinked="0"/>
        <c:majorTickMark val="out"/>
        <c:minorTickMark val="none"/>
        <c:tickLblPos val="nextTo"/>
        <c:crossAx val="128184448"/>
        <c:crosses val="autoZero"/>
        <c:auto val="1"/>
        <c:lblAlgn val="ctr"/>
        <c:lblOffset val="100"/>
        <c:noMultiLvlLbl val="0"/>
      </c:catAx>
      <c:valAx>
        <c:axId val="128184448"/>
        <c:scaling>
          <c:orientation val="minMax"/>
          <c:max val="1"/>
        </c:scaling>
        <c:delete val="0"/>
        <c:axPos val="l"/>
        <c:majorGridlines/>
        <c:numFmt formatCode="0%" sourceLinked="0"/>
        <c:majorTickMark val="out"/>
        <c:minorTickMark val="none"/>
        <c:tickLblPos val="nextTo"/>
        <c:crossAx val="128183272"/>
        <c:crosses val="autoZero"/>
        <c:crossBetween val="between"/>
      </c:valAx>
    </c:plotArea>
    <c:legend>
      <c:legendPos val="r"/>
      <c:layout>
        <c:manualLayout>
          <c:xMode val="edge"/>
          <c:yMode val="edge"/>
          <c:x val="0.78675477850462971"/>
          <c:y val="0.18915920114568274"/>
          <c:w val="0.20695691547328512"/>
          <c:h val="0.5833595221154837"/>
        </c:manualLayout>
      </c:layout>
      <c:overlay val="0"/>
      <c:spPr>
        <a:solidFill>
          <a:sysClr val="window" lastClr="FFFFFF"/>
        </a:solidFill>
      </c:spPr>
    </c:legend>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Additional Diagnoses</a:t>
            </a:r>
            <a:endParaRPr lang="en-US" dirty="0"/>
          </a:p>
        </c:rich>
      </c:tx>
      <c:overlay val="0"/>
    </c:title>
    <c:autoTitleDeleted val="0"/>
    <c:plotArea>
      <c:layout>
        <c:manualLayout>
          <c:layoutTarget val="inner"/>
          <c:xMode val="edge"/>
          <c:yMode val="edge"/>
          <c:x val="6.604808938025708E-2"/>
          <c:y val="0.10505322800529429"/>
          <c:w val="0.90477263891423432"/>
          <c:h val="0.80188172690330406"/>
        </c:manualLayout>
      </c:layout>
      <c:barChart>
        <c:barDir val="col"/>
        <c:grouping val="clustered"/>
        <c:varyColors val="0"/>
        <c:ser>
          <c:idx val="0"/>
          <c:order val="0"/>
          <c:tx>
            <c:strRef>
              <c:f>[Book1.xlsx]Sheet1!$I$112</c:f>
              <c:strCache>
                <c:ptCount val="1"/>
                <c:pt idx="0">
                  <c:v>Nonverbal</c:v>
                </c:pt>
              </c:strCache>
            </c:strRef>
          </c:tx>
          <c:invertIfNegative val="0"/>
          <c:dLbls>
            <c:dLbl>
              <c:idx val="0"/>
              <c:layout>
                <c:manualLayout>
                  <c:x val="-1.429962304166944E-2"/>
                  <c:y val="2.6826289425668152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[Book1.xlsx]Sheet1!$J$111:$R$111</c:f>
              <c:strCache>
                <c:ptCount val="9"/>
                <c:pt idx="0">
                  <c:v>Mental Illness/Psychiatric Diagnosis</c:v>
                </c:pt>
                <c:pt idx="1">
                  <c:v>Autism Spectrum Disorder</c:v>
                </c:pt>
                <c:pt idx="2">
                  <c:v>Cerebral Palsy</c:v>
                </c:pt>
                <c:pt idx="3">
                  <c:v>Seizure Disorder or Neurological Problem</c:v>
                </c:pt>
                <c:pt idx="4">
                  <c:v>Limited or No Vision --Legally Blind</c:v>
                </c:pt>
                <c:pt idx="5">
                  <c:v>Hearing Loss-Severe or Profound</c:v>
                </c:pt>
                <c:pt idx="6">
                  <c:v>Down Syndrome</c:v>
                </c:pt>
                <c:pt idx="7">
                  <c:v>Prader Willi Syndrome</c:v>
                </c:pt>
                <c:pt idx="8">
                  <c:v>No other disabilities</c:v>
                </c:pt>
              </c:strCache>
            </c:strRef>
          </c:cat>
          <c:val>
            <c:numRef>
              <c:f>[Book1.xlsx]Sheet1!$J$112:$R$112</c:f>
              <c:numCache>
                <c:formatCode>0.0%</c:formatCode>
                <c:ptCount val="9"/>
                <c:pt idx="0">
                  <c:v>0.20499999999999999</c:v>
                </c:pt>
                <c:pt idx="1">
                  <c:v>0.17699999999999999</c:v>
                </c:pt>
                <c:pt idx="2">
                  <c:v>0.254</c:v>
                </c:pt>
                <c:pt idx="3">
                  <c:v>0.40300000000000002</c:v>
                </c:pt>
                <c:pt idx="4">
                  <c:v>0.13</c:v>
                </c:pt>
                <c:pt idx="5">
                  <c:v>0.10099999999999999</c:v>
                </c:pt>
                <c:pt idx="6">
                  <c:v>8.3000000000000004E-2</c:v>
                </c:pt>
                <c:pt idx="7">
                  <c:v>2E-3</c:v>
                </c:pt>
                <c:pt idx="8">
                  <c:v>8.199999999999999E-2</c:v>
                </c:pt>
              </c:numCache>
            </c:numRef>
          </c:val>
        </c:ser>
        <c:ser>
          <c:idx val="1"/>
          <c:order val="1"/>
          <c:tx>
            <c:strRef>
              <c:f>[Book1.xlsx]Sheet1!$I$113</c:f>
              <c:strCache>
                <c:ptCount val="1"/>
                <c:pt idx="0">
                  <c:v>Verbal</c:v>
                </c:pt>
              </c:strCache>
            </c:strRef>
          </c:tx>
          <c:invertIfNegative val="0"/>
          <c:dLbls>
            <c:dLbl>
              <c:idx val="1"/>
              <c:layout>
                <c:manualLayout>
                  <c:x val="1.0009736129168608E-2"/>
                  <c:y val="-2.6826289425668152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5797738250016631E-3"/>
                  <c:y val="-9.8361924942099417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009736129168502E-2"/>
                  <c:y val="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[Book1.xlsx]Sheet1!$J$111:$R$111</c:f>
              <c:strCache>
                <c:ptCount val="9"/>
                <c:pt idx="0">
                  <c:v>Mental Illness/Psychiatric Diagnosis</c:v>
                </c:pt>
                <c:pt idx="1">
                  <c:v>Autism Spectrum Disorder</c:v>
                </c:pt>
                <c:pt idx="2">
                  <c:v>Cerebral Palsy</c:v>
                </c:pt>
                <c:pt idx="3">
                  <c:v>Seizure Disorder or Neurological Problem</c:v>
                </c:pt>
                <c:pt idx="4">
                  <c:v>Limited or No Vision --Legally Blind</c:v>
                </c:pt>
                <c:pt idx="5">
                  <c:v>Hearing Loss-Severe or Profound</c:v>
                </c:pt>
                <c:pt idx="6">
                  <c:v>Down Syndrome</c:v>
                </c:pt>
                <c:pt idx="7">
                  <c:v>Prader Willi Syndrome</c:v>
                </c:pt>
                <c:pt idx="8">
                  <c:v>No other disabilities</c:v>
                </c:pt>
              </c:strCache>
            </c:strRef>
          </c:cat>
          <c:val>
            <c:numRef>
              <c:f>[Book1.xlsx]Sheet1!$J$113:$R$113</c:f>
              <c:numCache>
                <c:formatCode>0.0%</c:formatCode>
                <c:ptCount val="9"/>
                <c:pt idx="0">
                  <c:v>0.377</c:v>
                </c:pt>
                <c:pt idx="1">
                  <c:v>9.5000000000000001E-2</c:v>
                </c:pt>
                <c:pt idx="2">
                  <c:v>0.11</c:v>
                </c:pt>
                <c:pt idx="3">
                  <c:v>0.20100000000000001</c:v>
                </c:pt>
                <c:pt idx="4">
                  <c:v>5.0999999999999997E-2</c:v>
                </c:pt>
                <c:pt idx="5">
                  <c:v>3.7999999999999999E-2</c:v>
                </c:pt>
                <c:pt idx="6">
                  <c:v>0.106</c:v>
                </c:pt>
                <c:pt idx="7">
                  <c:v>6.0000000000000001E-3</c:v>
                </c:pt>
                <c:pt idx="8">
                  <c:v>0.17300000000000001</c:v>
                </c:pt>
              </c:numCache>
            </c:numRef>
          </c:val>
        </c:ser>
        <c:dLbls>
          <c:showLegendKey val="0"/>
          <c:showVal val="0"/>
          <c:showCatName val="0"/>
          <c:showSerName val="0"/>
          <c:showPercent val="0"/>
          <c:showBubbleSize val="0"/>
        </c:dLbls>
        <c:gapWidth val="150"/>
        <c:axId val="151971992"/>
        <c:axId val="151972384"/>
      </c:barChart>
      <c:catAx>
        <c:axId val="151971992"/>
        <c:scaling>
          <c:orientation val="minMax"/>
        </c:scaling>
        <c:delete val="0"/>
        <c:axPos val="b"/>
        <c:numFmt formatCode="General" sourceLinked="0"/>
        <c:majorTickMark val="out"/>
        <c:minorTickMark val="none"/>
        <c:tickLblPos val="nextTo"/>
        <c:txPr>
          <a:bodyPr/>
          <a:lstStyle/>
          <a:p>
            <a:pPr>
              <a:defRPr sz="1200"/>
            </a:pPr>
            <a:endParaRPr lang="en-US"/>
          </a:p>
        </c:txPr>
        <c:crossAx val="151972384"/>
        <c:crosses val="autoZero"/>
        <c:auto val="1"/>
        <c:lblAlgn val="ctr"/>
        <c:lblOffset val="100"/>
        <c:noMultiLvlLbl val="0"/>
      </c:catAx>
      <c:valAx>
        <c:axId val="151972384"/>
        <c:scaling>
          <c:orientation val="minMax"/>
          <c:max val="1"/>
        </c:scaling>
        <c:delete val="0"/>
        <c:axPos val="l"/>
        <c:majorGridlines/>
        <c:numFmt formatCode="0%" sourceLinked="0"/>
        <c:majorTickMark val="out"/>
        <c:minorTickMark val="none"/>
        <c:tickLblPos val="nextTo"/>
        <c:txPr>
          <a:bodyPr/>
          <a:lstStyle/>
          <a:p>
            <a:pPr>
              <a:defRPr sz="1600"/>
            </a:pPr>
            <a:endParaRPr lang="en-US"/>
          </a:p>
        </c:txPr>
        <c:crossAx val="151971992"/>
        <c:crosses val="autoZero"/>
        <c:crossBetween val="between"/>
      </c:valAx>
    </c:plotArea>
    <c:legend>
      <c:legendPos val="r"/>
      <c:layout>
        <c:manualLayout>
          <c:xMode val="edge"/>
          <c:yMode val="edge"/>
          <c:x val="0.79304308836395454"/>
          <c:y val="5.5171697287839022E-2"/>
          <c:w val="0.11426810110025129"/>
          <c:h val="0.16743438320209994"/>
        </c:manualLayout>
      </c:layout>
      <c:overlay val="0"/>
      <c:spPr>
        <a:solidFill>
          <a:sysClr val="window" lastClr="FFFFFF"/>
        </a:solidFill>
      </c:spPr>
      <c:txPr>
        <a:bodyPr/>
        <a:lstStyle/>
        <a:p>
          <a:pPr>
            <a:defRPr sz="12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Mobility Level</a:t>
            </a:r>
            <a:endParaRPr lang="en-US" dirty="0"/>
          </a:p>
        </c:rich>
      </c:tx>
      <c:overlay val="0"/>
    </c:title>
    <c:autoTitleDeleted val="0"/>
    <c:plotArea>
      <c:layout>
        <c:manualLayout>
          <c:layoutTarget val="inner"/>
          <c:xMode val="edge"/>
          <c:yMode val="edge"/>
          <c:x val="7.899606299212597E-2"/>
          <c:y val="0.11751617752143327"/>
          <c:w val="0.89182487605715965"/>
          <c:h val="0.61998029430877633"/>
        </c:manualLayout>
      </c:layout>
      <c:barChart>
        <c:barDir val="col"/>
        <c:grouping val="clustered"/>
        <c:varyColors val="0"/>
        <c:ser>
          <c:idx val="0"/>
          <c:order val="0"/>
          <c:tx>
            <c:strRef>
              <c:f>Sheet1!$J$182</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Sheet1!$K$181:$M$181</c:f>
              <c:strCache>
                <c:ptCount val="3"/>
                <c:pt idx="0">
                  <c:v>Moves self around environment without aids</c:v>
                </c:pt>
                <c:pt idx="1">
                  <c:v>Moves self around environment with aids or uses wheelchair independently</c:v>
                </c:pt>
                <c:pt idx="2">
                  <c:v>Non-ambulatory, always needs assistance</c:v>
                </c:pt>
              </c:strCache>
            </c:strRef>
          </c:cat>
          <c:val>
            <c:numRef>
              <c:f>Sheet1!$K$182:$M$182</c:f>
              <c:numCache>
                <c:formatCode>0.0%</c:formatCode>
                <c:ptCount val="3"/>
                <c:pt idx="0">
                  <c:v>0.5465643529822114</c:v>
                </c:pt>
                <c:pt idx="1">
                  <c:v>0.17370073247296827</c:v>
                </c:pt>
                <c:pt idx="2">
                  <c:v>0.27973491454482036</c:v>
                </c:pt>
              </c:numCache>
            </c:numRef>
          </c:val>
        </c:ser>
        <c:ser>
          <c:idx val="1"/>
          <c:order val="1"/>
          <c:tx>
            <c:strRef>
              <c:f>Sheet1!$J$183</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Sheet1!$K$181:$M$181</c:f>
              <c:strCache>
                <c:ptCount val="3"/>
                <c:pt idx="0">
                  <c:v>Moves self around environment without aids</c:v>
                </c:pt>
                <c:pt idx="1">
                  <c:v>Moves self around environment with aids or uses wheelchair independently</c:v>
                </c:pt>
                <c:pt idx="2">
                  <c:v>Non-ambulatory, always needs assistance</c:v>
                </c:pt>
              </c:strCache>
            </c:strRef>
          </c:cat>
          <c:val>
            <c:numRef>
              <c:f>Sheet1!$K$183:$M$183</c:f>
              <c:numCache>
                <c:formatCode>0.0%</c:formatCode>
                <c:ptCount val="3"/>
                <c:pt idx="0">
                  <c:v>0.83307793345008763</c:v>
                </c:pt>
                <c:pt idx="1">
                  <c:v>0.13211471103327496</c:v>
                </c:pt>
                <c:pt idx="2">
                  <c:v>3.4807355516637474E-2</c:v>
                </c:pt>
              </c:numCache>
            </c:numRef>
          </c:val>
        </c:ser>
        <c:dLbls>
          <c:showLegendKey val="0"/>
          <c:showVal val="0"/>
          <c:showCatName val="0"/>
          <c:showSerName val="0"/>
          <c:showPercent val="0"/>
          <c:showBubbleSize val="0"/>
        </c:dLbls>
        <c:gapWidth val="150"/>
        <c:axId val="151973168"/>
        <c:axId val="151973560"/>
      </c:barChart>
      <c:catAx>
        <c:axId val="151973168"/>
        <c:scaling>
          <c:orientation val="minMax"/>
        </c:scaling>
        <c:delete val="0"/>
        <c:axPos val="b"/>
        <c:numFmt formatCode="General" sourceLinked="0"/>
        <c:majorTickMark val="out"/>
        <c:minorTickMark val="none"/>
        <c:tickLblPos val="nextTo"/>
        <c:txPr>
          <a:bodyPr/>
          <a:lstStyle/>
          <a:p>
            <a:pPr>
              <a:defRPr sz="1400"/>
            </a:pPr>
            <a:endParaRPr lang="en-US"/>
          </a:p>
        </c:txPr>
        <c:crossAx val="151973560"/>
        <c:crosses val="autoZero"/>
        <c:auto val="1"/>
        <c:lblAlgn val="ctr"/>
        <c:lblOffset val="100"/>
        <c:noMultiLvlLbl val="0"/>
      </c:catAx>
      <c:valAx>
        <c:axId val="151973560"/>
        <c:scaling>
          <c:orientation val="minMax"/>
          <c:max val="1"/>
        </c:scaling>
        <c:delete val="0"/>
        <c:axPos val="l"/>
        <c:majorGridlines/>
        <c:numFmt formatCode="0%" sourceLinked="0"/>
        <c:majorTickMark val="out"/>
        <c:minorTickMark val="none"/>
        <c:tickLblPos val="nextTo"/>
        <c:txPr>
          <a:bodyPr/>
          <a:lstStyle/>
          <a:p>
            <a:pPr>
              <a:defRPr sz="1400"/>
            </a:pPr>
            <a:endParaRPr lang="en-US"/>
          </a:p>
        </c:txPr>
        <c:crossAx val="151973168"/>
        <c:crosses val="autoZero"/>
        <c:crossBetween val="between"/>
      </c:valAx>
    </c:plotArea>
    <c:legend>
      <c:legendPos val="r"/>
      <c:layout>
        <c:manualLayout>
          <c:xMode val="edge"/>
          <c:yMode val="edge"/>
          <c:x val="0.76001834840089433"/>
          <c:y val="0.15290787962824015"/>
          <c:w val="0.17640135608049076"/>
          <c:h val="0.16743438320210044"/>
        </c:manualLayout>
      </c:layout>
      <c:overlay val="0"/>
      <c:spPr>
        <a:solidFill>
          <a:sysClr val="window" lastClr="FFFFFF"/>
        </a:solidFill>
      </c:spPr>
      <c:txPr>
        <a:bodyPr/>
        <a:lstStyle/>
        <a:p>
          <a:pPr>
            <a:defRPr sz="14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Amount of Staff Support</a:t>
            </a:r>
            <a:endParaRPr lang="en-US" dirty="0"/>
          </a:p>
        </c:rich>
      </c:tx>
      <c:overlay val="0"/>
    </c:title>
    <c:autoTitleDeleted val="0"/>
    <c:plotArea>
      <c:layout>
        <c:manualLayout>
          <c:layoutTarget val="inner"/>
          <c:xMode val="edge"/>
          <c:yMode val="edge"/>
          <c:x val="5.5596869835714983E-2"/>
          <c:y val="0.11464158208678879"/>
          <c:w val="0.93194833284728296"/>
          <c:h val="0.68658014360754493"/>
        </c:manualLayout>
      </c:layout>
      <c:barChart>
        <c:barDir val="col"/>
        <c:grouping val="clustered"/>
        <c:varyColors val="0"/>
        <c:ser>
          <c:idx val="0"/>
          <c:order val="0"/>
          <c:tx>
            <c:strRef>
              <c:f>Sheet1!$A$413</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Sheet1!$B$412:$F$412</c:f>
              <c:strCache>
                <c:ptCount val="5"/>
                <c:pt idx="0">
                  <c:v>24-hour on-site support or supervision</c:v>
                </c:pt>
                <c:pt idx="1">
                  <c:v>Daily on-site support</c:v>
                </c:pt>
                <c:pt idx="2">
                  <c:v>Scheduled, less frequent than daily support</c:v>
                </c:pt>
                <c:pt idx="3">
                  <c:v>As needed visitation and phone contact</c:v>
                </c:pt>
                <c:pt idx="4">
                  <c:v>None of the above</c:v>
                </c:pt>
              </c:strCache>
            </c:strRef>
          </c:cat>
          <c:val>
            <c:numRef>
              <c:f>Sheet1!$B$413:$F$413</c:f>
              <c:numCache>
                <c:formatCode>0.0%</c:formatCode>
                <c:ptCount val="5"/>
                <c:pt idx="0">
                  <c:v>0.69538791562388269</c:v>
                </c:pt>
                <c:pt idx="1">
                  <c:v>0.13693242760100108</c:v>
                </c:pt>
                <c:pt idx="2">
                  <c:v>5.8991776903825531E-2</c:v>
                </c:pt>
                <c:pt idx="3">
                  <c:v>1.8233821952091528E-2</c:v>
                </c:pt>
                <c:pt idx="4">
                  <c:v>9.0454057919199138E-2</c:v>
                </c:pt>
              </c:numCache>
            </c:numRef>
          </c:val>
        </c:ser>
        <c:ser>
          <c:idx val="1"/>
          <c:order val="1"/>
          <c:tx>
            <c:strRef>
              <c:f>Sheet1!$A$414</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Sheet1!$B$412:$F$412</c:f>
              <c:strCache>
                <c:ptCount val="5"/>
                <c:pt idx="0">
                  <c:v>24-hour on-site support or supervision</c:v>
                </c:pt>
                <c:pt idx="1">
                  <c:v>Daily on-site support</c:v>
                </c:pt>
                <c:pt idx="2">
                  <c:v>Scheduled, less frequent than daily support</c:v>
                </c:pt>
                <c:pt idx="3">
                  <c:v>As needed visitation and phone contact</c:v>
                </c:pt>
                <c:pt idx="4">
                  <c:v>None of the above</c:v>
                </c:pt>
              </c:strCache>
            </c:strRef>
          </c:cat>
          <c:val>
            <c:numRef>
              <c:f>Sheet1!$B$414:$F$414</c:f>
              <c:numCache>
                <c:formatCode>0.0%</c:formatCode>
                <c:ptCount val="5"/>
                <c:pt idx="0">
                  <c:v>0.51569506726457393</c:v>
                </c:pt>
                <c:pt idx="1">
                  <c:v>0.12275784753363229</c:v>
                </c:pt>
                <c:pt idx="2">
                  <c:v>0.11535874439461884</c:v>
                </c:pt>
                <c:pt idx="3">
                  <c:v>3.766816143497758E-2</c:v>
                </c:pt>
                <c:pt idx="4">
                  <c:v>0.2085201793721973</c:v>
                </c:pt>
              </c:numCache>
            </c:numRef>
          </c:val>
        </c:ser>
        <c:dLbls>
          <c:showLegendKey val="0"/>
          <c:showVal val="0"/>
          <c:showCatName val="0"/>
          <c:showSerName val="0"/>
          <c:showPercent val="0"/>
          <c:showBubbleSize val="0"/>
        </c:dLbls>
        <c:gapWidth val="150"/>
        <c:axId val="151974344"/>
        <c:axId val="151974736"/>
      </c:barChart>
      <c:catAx>
        <c:axId val="151974344"/>
        <c:scaling>
          <c:orientation val="minMax"/>
        </c:scaling>
        <c:delete val="0"/>
        <c:axPos val="b"/>
        <c:numFmt formatCode="General" sourceLinked="0"/>
        <c:majorTickMark val="out"/>
        <c:minorTickMark val="none"/>
        <c:tickLblPos val="nextTo"/>
        <c:txPr>
          <a:bodyPr/>
          <a:lstStyle/>
          <a:p>
            <a:pPr>
              <a:defRPr sz="1400"/>
            </a:pPr>
            <a:endParaRPr lang="en-US"/>
          </a:p>
        </c:txPr>
        <c:crossAx val="151974736"/>
        <c:crosses val="autoZero"/>
        <c:auto val="1"/>
        <c:lblAlgn val="ctr"/>
        <c:lblOffset val="100"/>
        <c:noMultiLvlLbl val="0"/>
      </c:catAx>
      <c:valAx>
        <c:axId val="151974736"/>
        <c:scaling>
          <c:orientation val="minMax"/>
          <c:max val="1"/>
        </c:scaling>
        <c:delete val="0"/>
        <c:axPos val="l"/>
        <c:majorGridlines/>
        <c:numFmt formatCode="0%" sourceLinked="0"/>
        <c:majorTickMark val="out"/>
        <c:minorTickMark val="none"/>
        <c:tickLblPos val="nextTo"/>
        <c:txPr>
          <a:bodyPr/>
          <a:lstStyle/>
          <a:p>
            <a:pPr>
              <a:defRPr sz="1400"/>
            </a:pPr>
            <a:endParaRPr lang="en-US"/>
          </a:p>
        </c:txPr>
        <c:crossAx val="151974344"/>
        <c:crosses val="autoZero"/>
        <c:crossBetween val="between"/>
      </c:valAx>
    </c:plotArea>
    <c:legend>
      <c:legendPos val="r"/>
      <c:layout>
        <c:manualLayout>
          <c:xMode val="edge"/>
          <c:yMode val="edge"/>
          <c:x val="0.79859859531447452"/>
          <c:y val="0.1677650111034078"/>
          <c:w val="0.17640135608049054"/>
          <c:h val="0.1674343832021003"/>
        </c:manualLayout>
      </c:layout>
      <c:overlay val="0"/>
      <c:spPr>
        <a:solidFill>
          <a:schemeClr val="bg1"/>
        </a:solidFill>
      </c:spPr>
      <c:txPr>
        <a:bodyPr/>
        <a:lstStyle/>
        <a:p>
          <a:pPr>
            <a:defRPr sz="14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Reported Health</a:t>
            </a:r>
            <a:r>
              <a:rPr lang="en-US" baseline="0" dirty="0" smtClean="0"/>
              <a:t> Status</a:t>
            </a:r>
            <a:endParaRPr lang="en-US" dirty="0"/>
          </a:p>
        </c:rich>
      </c:tx>
      <c:overlay val="0"/>
    </c:title>
    <c:autoTitleDeleted val="0"/>
    <c:plotArea>
      <c:layout>
        <c:manualLayout>
          <c:layoutTarget val="inner"/>
          <c:xMode val="edge"/>
          <c:yMode val="edge"/>
          <c:x val="9.8022382618839318E-2"/>
          <c:y val="0.1347637501293002"/>
          <c:w val="0.88174912510936121"/>
          <c:h val="0.69275192264033636"/>
        </c:manualLayout>
      </c:layout>
      <c:barChart>
        <c:barDir val="col"/>
        <c:grouping val="clustered"/>
        <c:varyColors val="0"/>
        <c:ser>
          <c:idx val="0"/>
          <c:order val="0"/>
          <c:tx>
            <c:strRef>
              <c:f>Sheet1!$I$167</c:f>
              <c:strCache>
                <c:ptCount val="1"/>
                <c:pt idx="0">
                  <c:v>Nonverbal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Sheet1!$J$166:$L$166</c:f>
              <c:strCache>
                <c:ptCount val="3"/>
                <c:pt idx="0">
                  <c:v>Excellent or Very Good</c:v>
                </c:pt>
                <c:pt idx="1">
                  <c:v>Fairly Good</c:v>
                </c:pt>
                <c:pt idx="2">
                  <c:v>Poor</c:v>
                </c:pt>
              </c:strCache>
            </c:strRef>
          </c:cat>
          <c:val>
            <c:numRef>
              <c:f>Sheet1!$J$167:$L$167</c:f>
              <c:numCache>
                <c:formatCode>0.0%</c:formatCode>
                <c:ptCount val="3"/>
                <c:pt idx="0">
                  <c:v>0.3133214920071048</c:v>
                </c:pt>
                <c:pt idx="1">
                  <c:v>0.61847246891651864</c:v>
                </c:pt>
                <c:pt idx="2">
                  <c:v>6.8206039076376554E-2</c:v>
                </c:pt>
              </c:numCache>
            </c:numRef>
          </c:val>
        </c:ser>
        <c:ser>
          <c:idx val="1"/>
          <c:order val="1"/>
          <c:tx>
            <c:strRef>
              <c:f>Sheet1!$I$168</c:f>
              <c:strCache>
                <c:ptCount val="1"/>
                <c:pt idx="0">
                  <c:v>Verbal</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Sheet1!$J$166:$L$166</c:f>
              <c:strCache>
                <c:ptCount val="3"/>
                <c:pt idx="0">
                  <c:v>Excellent or Very Good</c:v>
                </c:pt>
                <c:pt idx="1">
                  <c:v>Fairly Good</c:v>
                </c:pt>
                <c:pt idx="2">
                  <c:v>Poor</c:v>
                </c:pt>
              </c:strCache>
            </c:strRef>
          </c:cat>
          <c:val>
            <c:numRef>
              <c:f>Sheet1!$J$168:$L$168</c:f>
              <c:numCache>
                <c:formatCode>0.0%</c:formatCode>
                <c:ptCount val="3"/>
                <c:pt idx="0">
                  <c:v>0.42335362479247374</c:v>
                </c:pt>
                <c:pt idx="1">
                  <c:v>0.53613724405091312</c:v>
                </c:pt>
                <c:pt idx="2">
                  <c:v>4.0509131156613171E-2</c:v>
                </c:pt>
              </c:numCache>
            </c:numRef>
          </c:val>
        </c:ser>
        <c:dLbls>
          <c:showLegendKey val="0"/>
          <c:showVal val="0"/>
          <c:showCatName val="0"/>
          <c:showSerName val="0"/>
          <c:showPercent val="0"/>
          <c:showBubbleSize val="0"/>
        </c:dLbls>
        <c:gapWidth val="150"/>
        <c:axId val="151975520"/>
        <c:axId val="152200568"/>
      </c:barChart>
      <c:catAx>
        <c:axId val="151975520"/>
        <c:scaling>
          <c:orientation val="minMax"/>
        </c:scaling>
        <c:delete val="0"/>
        <c:axPos val="b"/>
        <c:numFmt formatCode="General" sourceLinked="0"/>
        <c:majorTickMark val="out"/>
        <c:minorTickMark val="none"/>
        <c:tickLblPos val="nextTo"/>
        <c:txPr>
          <a:bodyPr/>
          <a:lstStyle/>
          <a:p>
            <a:pPr>
              <a:defRPr sz="1400"/>
            </a:pPr>
            <a:endParaRPr lang="en-US"/>
          </a:p>
        </c:txPr>
        <c:crossAx val="152200568"/>
        <c:crosses val="autoZero"/>
        <c:auto val="1"/>
        <c:lblAlgn val="ctr"/>
        <c:lblOffset val="100"/>
        <c:noMultiLvlLbl val="0"/>
      </c:catAx>
      <c:valAx>
        <c:axId val="152200568"/>
        <c:scaling>
          <c:orientation val="minMax"/>
          <c:max val="1"/>
        </c:scaling>
        <c:delete val="0"/>
        <c:axPos val="l"/>
        <c:majorGridlines/>
        <c:numFmt formatCode="0%" sourceLinked="0"/>
        <c:majorTickMark val="out"/>
        <c:minorTickMark val="none"/>
        <c:tickLblPos val="nextTo"/>
        <c:txPr>
          <a:bodyPr/>
          <a:lstStyle/>
          <a:p>
            <a:pPr>
              <a:defRPr sz="1400"/>
            </a:pPr>
            <a:endParaRPr lang="en-US"/>
          </a:p>
        </c:txPr>
        <c:crossAx val="151975520"/>
        <c:crosses val="autoZero"/>
        <c:crossBetween val="between"/>
      </c:valAx>
    </c:plotArea>
    <c:legend>
      <c:legendPos val="r"/>
      <c:layout>
        <c:manualLayout>
          <c:xMode val="edge"/>
          <c:yMode val="edge"/>
          <c:x val="0.79582086614173264"/>
          <c:y val="5.5171697287839022E-2"/>
          <c:w val="0.1764013560804906"/>
          <c:h val="0.16743438320210036"/>
        </c:manualLayout>
      </c:layout>
      <c:overlay val="0"/>
      <c:spPr>
        <a:solidFill>
          <a:schemeClr val="bg1"/>
        </a:solidFill>
      </c:spPr>
      <c:txPr>
        <a:bodyPr/>
        <a:lstStyle/>
        <a:p>
          <a:pPr>
            <a:defRPr sz="140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0.84397</cdr:x>
      <cdr:y>0.25651</cdr:y>
    </cdr:from>
    <cdr:to>
      <cdr:x>0.98463</cdr:x>
      <cdr:y>0.8466</cdr:y>
    </cdr:to>
    <cdr:sp macro="" textlink="">
      <cdr:nvSpPr>
        <cdr:cNvPr id="2" name="TextBox 1"/>
        <cdr:cNvSpPr txBox="1"/>
      </cdr:nvSpPr>
      <cdr:spPr>
        <a:xfrm xmlns:a="http://schemas.openxmlformats.org/drawingml/2006/main">
          <a:off x="6945549" y="1133272"/>
          <a:ext cx="1157591" cy="260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Question comes from Section I of the ACS</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0.02482</cdr:x>
      <cdr:y>0.89504</cdr:y>
    </cdr:from>
    <cdr:to>
      <cdr:x>0.52955</cdr:x>
      <cdr:y>0.97651</cdr:y>
    </cdr:to>
    <cdr:sp macro="" textlink="">
      <cdr:nvSpPr>
        <cdr:cNvPr id="2" name="TextBox 1"/>
        <cdr:cNvSpPr txBox="1"/>
      </cdr:nvSpPr>
      <cdr:spPr>
        <a:xfrm xmlns:a="http://schemas.openxmlformats.org/drawingml/2006/main">
          <a:off x="204281" y="3954294"/>
          <a:ext cx="4153710" cy="3599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0.02364</cdr:x>
      <cdr:y>0.88403</cdr:y>
    </cdr:from>
    <cdr:to>
      <cdr:x>0.76714</cdr:x>
      <cdr:y>1</cdr:y>
    </cdr:to>
    <cdr:sp macro="" textlink="">
      <cdr:nvSpPr>
        <cdr:cNvPr id="2" name="TextBox 1"/>
        <cdr:cNvSpPr txBox="1"/>
      </cdr:nvSpPr>
      <cdr:spPr>
        <a:xfrm xmlns:a="http://schemas.openxmlformats.org/drawingml/2006/main">
          <a:off x="194553" y="3905656"/>
          <a:ext cx="6118698" cy="5123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 = Question comes from Section II of the ACS</a:t>
          </a:r>
          <a:br>
            <a:rPr lang="en-US" sz="1200" dirty="0" smtClean="0"/>
          </a:br>
          <a:r>
            <a:rPr lang="en-US" sz="1200" dirty="0" smtClean="0"/>
            <a:t>^ = Percentage indicates number of respondents who went on vacation in the past year</a:t>
          </a:r>
          <a:endParaRPr lang="en-US"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0.02009</cdr:x>
      <cdr:y>0.92146</cdr:y>
    </cdr:from>
    <cdr:to>
      <cdr:x>0.72459</cdr:x>
      <cdr:y>0.97871</cdr:y>
    </cdr:to>
    <cdr:sp macro="" textlink="">
      <cdr:nvSpPr>
        <cdr:cNvPr id="2" name="TextBox 1"/>
        <cdr:cNvSpPr txBox="1"/>
      </cdr:nvSpPr>
      <cdr:spPr>
        <a:xfrm xmlns:a="http://schemas.openxmlformats.org/drawingml/2006/main">
          <a:off x="165370" y="4071026"/>
          <a:ext cx="5797685" cy="252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0.06173</cdr:x>
      <cdr:y>0.9398</cdr:y>
    </cdr:from>
    <cdr:to>
      <cdr:x>0.77449</cdr:x>
      <cdr:y>1</cdr:y>
    </cdr:to>
    <cdr:sp macro="" textlink="">
      <cdr:nvSpPr>
        <cdr:cNvPr id="2" name="Rectangle 1"/>
        <cdr:cNvSpPr/>
      </cdr:nvSpPr>
      <cdr:spPr>
        <a:xfrm xmlns:a="http://schemas.openxmlformats.org/drawingml/2006/main">
          <a:off x="508000" y="6035205"/>
          <a:ext cx="5865779"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t>** = Question comes from Section II of the ACS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C67701-77F5-454E-A21F-4E27F50F5FB2}" type="datetime1">
              <a:rPr lang="en-US" smtClean="0"/>
              <a:pPr/>
              <a:t>1/29/2014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BA0D63-C766-DA4E-BE8B-885CB7479C43}" type="slidenum">
              <a:rPr lang="en-US" smtClean="0"/>
              <a:pPr/>
              <a:t>‹#›</a:t>
            </a:fld>
            <a:endParaRPr lang="en-US"/>
          </a:p>
        </p:txBody>
      </p:sp>
    </p:spTree>
    <p:extLst>
      <p:ext uri="{BB962C8B-B14F-4D97-AF65-F5344CB8AC3E}">
        <p14:creationId xmlns:p14="http://schemas.microsoft.com/office/powerpoint/2010/main" val="261629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A542CCE-CC18-7441-9771-64D79037EBBB}" type="datetime1">
              <a:rPr lang="en-US" smtClean="0"/>
              <a:pPr/>
              <a:t>1/29/2014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CC34AD-ECAE-264B-8D85-B004DC999135}" type="slidenum">
              <a:rPr lang="en-US" smtClean="0"/>
              <a:pPr/>
              <a:t>‹#›</a:t>
            </a:fld>
            <a:endParaRPr lang="en-US"/>
          </a:p>
        </p:txBody>
      </p:sp>
    </p:spTree>
    <p:extLst>
      <p:ext uri="{BB962C8B-B14F-4D97-AF65-F5344CB8AC3E}">
        <p14:creationId xmlns:p14="http://schemas.microsoft.com/office/powerpoint/2010/main" val="10708332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CC34AD-ECAE-264B-8D85-B004DC999135}" type="slidenum">
              <a:rPr lang="en-US" smtClean="0"/>
              <a:pPr/>
              <a:t>15</a:t>
            </a:fld>
            <a:endParaRPr lang="en-US"/>
          </a:p>
        </p:txBody>
      </p:sp>
    </p:spTree>
    <p:extLst>
      <p:ext uri="{BB962C8B-B14F-4D97-AF65-F5344CB8AC3E}">
        <p14:creationId xmlns:p14="http://schemas.microsoft.com/office/powerpoint/2010/main" val="276707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25</a:t>
            </a:fld>
            <a:endParaRPr lang="en-US"/>
          </a:p>
        </p:txBody>
      </p:sp>
    </p:spTree>
    <p:extLst>
      <p:ext uri="{BB962C8B-B14F-4D97-AF65-F5344CB8AC3E}">
        <p14:creationId xmlns:p14="http://schemas.microsoft.com/office/powerpoint/2010/main" val="210874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like your job?</a:t>
            </a:r>
            <a:r>
              <a:rPr lang="en-US" baseline="0" dirty="0" smtClean="0"/>
              <a:t> Would you like to work somewhere else or do something else?</a:t>
            </a:r>
            <a:endParaRPr lang="en-US" dirty="0"/>
          </a:p>
        </p:txBody>
      </p:sp>
      <p:sp>
        <p:nvSpPr>
          <p:cNvPr id="4" name="Slide Number Placeholder 3"/>
          <p:cNvSpPr>
            <a:spLocks noGrp="1"/>
          </p:cNvSpPr>
          <p:nvPr>
            <p:ph type="sldNum" sz="quarter" idx="10"/>
          </p:nvPr>
        </p:nvSpPr>
        <p:spPr/>
        <p:txBody>
          <a:bodyPr/>
          <a:lstStyle/>
          <a:p>
            <a:fld id="{9911163C-0679-4DE9-9496-46116740FAE1}"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625012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descr="nci_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29000" y="2094701"/>
            <a:ext cx="5257800" cy="1470025"/>
          </a:xfrm>
        </p:spPr>
        <p:txBody>
          <a:bodyPr>
            <a:norm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29000" y="3721556"/>
            <a:ext cx="5257800" cy="461665"/>
          </a:xfrm>
        </p:spPr>
        <p:txBody>
          <a:bodyPr>
            <a:sp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descr="national_core_indicators-logo_logotype-1col-transparent_bk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615770"/>
            <a:ext cx="2286000" cy="1608773"/>
          </a:xfrm>
          <a:prstGeom prst="rect">
            <a:avLst/>
          </a:prstGeom>
        </p:spPr>
      </p:pic>
      <p:sp>
        <p:nvSpPr>
          <p:cNvPr id="13" name="Date Placeholder 3"/>
          <p:cNvSpPr>
            <a:spLocks noGrp="1"/>
          </p:cNvSpPr>
          <p:nvPr>
            <p:ph type="dt" sz="half" idx="10"/>
          </p:nvPr>
        </p:nvSpPr>
        <p:spPr>
          <a:xfrm>
            <a:off x="3429000" y="4476105"/>
            <a:ext cx="2621219" cy="276999"/>
          </a:xfrm>
          <a:prstGeom prst="rect">
            <a:avLst/>
          </a:prstGeom>
        </p:spPr>
        <p:txBody>
          <a:bodyPr>
            <a:spAutoFit/>
          </a:bodyPr>
          <a:lstStyle>
            <a:lvl1pPr>
              <a:defRPr sz="1200">
                <a:solidFill>
                  <a:srgbClr val="898989"/>
                </a:solidFill>
                <a:latin typeface="Arial"/>
                <a:cs typeface="Arial"/>
              </a:defRPr>
            </a:lvl1pPr>
          </a:lstStyle>
          <a:p>
            <a:endParaRPr lang="en-US" dirty="0"/>
          </a:p>
        </p:txBody>
      </p:sp>
      <p:cxnSp>
        <p:nvCxnSpPr>
          <p:cNvPr id="22" name="Straight Connector 21"/>
          <p:cNvCxnSpPr/>
          <p:nvPr userDrawn="1"/>
        </p:nvCxnSpPr>
        <p:spPr>
          <a:xfrm>
            <a:off x="3086100" y="1828800"/>
            <a:ext cx="0" cy="3200400"/>
          </a:xfrm>
          <a:prstGeom prst="line">
            <a:avLst/>
          </a:prstGeom>
          <a:ln w="9525">
            <a:solidFill>
              <a:srgbClr val="99999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82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a:p>
        </p:txBody>
      </p:sp>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378996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a:p>
        </p:txBody>
      </p:sp>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2423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00DBC12-D76F-4D07-87DC-F84DB57064E9}" type="datetimeFigureOut">
              <a:rPr lang="en-US" smtClean="0"/>
              <a:pPr/>
              <a:t>1/29/2014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31B6FD">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EB67B4-4409-4B11-AAE6-77090AF88808}" type="slidenum">
              <a:rPr lang="en-US" smtClean="0"/>
              <a:pPr/>
              <a:t>‹#›</a:t>
            </a:fld>
            <a:endParaRPr lang="en-US" dirty="0"/>
          </a:p>
        </p:txBody>
      </p:sp>
    </p:spTree>
    <p:extLst>
      <p:ext uri="{BB962C8B-B14F-4D97-AF65-F5344CB8AC3E}">
        <p14:creationId xmlns:p14="http://schemas.microsoft.com/office/powerpoint/2010/main" val="140943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0DBC12-D76F-4D07-87DC-F84DB57064E9}" type="datetimeFigureOut">
              <a:rPr lang="en-US" smtClean="0">
                <a:solidFill>
                  <a:prstClr val="black"/>
                </a:solidFill>
              </a:rPr>
              <a:pPr/>
              <a:t>1/29/2014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5DEB67B4-4409-4B11-AAE6-77090AF88808}"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91538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00DBC12-D76F-4D07-87DC-F84DB57064E9}" type="datetimeFigureOut">
              <a:rPr lang="en-US" smtClean="0">
                <a:solidFill>
                  <a:prstClr val="black"/>
                </a:solidFill>
              </a:rPr>
              <a:pPr/>
              <a:t>1/29/2014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5DEB67B4-4409-4B11-AAE6-77090AF88808}" type="slidenum">
              <a:rPr lang="en-US" smtClean="0">
                <a:solidFill>
                  <a:prstClr val="black"/>
                </a:solidFill>
              </a:rPr>
              <a:pPr/>
              <a:t>‹#›</a:t>
            </a:fld>
            <a:endParaRPr lang="en-US" dirty="0">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Tree>
    <p:extLst>
      <p:ext uri="{BB962C8B-B14F-4D97-AF65-F5344CB8AC3E}">
        <p14:creationId xmlns:p14="http://schemas.microsoft.com/office/powerpoint/2010/main" val="289033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0DBC12-D76F-4D07-87DC-F84DB57064E9}" type="datetimeFigureOut">
              <a:rPr lang="en-US" smtClean="0">
                <a:solidFill>
                  <a:prstClr val="black"/>
                </a:solidFill>
              </a:rPr>
              <a:pPr/>
              <a:t>1/29/2014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5DEB67B4-4409-4B11-AAE6-77090AF88808}"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00849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0DBC12-D76F-4D07-87DC-F84DB57064E9}" type="datetimeFigureOut">
              <a:rPr lang="en-US" smtClean="0">
                <a:solidFill>
                  <a:prstClr val="black"/>
                </a:solidFill>
              </a:rPr>
              <a:pPr/>
              <a:t>1/29/2014</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5DEB67B4-4409-4B11-AAE6-77090AF8880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640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00DBC12-D76F-4D07-87DC-F84DB57064E9}" type="datetimeFigureOut">
              <a:rPr lang="en-US" smtClean="0">
                <a:solidFill>
                  <a:prstClr val="black"/>
                </a:solidFill>
              </a:rPr>
              <a:pPr/>
              <a:t>1/29/2014</a:t>
            </a:fld>
            <a:endParaRPr lang="en-US" dirty="0">
              <a:solidFill>
                <a:prstClr val="black"/>
              </a:solidFill>
            </a:endParaRPr>
          </a:p>
        </p:txBody>
      </p:sp>
      <p:sp>
        <p:nvSpPr>
          <p:cNvPr id="4" name="Footer Placeholder 3"/>
          <p:cNvSpPr>
            <a:spLocks noGrp="1"/>
          </p:cNvSpPr>
          <p:nvPr>
            <p:ph type="ftr" sz="quarter" idx="11"/>
          </p:nvPr>
        </p:nvSpPr>
        <p:spPr/>
        <p:txBody>
          <a:bodyPr/>
          <a:lstStyle>
            <a:extLst/>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extLst/>
          </a:lstStyle>
          <a:p>
            <a:fld id="{5DEB67B4-4409-4B11-AAE6-77090AF88808}" type="slidenum">
              <a:rPr lang="en-US" smtClean="0">
                <a:solidFill>
                  <a:prstClr val="black"/>
                </a:solidFill>
              </a:rPr>
              <a:pPr/>
              <a:t>‹#›</a:t>
            </a:fld>
            <a:endParaRPr lang="en-US" dirty="0">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54655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00DBC12-D76F-4D07-87DC-F84DB57064E9}" type="datetimeFigureOut">
              <a:rPr lang="en-US" smtClean="0">
                <a:solidFill>
                  <a:prstClr val="black"/>
                </a:solidFill>
              </a:rPr>
              <a:pPr/>
              <a:t>1/29/2014</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5DEB67B4-4409-4B11-AAE6-77090AF8880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571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00DBC12-D76F-4D07-87DC-F84DB57064E9}" type="datetimeFigureOut">
              <a:rPr lang="en-US" smtClean="0">
                <a:solidFill>
                  <a:prstClr val="black"/>
                </a:solidFill>
              </a:rPr>
              <a:pPr/>
              <a:t>1/29/2014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5DEB67B4-4409-4B11-AAE6-77090AF8880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4841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dirty="0"/>
          </a:p>
        </p:txBody>
      </p:sp>
      <p:sp>
        <p:nvSpPr>
          <p:cNvPr id="10"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3027497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00DBC12-D76F-4D07-87DC-F84DB57064E9}" type="datetimeFigureOut">
              <a:rPr lang="en-US" smtClean="0">
                <a:solidFill>
                  <a:prstClr val="black"/>
                </a:solidFill>
              </a:rPr>
              <a:pPr/>
              <a:t>1/29/2014</a:t>
            </a:fld>
            <a:endParaRPr lang="en-US" dirty="0">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EB67B4-4409-4B11-AAE6-77090AF88808}" type="slidenum">
              <a:rPr lang="en-US" smtClean="0">
                <a:solidFill>
                  <a:prstClr val="black"/>
                </a:solidFill>
              </a:rPr>
              <a:pPr/>
              <a:t>‹#›</a:t>
            </a:fld>
            <a:endParaRPr lang="en-US" dirty="0">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Tree>
    <p:extLst>
      <p:ext uri="{BB962C8B-B14F-4D97-AF65-F5344CB8AC3E}">
        <p14:creationId xmlns:p14="http://schemas.microsoft.com/office/powerpoint/2010/main" val="2429405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0DBC12-D76F-4D07-87DC-F84DB57064E9}" type="datetimeFigureOut">
              <a:rPr lang="en-US" smtClean="0">
                <a:solidFill>
                  <a:prstClr val="black"/>
                </a:solidFill>
              </a:rPr>
              <a:pPr/>
              <a:t>1/29/2014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5DEB67B4-4409-4B11-AAE6-77090AF8880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184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0DBC12-D76F-4D07-87DC-F84DB57064E9}" type="datetimeFigureOut">
              <a:rPr lang="en-US" smtClean="0">
                <a:solidFill>
                  <a:prstClr val="black"/>
                </a:solidFill>
              </a:rPr>
              <a:pPr/>
              <a:t>1/29/2014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5DEB67B4-4409-4B11-AAE6-77090AF8880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46446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3175" y="4800600"/>
            <a:ext cx="9147175" cy="1063625"/>
            <a:chOff x="-2" y="1536"/>
            <a:chExt cx="5762" cy="670"/>
          </a:xfrm>
        </p:grpSpPr>
        <p:grpSp>
          <p:nvGrpSpPr>
            <p:cNvPr id="4099" name="Group 3"/>
            <p:cNvGrpSpPr>
              <a:grpSpLocks/>
            </p:cNvGrpSpPr>
            <p:nvPr/>
          </p:nvGrpSpPr>
          <p:grpSpPr bwMode="auto">
            <a:xfrm flipH="1">
              <a:off x="-2" y="1562"/>
              <a:ext cx="5762" cy="638"/>
              <a:chOff x="-2" y="1562"/>
              <a:chExt cx="5762" cy="638"/>
            </a:xfrm>
          </p:grpSpPr>
          <p:sp>
            <p:nvSpPr>
              <p:cNvPr id="410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0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0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0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0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0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0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0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0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0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1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1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1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1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1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1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1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1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1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grpSp>
        <p:sp>
          <p:nvSpPr>
            <p:cNvPr id="4119"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4120"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grpSp>
      <p:sp>
        <p:nvSpPr>
          <p:cNvPr id="4121" name="Rectangle 25"/>
          <p:cNvSpPr>
            <a:spLocks noGrp="1" noChangeArrowheads="1"/>
          </p:cNvSpPr>
          <p:nvPr>
            <p:ph type="ctrTitle"/>
          </p:nvPr>
        </p:nvSpPr>
        <p:spPr>
          <a:xfrm>
            <a:off x="304800" y="1600200"/>
            <a:ext cx="8640763" cy="2286000"/>
          </a:xfrm>
        </p:spPr>
        <p:txBody>
          <a:bodyPr anchor="b">
            <a:spAutoFit/>
          </a:bodyPr>
          <a:lstStyle>
            <a:lvl1pPr>
              <a:defRPr sz="7200">
                <a:latin typeface="Arial" pitchFamily="34" charset="0"/>
              </a:defRPr>
            </a:lvl1pPr>
          </a:lstStyle>
          <a:p>
            <a:pPr lvl="0"/>
            <a:r>
              <a:rPr lang="en-US" altLang="en-US" noProof="0" smtClean="0"/>
              <a:t>Click to edit Master title style</a:t>
            </a:r>
          </a:p>
        </p:txBody>
      </p:sp>
      <p:sp>
        <p:nvSpPr>
          <p:cNvPr id="4122" name="Rectangle 26"/>
          <p:cNvSpPr>
            <a:spLocks noGrp="1" noChangeArrowheads="1"/>
          </p:cNvSpPr>
          <p:nvPr>
            <p:ph type="subTitle" idx="1"/>
          </p:nvPr>
        </p:nvSpPr>
        <p:spPr>
          <a:xfrm flipV="1">
            <a:off x="1752600" y="5715000"/>
            <a:ext cx="6172200" cy="76200"/>
          </a:xfrm>
        </p:spPr>
        <p:txBody>
          <a:bodyPr/>
          <a:lstStyle>
            <a:lvl1pPr marL="0" indent="0">
              <a:buFont typeface="Wingdings" pitchFamily="2" charset="2"/>
              <a:buNone/>
              <a:defRPr sz="4000"/>
            </a:lvl1pPr>
          </a:lstStyle>
          <a:p>
            <a:pPr lvl="0"/>
            <a:endParaRPr lang="en-US" altLang="en-US" noProof="0" smtClean="0"/>
          </a:p>
        </p:txBody>
      </p:sp>
      <p:sp>
        <p:nvSpPr>
          <p:cNvPr id="4123"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ltLang="en-US"/>
          </a:p>
        </p:txBody>
      </p:sp>
      <p:sp>
        <p:nvSpPr>
          <p:cNvPr id="4124" name="Rectangle 28"/>
          <p:cNvSpPr>
            <a:spLocks noGrp="1" noChangeArrowheads="1"/>
          </p:cNvSpPr>
          <p:nvPr>
            <p:ph type="ftr" sz="quarter" idx="3"/>
          </p:nvPr>
        </p:nvSpPr>
        <p:spPr/>
        <p:txBody>
          <a:bodyPr/>
          <a:lstStyle>
            <a:lvl1pPr>
              <a:defRPr>
                <a:solidFill>
                  <a:srgbClr val="000000"/>
                </a:solidFill>
              </a:defRPr>
            </a:lvl1pPr>
          </a:lstStyle>
          <a:p>
            <a:endParaRPr lang="en-US" altLang="en-US"/>
          </a:p>
        </p:txBody>
      </p:sp>
      <p:sp>
        <p:nvSpPr>
          <p:cNvPr id="4125" name="Rectangle 29"/>
          <p:cNvSpPr>
            <a:spLocks noGrp="1" noChangeArrowheads="1"/>
          </p:cNvSpPr>
          <p:nvPr>
            <p:ph type="sldNum" sz="quarter" idx="4"/>
          </p:nvPr>
        </p:nvSpPr>
        <p:spPr/>
        <p:txBody>
          <a:bodyPr/>
          <a:lstStyle>
            <a:lvl1pPr>
              <a:defRPr>
                <a:solidFill>
                  <a:srgbClr val="000000"/>
                </a:solidFill>
              </a:defRPr>
            </a:lvl1pPr>
          </a:lstStyle>
          <a:p>
            <a:fld id="{BE88F80D-A70F-48D7-8643-3EC59C3F30B6}" type="slidenum">
              <a:rPr lang="en-US" altLang="en-US"/>
              <a:pPr/>
              <a:t>‹#›</a:t>
            </a:fld>
            <a:endParaRPr lang="en-US" altLang="en-US"/>
          </a:p>
        </p:txBody>
      </p:sp>
    </p:spTree>
    <p:extLst>
      <p:ext uri="{BB962C8B-B14F-4D97-AF65-F5344CB8AC3E}">
        <p14:creationId xmlns:p14="http://schemas.microsoft.com/office/powerpoint/2010/main" val="95588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15E3C0-82B9-40E5-B6AD-4D25FB9E26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5973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F1EB54-0B13-4575-872F-7B51EF4726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2749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E594DB-B152-4AEA-BAE9-A4FACAB9E4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5822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DBBCE93-092B-4849-B608-6871ED09D4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0901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9D6EB8B-D462-48DC-A4D5-01311F3EA9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498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FEFD508-8A24-470B-BC66-D35CD6E47A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034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nci_background_sect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077719"/>
            <a:ext cx="7772400" cy="3050227"/>
          </a:xfrm>
        </p:spPr>
        <p:txBody>
          <a:bodyPr anchor="t">
            <a:normAutofit/>
          </a:bodyPr>
          <a:lstStyle>
            <a:lvl1pPr algn="l">
              <a:defRPr sz="54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317412"/>
            <a:ext cx="7772400" cy="749808"/>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95922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BB05E9-B953-48B3-92FE-CB6E1BEFBB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357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7354204-D4E9-4D86-B923-34F1550878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625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6F2C73-52AD-4A65-980E-899B4E84D0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3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58D5D0-8EB4-4FDD-8550-59EC6A912D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945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301504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BC60082-236A-8441-9042-44099E4F94DE}" type="slidenum">
              <a:rPr lang="en-US" smtClean="0"/>
              <a:pPr/>
              <a:t>‹#›</a:t>
            </a:fld>
            <a:endParaRPr lang="en-US"/>
          </a:p>
        </p:txBody>
      </p:sp>
      <p:sp>
        <p:nvSpPr>
          <p:cNvPr id="8" name="Footer Placeholder 4"/>
          <p:cNvSpPr>
            <a:spLocks noGrp="1"/>
          </p:cNvSpPr>
          <p:nvPr>
            <p:ph type="ftr" sz="quarter" idx="1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363296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BC60082-236A-8441-9042-44099E4F94DE}" type="slidenum">
              <a:rPr lang="en-US" smtClean="0"/>
              <a:pPr/>
              <a:t>‹#›</a:t>
            </a:fld>
            <a:endParaRPr lang="en-US"/>
          </a:p>
        </p:txBody>
      </p:sp>
      <p:sp>
        <p:nvSpPr>
          <p:cNvPr id="4"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246270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0082-236A-8441-9042-44099E4F94DE}" type="slidenum">
              <a:rPr lang="en-US" smtClean="0"/>
              <a:pPr/>
              <a:t>‹#›</a:t>
            </a:fld>
            <a:endParaRPr lang="en-US"/>
          </a:p>
        </p:txBody>
      </p:sp>
      <p:sp>
        <p:nvSpPr>
          <p:cNvPr id="3"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88062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544637"/>
            <a:ext cx="3008313" cy="4581526"/>
          </a:xfrm>
        </p:spPr>
        <p:txBody>
          <a:bodyPr/>
          <a:lstStyle>
            <a:lvl1pPr marL="0" indent="0">
              <a:buNone/>
              <a:defRPr sz="1400">
                <a:solidFill>
                  <a:srgbClr val="7A7A7A"/>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141792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7A7A7A"/>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245131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92815"/>
            <a:ext cx="9144000" cy="565185"/>
          </a:xfrm>
          <a:prstGeom prst="rect">
            <a:avLst/>
          </a:prstGeom>
          <a:solidFill>
            <a:srgbClr val="168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4179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776882" y="6392845"/>
            <a:ext cx="909918" cy="365125"/>
          </a:xfrm>
          <a:prstGeom prst="rect">
            <a:avLst/>
          </a:prstGeom>
        </p:spPr>
        <p:txBody>
          <a:bodyPr vert="horz" lIns="91440" tIns="45720" rIns="91440" bIns="45720" rtlCol="0" anchor="ctr"/>
          <a:lstStyle>
            <a:lvl1pPr algn="r">
              <a:defRPr sz="1200" b="0">
                <a:solidFill>
                  <a:srgbClr val="FFFFFF"/>
                </a:solidFill>
                <a:latin typeface="+mj-lt"/>
              </a:defRPr>
            </a:lvl1pPr>
          </a:lstStyle>
          <a:p>
            <a:fld id="{CBC60082-236A-8441-9042-44099E4F94DE}" type="slidenum">
              <a:rPr lang="en-US" smtClean="0"/>
              <a:pPr/>
              <a:t>‹#›</a:t>
            </a:fld>
            <a:endParaRPr lang="en-US" dirty="0"/>
          </a:p>
        </p:txBody>
      </p:sp>
      <p:pic>
        <p:nvPicPr>
          <p:cNvPr id="12" name="Picture 11" descr="nci-logo-whit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1" y="6438247"/>
            <a:ext cx="259461" cy="274320"/>
          </a:xfrm>
          <a:prstGeom prst="rect">
            <a:avLst/>
          </a:prstGeom>
        </p:spPr>
      </p:pic>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194500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457200" rtl="0" eaLnBrk="1" latinLnBrk="0" hangingPunct="1">
        <a:spcBef>
          <a:spcPct val="0"/>
        </a:spcBef>
        <a:buNone/>
        <a:defRPr sz="4400" b="1" kern="1200">
          <a:solidFill>
            <a:srgbClr val="B061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33333"/>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rgbClr val="0E576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333"/>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rgbClr val="0E5763"/>
          </a:solidFill>
          <a:latin typeface="+mn-lt"/>
          <a:ea typeface="+mn-ea"/>
          <a:cs typeface="+mn-cs"/>
        </a:defRPr>
      </a:lvl4pPr>
      <a:lvl5pPr marL="2057400" indent="-228600" algn="l" defTabSz="457200" rtl="0" eaLnBrk="1" latinLnBrk="0" hangingPunct="1">
        <a:spcBef>
          <a:spcPct val="20000"/>
        </a:spcBef>
        <a:buFont typeface="Wingdings" charset="2"/>
        <a:buChar char="§"/>
        <a:defRPr sz="20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700DBC12-D76F-4D07-87DC-F84DB57064E9}" type="datetimeFigureOut">
              <a:rPr lang="en-US" smtClean="0">
                <a:solidFill>
                  <a:prstClr val="black"/>
                </a:solidFill>
              </a:rPr>
              <a:pPr defTabSz="914400"/>
              <a:t>1/29/2014</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5DEB67B4-4409-4B11-AAE6-77090AF88808}"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25008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4763"/>
            <a:ext cx="1063625" cy="6858001"/>
            <a:chOff x="0" y="-3"/>
            <a:chExt cx="670" cy="4320"/>
          </a:xfrm>
        </p:grpSpPr>
        <p:grpSp>
          <p:nvGrpSpPr>
            <p:cNvPr id="3075" name="Group 3"/>
            <p:cNvGrpSpPr>
              <a:grpSpLocks/>
            </p:cNvGrpSpPr>
            <p:nvPr/>
          </p:nvGrpSpPr>
          <p:grpSpPr bwMode="auto">
            <a:xfrm rot="16200000" flipH="1">
              <a:off x="-1815" y="1838"/>
              <a:ext cx="4320" cy="638"/>
              <a:chOff x="-2" y="1562"/>
              <a:chExt cx="5762" cy="638"/>
            </a:xfrm>
          </p:grpSpPr>
          <p:sp>
            <p:nvSpPr>
              <p:cNvPr id="3076"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77"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78"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79"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80"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81"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82"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83"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84"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85"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86"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87"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88"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89"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90"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91"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92"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93"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94"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grpSp>
        <p:sp>
          <p:nvSpPr>
            <p:cNvPr id="3095"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sp>
          <p:nvSpPr>
            <p:cNvPr id="3096"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914400" fontAlgn="base">
                <a:spcBef>
                  <a:spcPct val="0"/>
                </a:spcBef>
                <a:spcAft>
                  <a:spcPct val="0"/>
                </a:spcAft>
              </a:pPr>
              <a:endParaRPr lang="en-US" sz="2400">
                <a:solidFill>
                  <a:srgbClr val="000000"/>
                </a:solidFill>
                <a:latin typeface="Times New Roman" pitchFamily="18" charset="0"/>
              </a:endParaRPr>
            </a:p>
          </p:txBody>
        </p:sp>
      </p:grpSp>
      <p:sp>
        <p:nvSpPr>
          <p:cNvPr id="309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9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50000"/>
              </a:spcBef>
              <a:defRPr sz="1400">
                <a:latin typeface="+mn-lt"/>
              </a:defRPr>
            </a:lvl1pPr>
          </a:lstStyle>
          <a:p>
            <a:pPr defTabSz="914400" fontAlgn="base">
              <a:spcAft>
                <a:spcPct val="0"/>
              </a:spcAft>
            </a:pPr>
            <a:endParaRPr lang="en-US" altLang="en-US">
              <a:solidFill>
                <a:srgbClr val="000000"/>
              </a:solidFill>
            </a:endParaRPr>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lgn="ctr" defTabSz="914400" fontAlgn="base">
              <a:spcAft>
                <a:spcPct val="0"/>
              </a:spcAft>
            </a:pPr>
            <a:endParaRPr lang="en-US" altLang="en-US">
              <a:solidFill>
                <a:srgbClr val="000000"/>
              </a:solidFill>
            </a:endParaRPr>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defTabSz="914400" fontAlgn="base">
              <a:spcAft>
                <a:spcPct val="0"/>
              </a:spcAft>
            </a:pPr>
            <a:fld id="{AC3DCE20-5EB7-4623-A8ED-3BA85BFC7342}" type="slidenum">
              <a:rPr lang="en-US" altLang="en-US">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3988610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dhiersteiner@hsri.org" TargetMode="External"/><Relationship Id="rId7" Type="http://schemas.openxmlformats.org/officeDocument/2006/relationships/image" Target="../media/image8.jpeg"/><Relationship Id="rId2" Type="http://schemas.openxmlformats.org/officeDocument/2006/relationships/hyperlink" Target="mailto:jengler@hsri.org"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nationalcoreindicators.org/" TargetMode="External"/><Relationship Id="rId4" Type="http://schemas.openxmlformats.org/officeDocument/2006/relationships/hyperlink" Target="mailto:MLFay@nasddd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3.xml"/><Relationship Id="rId4" Type="http://schemas.openxmlformats.org/officeDocument/2006/relationships/image" Target="../media/image21.wmf"/></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Individuals With ID/DD Who Communicate Nonverbally</a:t>
            </a:r>
            <a:endParaRPr lang="en-US" dirty="0"/>
          </a:p>
        </p:txBody>
      </p:sp>
      <p:sp>
        <p:nvSpPr>
          <p:cNvPr id="3" name="Subtitle 2"/>
          <p:cNvSpPr>
            <a:spLocks noGrp="1"/>
          </p:cNvSpPr>
          <p:nvPr>
            <p:ph type="subTitle" idx="1"/>
          </p:nvPr>
        </p:nvSpPr>
        <p:spPr>
          <a:xfrm>
            <a:off x="3429000" y="3721556"/>
            <a:ext cx="5257800" cy="1274195"/>
          </a:xfrm>
        </p:spPr>
        <p:txBody>
          <a:bodyPr/>
          <a:lstStyle/>
          <a:p>
            <a:r>
              <a:rPr lang="en-US" dirty="0"/>
              <a:t>Sarah Taub NCI Webinar Series: </a:t>
            </a:r>
            <a:br>
              <a:rPr lang="en-US" dirty="0"/>
            </a:br>
            <a:r>
              <a:rPr lang="en-US" dirty="0"/>
              <a:t>January 28</a:t>
            </a:r>
            <a:r>
              <a:rPr lang="en-US" baseline="30000" dirty="0"/>
              <a:t>th</a:t>
            </a:r>
            <a:r>
              <a:rPr lang="en-US" dirty="0"/>
              <a:t>, 2014</a:t>
            </a:r>
          </a:p>
          <a:p>
            <a:endParaRPr lang="en-US" dirty="0"/>
          </a:p>
        </p:txBody>
      </p:sp>
    </p:spTree>
    <p:extLst>
      <p:ext uri="{BB962C8B-B14F-4D97-AF65-F5344CB8AC3E}">
        <p14:creationId xmlns:p14="http://schemas.microsoft.com/office/powerpoint/2010/main" val="298507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Nonverbal Respondents to the ACS</a:t>
            </a:r>
            <a:endParaRPr lang="en-US" dirty="0"/>
          </a:p>
        </p:txBody>
      </p:sp>
      <p:sp>
        <p:nvSpPr>
          <p:cNvPr id="3" name="Content Placeholder 2"/>
          <p:cNvSpPr>
            <a:spLocks noGrp="1"/>
          </p:cNvSpPr>
          <p:nvPr>
            <p:ph idx="1"/>
          </p:nvPr>
        </p:nvSpPr>
        <p:spPr/>
        <p:txBody>
          <a:bodyPr/>
          <a:lstStyle/>
          <a:p>
            <a:r>
              <a:rPr lang="en-US" sz="2400" dirty="0" smtClean="0"/>
              <a:t>Sec. I of the ACS </a:t>
            </a:r>
            <a:r>
              <a:rPr lang="en-US" sz="2400" dirty="0" smtClean="0">
                <a:sym typeface="Wingdings" panose="05000000000000000000" pitchFamily="2" charset="2"/>
              </a:rPr>
              <a:t> ONLY </a:t>
            </a:r>
            <a:r>
              <a:rPr lang="en-US" sz="2400" dirty="0" smtClean="0"/>
              <a:t>individual receiving services</a:t>
            </a:r>
          </a:p>
          <a:p>
            <a:r>
              <a:rPr lang="en-US" sz="2400" dirty="0" smtClean="0"/>
              <a:t>Section II of ACS </a:t>
            </a:r>
            <a:r>
              <a:rPr lang="en-US" sz="2400" dirty="0" smtClean="0">
                <a:sym typeface="Wingdings" panose="05000000000000000000" pitchFamily="2" charset="2"/>
              </a:rPr>
              <a:t> proxy allowed</a:t>
            </a:r>
            <a:endParaRPr lang="en-US" sz="2400" dirty="0" smtClean="0"/>
          </a:p>
          <a:p>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929057581"/>
              </p:ext>
            </p:extLst>
          </p:nvPr>
        </p:nvGraphicFramePr>
        <p:xfrm>
          <a:off x="316871" y="2694562"/>
          <a:ext cx="8369929" cy="3236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377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06" y="1222321"/>
            <a:ext cx="8229600" cy="1143000"/>
          </a:xfrm>
        </p:spPr>
        <p:txBody>
          <a:bodyPr>
            <a:noAutofit/>
          </a:bodyPr>
          <a:lstStyle/>
          <a:p>
            <a:r>
              <a:rPr lang="en-US" sz="7200" dirty="0" smtClean="0"/>
              <a:t>FINDINGS</a:t>
            </a:r>
            <a:endParaRPr lang="en-US" sz="7200"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
        <p:nvSpPr>
          <p:cNvPr id="5" name="TextBox 4"/>
          <p:cNvSpPr txBox="1"/>
          <p:nvPr/>
        </p:nvSpPr>
        <p:spPr>
          <a:xfrm>
            <a:off x="336430" y="4560377"/>
            <a:ext cx="8499752" cy="1631216"/>
          </a:xfrm>
          <a:prstGeom prst="rect">
            <a:avLst/>
          </a:prstGeom>
          <a:noFill/>
        </p:spPr>
        <p:txBody>
          <a:bodyPr wrap="square" rtlCol="0">
            <a:spAutoFit/>
          </a:bodyPr>
          <a:lstStyle/>
          <a:p>
            <a:r>
              <a:rPr lang="en-US" dirty="0" smtClean="0">
                <a:solidFill>
                  <a:srgbClr val="168DA2"/>
                </a:solidFill>
              </a:rPr>
              <a:t>KEEP IN MIND: These analyses </a:t>
            </a:r>
            <a:r>
              <a:rPr lang="en-US" b="1" dirty="0" smtClean="0">
                <a:solidFill>
                  <a:srgbClr val="168DA2"/>
                </a:solidFill>
              </a:rPr>
              <a:t>do not </a:t>
            </a:r>
            <a:r>
              <a:rPr lang="en-US" dirty="0" smtClean="0">
                <a:solidFill>
                  <a:srgbClr val="168DA2"/>
                </a:solidFill>
              </a:rPr>
              <a:t>control for other factors that may influence results. </a:t>
            </a:r>
          </a:p>
          <a:p>
            <a:pPr marL="742950" lvl="1" indent="-285750">
              <a:buFont typeface="Arial" panose="020B0604020202020204" pitchFamily="34" charset="0"/>
              <a:buChar char="•"/>
            </a:pPr>
            <a:r>
              <a:rPr lang="en-US" sz="1600" dirty="0" smtClean="0">
                <a:solidFill>
                  <a:srgbClr val="168DA2"/>
                </a:solidFill>
              </a:rPr>
              <a:t>For example, differences </a:t>
            </a:r>
            <a:r>
              <a:rPr lang="en-US" sz="1600" dirty="0">
                <a:solidFill>
                  <a:srgbClr val="168DA2"/>
                </a:solidFill>
              </a:rPr>
              <a:t>in outcomes may </a:t>
            </a:r>
            <a:r>
              <a:rPr lang="en-US" sz="1600" dirty="0" smtClean="0">
                <a:solidFill>
                  <a:srgbClr val="168DA2"/>
                </a:solidFill>
              </a:rPr>
              <a:t>be influenced </a:t>
            </a:r>
            <a:r>
              <a:rPr lang="en-US" sz="1600" dirty="0">
                <a:solidFill>
                  <a:srgbClr val="168DA2"/>
                </a:solidFill>
              </a:rPr>
              <a:t>by differences in demographic and personal characteristics such </a:t>
            </a:r>
            <a:r>
              <a:rPr lang="en-US" sz="1600" dirty="0" smtClean="0">
                <a:solidFill>
                  <a:srgbClr val="168DA2"/>
                </a:solidFill>
              </a:rPr>
              <a:t>as:</a:t>
            </a:r>
          </a:p>
          <a:p>
            <a:pPr marL="1200150" lvl="2" indent="-285750">
              <a:buFont typeface="Arial" panose="020B0604020202020204" pitchFamily="34" charset="0"/>
              <a:buChar char="•"/>
            </a:pPr>
            <a:r>
              <a:rPr lang="en-US" sz="1600" dirty="0" smtClean="0">
                <a:solidFill>
                  <a:srgbClr val="168DA2"/>
                </a:solidFill>
              </a:rPr>
              <a:t>State, age</a:t>
            </a:r>
            <a:r>
              <a:rPr lang="en-US" sz="1600" dirty="0">
                <a:solidFill>
                  <a:srgbClr val="168DA2"/>
                </a:solidFill>
              </a:rPr>
              <a:t>, socio-economic status, gender, level of disability, mobility level, etc</a:t>
            </a:r>
            <a:r>
              <a:rPr lang="en-US" sz="1600" dirty="0" smtClean="0">
                <a:solidFill>
                  <a:srgbClr val="168DA2"/>
                </a:solidFill>
              </a:rPr>
              <a:t>.</a:t>
            </a:r>
          </a:p>
          <a:p>
            <a:pPr marL="742950" lvl="1" indent="-285750">
              <a:buFont typeface="Arial" panose="020B0604020202020204" pitchFamily="34" charset="0"/>
              <a:buChar char="•"/>
            </a:pPr>
            <a:r>
              <a:rPr lang="en-US" sz="1600" dirty="0" smtClean="0">
                <a:solidFill>
                  <a:srgbClr val="168DA2"/>
                </a:solidFill>
              </a:rPr>
              <a:t> Need for additional research on this topic. </a:t>
            </a:r>
            <a:endParaRPr lang="en-US" sz="1600" dirty="0">
              <a:solidFill>
                <a:srgbClr val="168DA2"/>
              </a:solidFill>
            </a:endParaRPr>
          </a:p>
        </p:txBody>
      </p:sp>
      <p:sp>
        <p:nvSpPr>
          <p:cNvPr id="6" name="TextBox 5"/>
          <p:cNvSpPr txBox="1"/>
          <p:nvPr/>
        </p:nvSpPr>
        <p:spPr>
          <a:xfrm>
            <a:off x="269439" y="3551810"/>
            <a:ext cx="8499752" cy="646331"/>
          </a:xfrm>
          <a:prstGeom prst="rect">
            <a:avLst/>
          </a:prstGeom>
          <a:noFill/>
        </p:spPr>
        <p:txBody>
          <a:bodyPr wrap="square" rtlCol="0">
            <a:spAutoFit/>
          </a:bodyPr>
          <a:lstStyle/>
          <a:p>
            <a:r>
              <a:rPr lang="en-US" b="1" i="1" dirty="0"/>
              <a:t>For the purpose of this </a:t>
            </a:r>
            <a:r>
              <a:rPr lang="en-US" b="1" i="1" dirty="0" smtClean="0"/>
              <a:t>webinar, </a:t>
            </a:r>
            <a:r>
              <a:rPr lang="en-US" b="1" i="1" dirty="0"/>
              <a:t>only group differences </a:t>
            </a:r>
            <a:r>
              <a:rPr lang="en-US" b="1" i="1" dirty="0" smtClean="0"/>
              <a:t>that </a:t>
            </a:r>
            <a:r>
              <a:rPr lang="en-US" b="1" i="1" dirty="0"/>
              <a:t>were significant at the p&lt;.01 level are reported</a:t>
            </a:r>
            <a:r>
              <a:rPr lang="en-US" b="1" i="1"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3025527"/>
              </p:ext>
            </p:extLst>
          </p:nvPr>
        </p:nvGraphicFramePr>
        <p:xfrm>
          <a:off x="1856494" y="1264787"/>
          <a:ext cx="5486400" cy="1743456"/>
        </p:xfrm>
        <a:graphic>
          <a:graphicData uri="http://schemas.openxmlformats.org/drawingml/2006/table">
            <a:tbl>
              <a:tblPr firstRow="1" bandRow="1">
                <a:tableStyleId>{5C22544A-7EE6-4342-B048-85BDC9FD1C3A}</a:tableStyleId>
              </a:tblPr>
              <a:tblGrid>
                <a:gridCol w="2743200"/>
                <a:gridCol w="2743200"/>
              </a:tblGrid>
              <a:tr h="370840">
                <a:tc>
                  <a:txBody>
                    <a:bodyPr/>
                    <a:lstStyle/>
                    <a:p>
                      <a:pPr marL="0" marR="0">
                        <a:lnSpc>
                          <a:spcPct val="115000"/>
                        </a:lnSpc>
                        <a:spcBef>
                          <a:spcPts val="0"/>
                        </a:spcBef>
                        <a:spcAft>
                          <a:spcPts val="0"/>
                        </a:spcAft>
                      </a:pPr>
                      <a:r>
                        <a:rPr lang="en-US" sz="1800" b="1" dirty="0" smtClean="0">
                          <a:latin typeface="Calibri"/>
                          <a:ea typeface="Calibri"/>
                          <a:cs typeface="Times New Roman"/>
                        </a:rPr>
                        <a:t>Primary</a:t>
                      </a:r>
                      <a:r>
                        <a:rPr lang="en-US" sz="1800" b="1" baseline="0" dirty="0" smtClean="0">
                          <a:latin typeface="Calibri"/>
                          <a:ea typeface="Calibri"/>
                          <a:cs typeface="Times New Roman"/>
                        </a:rPr>
                        <a:t> means of communication</a:t>
                      </a:r>
                      <a:endParaRPr lang="en-US" sz="1800"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latin typeface="Calibri"/>
                          <a:ea typeface="Calibri"/>
                          <a:cs typeface="Times New Roman"/>
                        </a:rPr>
                        <a:t>Percent of total</a:t>
                      </a:r>
                      <a:endParaRPr lang="en-US" sz="18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dirty="0" smtClean="0">
                          <a:latin typeface="Calibri"/>
                          <a:ea typeface="Calibri"/>
                          <a:cs typeface="Times New Roman"/>
                        </a:rPr>
                        <a:t>Communicate verbally</a:t>
                      </a:r>
                      <a:endParaRPr lang="en-US" sz="1800"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latin typeface="Calibri"/>
                          <a:ea typeface="Calibri"/>
                          <a:cs typeface="Times New Roman"/>
                        </a:rPr>
                        <a:t>76 %</a:t>
                      </a:r>
                      <a:endParaRPr lang="en-US" sz="18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dirty="0" smtClean="0">
                          <a:latin typeface="Calibri"/>
                          <a:ea typeface="Calibri"/>
                          <a:cs typeface="Times New Roman"/>
                        </a:rPr>
                        <a:t>Communicate nonverbally</a:t>
                      </a:r>
                      <a:endParaRPr lang="en-US" sz="1800"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latin typeface="Calibri"/>
                          <a:ea typeface="Calibri"/>
                          <a:cs typeface="Times New Roman"/>
                        </a:rPr>
                        <a:t>24%</a:t>
                      </a:r>
                      <a:endParaRPr lang="en-US" sz="18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i="1" dirty="0" smtClean="0">
                          <a:latin typeface="Calibri"/>
                          <a:ea typeface="Calibri"/>
                          <a:cs typeface="Times New Roman"/>
                        </a:rPr>
                        <a:t>Total (N=12,041)</a:t>
                      </a:r>
                      <a:endParaRPr lang="en-US" sz="1800"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i="1" dirty="0" smtClean="0">
                          <a:latin typeface="Calibri"/>
                          <a:ea typeface="Calibri"/>
                          <a:cs typeface="Times New Roman"/>
                        </a:rPr>
                        <a:t>100.0%</a:t>
                      </a:r>
                      <a:endParaRPr lang="en-US" sz="1800" dirty="0">
                        <a:latin typeface="Calibri"/>
                        <a:ea typeface="Calibri"/>
                        <a:cs typeface="Times New Roman"/>
                      </a:endParaRPr>
                    </a:p>
                  </a:txBody>
                  <a:tcPr marL="68580" marR="68580" marT="0" marB="0"/>
                </a:tc>
              </a:tr>
            </a:tbl>
          </a:graphicData>
        </a:graphic>
      </p:graphicFrame>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7" name="Chart 6"/>
          <p:cNvGraphicFramePr/>
          <p:nvPr>
            <p:extLst>
              <p:ext uri="{D42A27DB-BD31-4B8C-83A1-F6EECF244321}">
                <p14:modId xmlns:p14="http://schemas.microsoft.com/office/powerpoint/2010/main" val="1650524023"/>
              </p:ext>
            </p:extLst>
          </p:nvPr>
        </p:nvGraphicFramePr>
        <p:xfrm>
          <a:off x="2514552" y="3957448"/>
          <a:ext cx="3933825" cy="18764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856494" y="3458424"/>
            <a:ext cx="5802738" cy="369332"/>
          </a:xfrm>
          <a:prstGeom prst="rect">
            <a:avLst/>
          </a:prstGeom>
          <a:noFill/>
        </p:spPr>
        <p:txBody>
          <a:bodyPr wrap="square" rtlCol="0">
            <a:spAutoFit/>
          </a:bodyPr>
          <a:lstStyle/>
          <a:p>
            <a:r>
              <a:rPr lang="en-US" dirty="0" smtClean="0"/>
              <a:t>Of those who communicate nonverbally……</a:t>
            </a:r>
            <a:endParaRPr lang="en-US" dirty="0"/>
          </a:p>
        </p:txBody>
      </p:sp>
      <p:sp>
        <p:nvSpPr>
          <p:cNvPr id="8" name="Curved Right Arrow 7"/>
          <p:cNvSpPr/>
          <p:nvPr/>
        </p:nvSpPr>
        <p:spPr>
          <a:xfrm>
            <a:off x="181069" y="2248856"/>
            <a:ext cx="1675425" cy="2788468"/>
          </a:xfrm>
          <a:prstGeom prst="curvedRightArrow">
            <a:avLst>
              <a:gd name="adj1" fmla="val 22804"/>
              <a:gd name="adj2" fmla="val 46732"/>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Demographics:</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7" name="Content Placeholder 6"/>
          <p:cNvGraphicFramePr>
            <a:graphicFrameLocks noGrp="1"/>
          </p:cNvGraphicFramePr>
          <p:nvPr>
            <p:ph idx="1"/>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868355993"/>
              </p:ext>
            </p:extLst>
          </p:nvPr>
        </p:nvGraphicFramePr>
        <p:xfrm>
          <a:off x="141177" y="1249379"/>
          <a:ext cx="8722166" cy="47688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42358807"/>
              </p:ext>
            </p:extLst>
          </p:nvPr>
        </p:nvGraphicFramePr>
        <p:xfrm>
          <a:off x="608278" y="1245141"/>
          <a:ext cx="8078521" cy="4773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13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smtClean="0"/>
              <a:t>Demographics:</a:t>
            </a:r>
            <a:endParaRPr lang="en-US" dirty="0"/>
          </a:p>
        </p:txBody>
      </p:sp>
      <p:sp>
        <p:nvSpPr>
          <p:cNvPr id="6" name="Footer Placeholder 5"/>
          <p:cNvSpPr>
            <a:spLocks noGrp="1"/>
          </p:cNvSpPr>
          <p:nvPr>
            <p:ph type="ftr" sz="quarter" idx="3"/>
          </p:nvPr>
        </p:nvSpPr>
        <p:spPr/>
        <p:txBody>
          <a:bodyPr/>
          <a:lstStyle/>
          <a:p>
            <a:r>
              <a:rPr lang="en-US" smtClean="0"/>
              <a:t>National Core Indicators (NCI)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26001130"/>
              </p:ext>
            </p:extLst>
          </p:nvPr>
        </p:nvGraphicFramePr>
        <p:xfrm>
          <a:off x="116731" y="1284052"/>
          <a:ext cx="8881353" cy="47341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2295041"/>
              </p:ext>
            </p:extLst>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3336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0666199"/>
              </p:ext>
            </p:extLst>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209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8009044"/>
              </p:ext>
            </p:extLst>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102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5672947"/>
              </p:ext>
            </p:extLst>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407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400" dirty="0" smtClean="0"/>
              <a:t>Mary Lee Fay, NASDDDS: </a:t>
            </a:r>
            <a:r>
              <a:rPr lang="en-US" sz="2400" b="1" dirty="0" smtClean="0"/>
              <a:t>Intro to NCI</a:t>
            </a:r>
          </a:p>
          <a:p>
            <a:pPr lvl="0">
              <a:buNone/>
            </a:pPr>
            <a:endParaRPr lang="en-US" sz="2400" dirty="0" smtClean="0"/>
          </a:p>
          <a:p>
            <a:r>
              <a:rPr lang="en-US" sz="2400" dirty="0" smtClean="0"/>
              <a:t>Josh Engler and Dorothy Hiersteiner, HSRI:  </a:t>
            </a:r>
            <a:r>
              <a:rPr lang="en-US" sz="2400" b="1" dirty="0"/>
              <a:t>What Do NCI Data Reveal About Individuals With Intellectual and Developmental Disabilities Who Communicate Nonverbally? </a:t>
            </a:r>
            <a:endParaRPr lang="en-US" sz="2400" b="1" dirty="0" smtClean="0"/>
          </a:p>
          <a:p>
            <a:pPr marL="0" indent="0">
              <a:buNone/>
            </a:pPr>
            <a:endParaRPr lang="en-US" sz="2400" dirty="0" smtClean="0"/>
          </a:p>
          <a:p>
            <a:r>
              <a:rPr lang="en-US" sz="2400" dirty="0" smtClean="0"/>
              <a:t>Celia </a:t>
            </a:r>
            <a:r>
              <a:rPr lang="en-US" sz="2400" dirty="0"/>
              <a:t>Feinstein, Temple University- </a:t>
            </a:r>
            <a:r>
              <a:rPr lang="en-US" sz="2400" b="1" dirty="0" smtClean="0"/>
              <a:t>Pennsylvania’s Best Practices </a:t>
            </a:r>
            <a:r>
              <a:rPr lang="en-US" sz="2400" b="1" dirty="0"/>
              <a:t>on </a:t>
            </a:r>
            <a:r>
              <a:rPr lang="en-US" sz="2400" b="1" dirty="0" smtClean="0"/>
              <a:t>Surveying Individuals Who </a:t>
            </a:r>
            <a:r>
              <a:rPr lang="en-US" sz="2400" b="1" dirty="0"/>
              <a:t>are </a:t>
            </a:r>
            <a:r>
              <a:rPr lang="en-US" sz="2400" b="1" dirty="0" smtClean="0"/>
              <a:t>Nonverbal</a:t>
            </a:r>
            <a:endParaRPr lang="en-US" sz="2400" b="1" dirty="0"/>
          </a:p>
          <a:p>
            <a:endParaRPr lang="en-US" sz="2400" dirty="0" smtClean="0"/>
          </a:p>
          <a:p>
            <a:r>
              <a:rPr lang="en-US" sz="2400" dirty="0" err="1" smtClean="0"/>
              <a:t>Jossie</a:t>
            </a:r>
            <a:r>
              <a:rPr lang="en-US" sz="2400" dirty="0" smtClean="0"/>
              <a:t> </a:t>
            </a:r>
            <a:r>
              <a:rPr lang="en-US" sz="2400" dirty="0"/>
              <a:t>Torres and Sandi Geer, Connecticut DDS- </a:t>
            </a:r>
            <a:r>
              <a:rPr lang="en-US" sz="2400" dirty="0" smtClean="0"/>
              <a:t/>
            </a:r>
            <a:br>
              <a:rPr lang="en-US" sz="2400" dirty="0" smtClean="0"/>
            </a:br>
            <a:r>
              <a:rPr lang="en-US" sz="2400" dirty="0" smtClean="0"/>
              <a:t>Everyone Has a Voice: </a:t>
            </a:r>
            <a:r>
              <a:rPr lang="en-US" sz="2400" b="1" dirty="0" smtClean="0"/>
              <a:t>Experiences </a:t>
            </a:r>
            <a:r>
              <a:rPr lang="en-US" sz="2400" b="1" dirty="0"/>
              <a:t>as </a:t>
            </a:r>
            <a:r>
              <a:rPr lang="en-US" sz="2400" b="1" dirty="0" smtClean="0"/>
              <a:t>Advocate Interviewers Surveying Individuals Who </a:t>
            </a:r>
            <a:r>
              <a:rPr lang="en-US" sz="2400" b="1" dirty="0"/>
              <a:t>are </a:t>
            </a:r>
            <a:r>
              <a:rPr lang="en-US" sz="2400" b="1" dirty="0" smtClean="0"/>
              <a:t>Nonverbal</a:t>
            </a:r>
            <a:endParaRPr lang="en-US" sz="2400" b="1" dirty="0"/>
          </a:p>
          <a:p>
            <a:endParaRPr lang="en-US" sz="2400" dirty="0" smtClean="0"/>
          </a:p>
          <a:p>
            <a:pPr lvl="0">
              <a:buNone/>
            </a:pPr>
            <a:endParaRPr lang="en-US" sz="2400" dirty="0" smtClean="0"/>
          </a:p>
          <a:p>
            <a:pPr>
              <a:buNone/>
            </a:pPr>
            <a:endParaRPr lang="en-US" sz="2400" dirty="0" smtClean="0">
              <a:cs typeface="Times New Roman" pitchFamily="18" charset="0"/>
            </a:endParaRPr>
          </a:p>
          <a:p>
            <a:pPr lvl="0"/>
            <a:endParaRPr lang="en-US" dirty="0" smtClean="0"/>
          </a:p>
          <a:p>
            <a:endParaRPr lang="en-US" dirty="0" smtClean="0">
              <a:cs typeface="Times New Roman" pitchFamily="18" charset="0"/>
            </a:endParaRPr>
          </a:p>
          <a:p>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1270535"/>
              </p:ext>
            </p:extLst>
          </p:nvPr>
        </p:nvGraphicFramePr>
        <p:xfrm>
          <a:off x="457200" y="1186004"/>
          <a:ext cx="8229600" cy="4832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763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7843164"/>
              </p:ext>
            </p:extLst>
          </p:nvPr>
        </p:nvGraphicFramePr>
        <p:xfrm>
          <a:off x="457200" y="1206230"/>
          <a:ext cx="8229600" cy="48119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3771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Work/Day Activity:</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3323940"/>
              </p:ext>
            </p:extLst>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227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2908563"/>
              </p:ext>
            </p:extLst>
          </p:nvPr>
        </p:nvGraphicFramePr>
        <p:xfrm>
          <a:off x="457200" y="1313234"/>
          <a:ext cx="8229600" cy="470497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94553" y="5739319"/>
            <a:ext cx="5418307" cy="523220"/>
          </a:xfrm>
          <a:prstGeom prst="rect">
            <a:avLst/>
          </a:prstGeom>
          <a:noFill/>
        </p:spPr>
        <p:txBody>
          <a:bodyPr wrap="square" rtlCol="0">
            <a:spAutoFit/>
          </a:bodyPr>
          <a:lstStyle/>
          <a:p>
            <a:r>
              <a:rPr lang="en-US" sz="1600" dirty="0"/>
              <a:t>*= Question comes from Section I of the ACS</a:t>
            </a:r>
          </a:p>
          <a:p>
            <a:endParaRPr lang="en-US" sz="1200" dirty="0"/>
          </a:p>
        </p:txBody>
      </p:sp>
    </p:spTree>
    <p:extLst>
      <p:ext uri="{BB962C8B-B14F-4D97-AF65-F5344CB8AC3E}">
        <p14:creationId xmlns:p14="http://schemas.microsoft.com/office/powerpoint/2010/main" val="323098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2591764"/>
              </p:ext>
            </p:extLst>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33226" y="5653904"/>
            <a:ext cx="4497770" cy="369332"/>
          </a:xfrm>
          <a:prstGeom prst="rect">
            <a:avLst/>
          </a:prstGeom>
        </p:spPr>
        <p:txBody>
          <a:bodyPr wrap="none">
            <a:spAutoFit/>
          </a:bodyPr>
          <a:lstStyle/>
          <a:p>
            <a:r>
              <a:rPr lang="en-US" dirty="0"/>
              <a:t>*= Question comes from Section I of the ACS</a:t>
            </a:r>
          </a:p>
        </p:txBody>
      </p:sp>
    </p:spTree>
    <p:extLst>
      <p:ext uri="{BB962C8B-B14F-4D97-AF65-F5344CB8AC3E}">
        <p14:creationId xmlns:p14="http://schemas.microsoft.com/office/powerpoint/2010/main" val="769896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Participation:</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9114625"/>
              </p:ext>
            </p:extLst>
          </p:nvPr>
        </p:nvGraphicFramePr>
        <p:xfrm>
          <a:off x="457200" y="1264596"/>
          <a:ext cx="8229600" cy="49221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1648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6104876"/>
              </p:ext>
            </p:extLst>
          </p:nvPr>
        </p:nvGraphicFramePr>
        <p:xfrm>
          <a:off x="457199" y="1264597"/>
          <a:ext cx="8229600" cy="499680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57200" y="5984405"/>
            <a:ext cx="5865779" cy="276999"/>
          </a:xfrm>
          <a:prstGeom prst="rect">
            <a:avLst/>
          </a:prstGeom>
        </p:spPr>
        <p:txBody>
          <a:bodyPr wrap="square">
            <a:spAutoFit/>
          </a:bodyPr>
          <a:lstStyle/>
          <a:p>
            <a:r>
              <a:rPr lang="en-US" sz="1200" dirty="0"/>
              <a:t>** = Question comes from Section II of the ACS</a:t>
            </a:r>
          </a:p>
        </p:txBody>
      </p:sp>
    </p:spTree>
    <p:extLst>
      <p:ext uri="{BB962C8B-B14F-4D97-AF65-F5344CB8AC3E}">
        <p14:creationId xmlns:p14="http://schemas.microsoft.com/office/powerpoint/2010/main" val="113336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and Respect:</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8938315"/>
              </p:ext>
            </p:extLst>
          </p:nvPr>
        </p:nvGraphicFramePr>
        <p:xfrm>
          <a:off x="457200" y="1303506"/>
          <a:ext cx="8229600" cy="46011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2362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Differences </a:t>
            </a:r>
            <a:r>
              <a:rPr lang="en-US" dirty="0"/>
              <a:t>in the </a:t>
            </a:r>
            <a:r>
              <a:rPr lang="en-US" dirty="0" smtClean="0"/>
              <a:t>demographics and valued outcomes</a:t>
            </a:r>
          </a:p>
          <a:p>
            <a:pPr lvl="1"/>
            <a:r>
              <a:rPr lang="en-US" dirty="0" smtClean="0"/>
              <a:t>Relationships,</a:t>
            </a:r>
          </a:p>
          <a:p>
            <a:pPr lvl="1"/>
            <a:r>
              <a:rPr lang="en-US" dirty="0" smtClean="0"/>
              <a:t>Home,</a:t>
            </a:r>
          </a:p>
          <a:p>
            <a:pPr lvl="1"/>
            <a:r>
              <a:rPr lang="en-US" dirty="0" smtClean="0"/>
              <a:t>Rights &amp; respect</a:t>
            </a:r>
            <a:r>
              <a:rPr lang="en-US" dirty="0"/>
              <a:t>, </a:t>
            </a:r>
            <a:endParaRPr lang="en-US" dirty="0" smtClean="0"/>
          </a:p>
          <a:p>
            <a:pPr lvl="1"/>
            <a:r>
              <a:rPr lang="en-US" dirty="0" smtClean="0"/>
              <a:t>Inclusion</a:t>
            </a:r>
            <a:r>
              <a:rPr lang="en-US" dirty="0"/>
              <a:t>, </a:t>
            </a:r>
            <a:endParaRPr lang="en-US" dirty="0" smtClean="0"/>
          </a:p>
          <a:p>
            <a:pPr lvl="1"/>
            <a:r>
              <a:rPr lang="en-US" dirty="0" smtClean="0"/>
              <a:t>Personal </a:t>
            </a:r>
            <a:r>
              <a:rPr lang="en-US" dirty="0"/>
              <a:t>safety, </a:t>
            </a:r>
            <a:endParaRPr lang="en-US" dirty="0" smtClean="0"/>
          </a:p>
          <a:p>
            <a:pPr lvl="1"/>
            <a:r>
              <a:rPr lang="en-US" dirty="0" smtClean="0"/>
              <a:t>Choice, </a:t>
            </a:r>
          </a:p>
          <a:p>
            <a:pPr lvl="1"/>
            <a:r>
              <a:rPr lang="en-US" dirty="0" smtClean="0"/>
              <a:t>Health </a:t>
            </a:r>
            <a:r>
              <a:rPr lang="en-US" dirty="0"/>
              <a:t>and </a:t>
            </a:r>
            <a:endParaRPr lang="en-US" dirty="0" smtClean="0"/>
          </a:p>
          <a:p>
            <a:pPr lvl="1"/>
            <a:r>
              <a:rPr lang="en-US" dirty="0" smtClean="0"/>
              <a:t>Employment </a:t>
            </a:r>
          </a:p>
          <a:p>
            <a:pPr lvl="1"/>
            <a:endParaRPr lang="en-US" dirty="0" smtClean="0"/>
          </a:p>
          <a:p>
            <a:r>
              <a:rPr lang="en-US" dirty="0" smtClean="0"/>
              <a:t>Help </a:t>
            </a:r>
            <a:r>
              <a:rPr lang="en-US" dirty="0"/>
              <a:t>inform state officials, providers and advocates to forge future policies and supports for individuals who do not use words to speak. </a:t>
            </a:r>
            <a:endParaRPr lang="en-US" dirty="0" smtClean="0"/>
          </a:p>
          <a:p>
            <a:pPr lvl="1"/>
            <a:r>
              <a:rPr lang="en-US" dirty="0" smtClean="0"/>
              <a:t>What policy implications can you think of?</a:t>
            </a:r>
            <a:endParaRPr lang="en-US" dirty="0"/>
          </a:p>
          <a:p>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383098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r>
              <a:rPr lang="en-US" sz="2800" dirty="0" smtClean="0"/>
              <a:t>HSRI</a:t>
            </a:r>
          </a:p>
          <a:p>
            <a:pPr lvl="1"/>
            <a:r>
              <a:rPr lang="en-US" dirty="0" smtClean="0"/>
              <a:t>Josh Engler: </a:t>
            </a:r>
            <a:r>
              <a:rPr lang="en-US" dirty="0" smtClean="0">
                <a:hlinkClick r:id="rId2"/>
              </a:rPr>
              <a:t>jengler@hsri.org</a:t>
            </a:r>
            <a:r>
              <a:rPr lang="en-US" dirty="0" smtClean="0"/>
              <a:t> </a:t>
            </a:r>
          </a:p>
          <a:p>
            <a:pPr lvl="1"/>
            <a:r>
              <a:rPr lang="en-US" dirty="0" smtClean="0"/>
              <a:t>Dorothy Hiersteiner: </a:t>
            </a:r>
            <a:r>
              <a:rPr lang="en-US" dirty="0" smtClean="0">
                <a:hlinkClick r:id="rId3"/>
              </a:rPr>
              <a:t>dhiersteiner@hsri.org</a:t>
            </a:r>
            <a:r>
              <a:rPr lang="en-US" dirty="0" smtClean="0"/>
              <a:t> </a:t>
            </a:r>
          </a:p>
          <a:p>
            <a:r>
              <a:rPr lang="en-US" sz="2800" dirty="0" smtClean="0"/>
              <a:t>NASDDDS</a:t>
            </a:r>
          </a:p>
          <a:p>
            <a:pPr lvl="1"/>
            <a:r>
              <a:rPr lang="en-US" dirty="0" smtClean="0"/>
              <a:t>Mary Lee Fay: </a:t>
            </a:r>
            <a:r>
              <a:rPr lang="en-US" dirty="0" smtClean="0">
                <a:hlinkClick r:id="rId4"/>
              </a:rPr>
              <a:t>MLFay@nasddds.org</a:t>
            </a:r>
            <a:endParaRPr lang="en-US" dirty="0" smtClean="0"/>
          </a:p>
          <a:p>
            <a:pPr lvl="1">
              <a:buNone/>
            </a:pPr>
            <a:endParaRPr lang="en-US" sz="1200" dirty="0" smtClean="0"/>
          </a:p>
          <a:p>
            <a:r>
              <a:rPr lang="en-US" sz="2800" dirty="0" smtClean="0"/>
              <a:t>NCI website: </a:t>
            </a:r>
            <a:r>
              <a:rPr lang="en-US" sz="2800" dirty="0" smtClean="0">
                <a:hlinkClick r:id="rId5"/>
              </a:rPr>
              <a:t>www.nationalcoreindicators.org</a:t>
            </a:r>
            <a:endParaRPr lang="en-US" sz="2800" dirty="0" smtClean="0"/>
          </a:p>
          <a:p>
            <a:pPr>
              <a:buNone/>
            </a:pP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pic>
        <p:nvPicPr>
          <p:cNvPr id="5" name="Picture 4" descr="hsri_logo_type_negative.png"/>
          <p:cNvPicPr>
            <a:picLocks noChangeAspect="1"/>
          </p:cNvPicPr>
          <p:nvPr/>
        </p:nvPicPr>
        <p:blipFill>
          <a:blip r:embed="rId6" cstate="print"/>
          <a:stretch>
            <a:fillRect/>
          </a:stretch>
        </p:blipFill>
        <p:spPr>
          <a:xfrm>
            <a:off x="195072" y="5349240"/>
            <a:ext cx="3629025" cy="847725"/>
          </a:xfrm>
          <a:prstGeom prst="rect">
            <a:avLst/>
          </a:prstGeom>
          <a:solidFill>
            <a:srgbClr val="168DA2"/>
          </a:solidFill>
        </p:spPr>
      </p:pic>
      <p:pic>
        <p:nvPicPr>
          <p:cNvPr id="6" name="Picture 1" descr="NASDDDS LOGO"/>
          <p:cNvPicPr>
            <a:picLocks noChangeAspect="1" noChangeArrowheads="1"/>
          </p:cNvPicPr>
          <p:nvPr/>
        </p:nvPicPr>
        <p:blipFill>
          <a:blip r:embed="rId7" cstate="print"/>
          <a:srcRect/>
          <a:stretch>
            <a:fillRect/>
          </a:stretch>
        </p:blipFill>
        <p:spPr bwMode="auto">
          <a:xfrm>
            <a:off x="5181600" y="5334000"/>
            <a:ext cx="3429000" cy="553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a:r>
            <a:r>
              <a:rPr lang="en-US" u="sng" dirty="0" smtClean="0"/>
              <a:t/>
            </a:r>
            <a:br>
              <a:rPr lang="en-US" u="sng" dirty="0" smtClean="0"/>
            </a:br>
            <a:r>
              <a:rPr lang="en-US" dirty="0" smtClean="0"/>
              <a:t>NATIONAL CORE INDICATORS (NCI)?</a:t>
            </a:r>
            <a:endParaRPr lang="en-US" dirty="0"/>
          </a:p>
        </p:txBody>
      </p:sp>
      <p:sp>
        <p:nvSpPr>
          <p:cNvPr id="3" name="Content Placeholder 2"/>
          <p:cNvSpPr>
            <a:spLocks noGrp="1"/>
          </p:cNvSpPr>
          <p:nvPr>
            <p:ph idx="1"/>
          </p:nvPr>
        </p:nvSpPr>
        <p:spPr/>
        <p:txBody>
          <a:bodyPr>
            <a:normAutofit fontScale="92500"/>
          </a:bodyPr>
          <a:lstStyle/>
          <a:p>
            <a:r>
              <a:rPr lang="en-US" sz="2800" dirty="0" smtClean="0"/>
              <a:t>Multi-state collaboration of state DD agencies</a:t>
            </a:r>
          </a:p>
          <a:p>
            <a:r>
              <a:rPr lang="en-US" sz="2800" dirty="0" smtClean="0"/>
              <a:t>Measures performance of public systems for people with intellectual and developmental disabilities</a:t>
            </a:r>
          </a:p>
          <a:p>
            <a:r>
              <a:rPr lang="en-US" sz="2800" dirty="0" smtClean="0"/>
              <a:t>Assesses performance in several areas, including: employment, community inclusion, choice, rights, and health and safety</a:t>
            </a:r>
          </a:p>
          <a:p>
            <a:r>
              <a:rPr lang="en-US" sz="2800" dirty="0" smtClean="0"/>
              <a:t>Launched in 1997 in 13 participating states</a:t>
            </a:r>
          </a:p>
          <a:p>
            <a:pPr marL="174625" indent="-174625">
              <a:spcBef>
                <a:spcPct val="15000"/>
              </a:spcBef>
              <a:spcAft>
                <a:spcPct val="15000"/>
              </a:spcAft>
            </a:pPr>
            <a:r>
              <a:rPr lang="en-US" sz="2800" dirty="0" smtClean="0"/>
              <a:t>  Supported by participating states</a:t>
            </a:r>
          </a:p>
          <a:p>
            <a:pPr marL="174625" indent="-174625">
              <a:spcBef>
                <a:spcPct val="15000"/>
              </a:spcBef>
              <a:spcAft>
                <a:spcPct val="15000"/>
              </a:spcAft>
            </a:pPr>
            <a:r>
              <a:rPr lang="en-US" sz="2800" dirty="0" smtClean="0"/>
              <a:t>  NASDDDS – HSRI Collaboration</a:t>
            </a:r>
          </a:p>
          <a:p>
            <a:pPr marL="174625" indent="-174625">
              <a:spcBef>
                <a:spcPct val="15000"/>
              </a:spcBef>
              <a:spcAft>
                <a:spcPct val="15000"/>
              </a:spcAft>
              <a:buNone/>
            </a:pPr>
            <a:endParaRPr lang="en-US" sz="2800" dirty="0" smtClean="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2254302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Celia Feinstein, Temple </a:t>
            </a:r>
            <a:r>
              <a:rPr lang="en-US" dirty="0" smtClean="0"/>
              <a:t>University</a:t>
            </a:r>
            <a:endParaRPr lang="en-US" dirty="0"/>
          </a:p>
        </p:txBody>
      </p:sp>
      <p:sp>
        <p:nvSpPr>
          <p:cNvPr id="3" name="Content Placeholder 2"/>
          <p:cNvSpPr>
            <a:spLocks noGrp="1"/>
          </p:cNvSpPr>
          <p:nvPr>
            <p:ph idx="1"/>
          </p:nvPr>
        </p:nvSpPr>
        <p:spPr/>
        <p:txBody>
          <a:bodyPr/>
          <a:lstStyle/>
          <a:p>
            <a:pPr marL="0" indent="0" algn="ctr">
              <a:buNone/>
            </a:pPr>
            <a:r>
              <a:rPr lang="en-US" b="1" dirty="0" smtClean="0"/>
              <a:t>Pennsylvania’s </a:t>
            </a:r>
            <a:r>
              <a:rPr lang="en-US" b="1" dirty="0"/>
              <a:t>Best Practices on Surveying Individuals Who are Nonverbal</a:t>
            </a:r>
          </a:p>
          <a:p>
            <a:pPr marL="0" indent="0">
              <a:buNone/>
            </a:pP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173100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4C3705A-3209-4F36-B84B-41A8C9BB17F2}" type="slidenum">
              <a:rPr lang="en-US" altLang="en-US">
                <a:solidFill>
                  <a:srgbClr val="000000"/>
                </a:solidFill>
              </a:rPr>
              <a:pPr/>
              <a:t>31</a:t>
            </a:fld>
            <a:endParaRPr lang="en-US" altLang="en-US">
              <a:solidFill>
                <a:srgbClr val="000000"/>
              </a:solidFill>
            </a:endParaRPr>
          </a:p>
        </p:txBody>
      </p:sp>
      <p:sp>
        <p:nvSpPr>
          <p:cNvPr id="41986" name="Rectangle 2"/>
          <p:cNvSpPr>
            <a:spLocks noGrp="1" noChangeArrowheads="1"/>
          </p:cNvSpPr>
          <p:nvPr>
            <p:ph type="title"/>
          </p:nvPr>
        </p:nvSpPr>
        <p:spPr/>
        <p:txBody>
          <a:bodyPr/>
          <a:lstStyle/>
          <a:p>
            <a:pPr algn="ctr"/>
            <a:r>
              <a:rPr lang="en-US" altLang="en-US" sz="4000" b="1" dirty="0">
                <a:latin typeface="Arial" pitchFamily="34" charset="0"/>
              </a:rPr>
              <a:t>What To Do if a Person has Difficulty with Communication</a:t>
            </a:r>
          </a:p>
        </p:txBody>
      </p:sp>
      <p:sp>
        <p:nvSpPr>
          <p:cNvPr id="41987" name="Rectangle 3"/>
          <p:cNvSpPr>
            <a:spLocks noGrp="1" noChangeArrowheads="1"/>
          </p:cNvSpPr>
          <p:nvPr>
            <p:ph type="body" idx="1"/>
          </p:nvPr>
        </p:nvSpPr>
        <p:spPr>
          <a:xfrm>
            <a:off x="914400" y="2133600"/>
            <a:ext cx="8031163" cy="3962400"/>
          </a:xfrm>
        </p:spPr>
        <p:txBody>
          <a:bodyPr/>
          <a:lstStyle/>
          <a:p>
            <a:r>
              <a:rPr lang="en-US" altLang="en-US"/>
              <a:t>Meet with the person.</a:t>
            </a:r>
          </a:p>
          <a:p>
            <a:pPr>
              <a:buFont typeface="Wingdings" pitchFamily="2" charset="2"/>
              <a:buNone/>
            </a:pPr>
            <a:endParaRPr lang="en-US" altLang="en-US"/>
          </a:p>
          <a:p>
            <a:r>
              <a:rPr lang="en-US" altLang="en-US"/>
              <a:t>Spend time with the person, observing how the person interacts (or doesn’t interact) with other people. (handout)</a:t>
            </a:r>
          </a:p>
          <a:p>
            <a:pPr>
              <a:buFont typeface="Wingdings" pitchFamily="2" charset="2"/>
              <a:buNone/>
            </a:pPr>
            <a:endParaRPr lang="en-US" altLang="en-US"/>
          </a:p>
          <a:p>
            <a:r>
              <a:rPr lang="en-US" altLang="en-US"/>
              <a:t>Find out who knows the person best.</a:t>
            </a:r>
          </a:p>
        </p:txBody>
      </p:sp>
    </p:spTree>
    <p:extLst>
      <p:ext uri="{BB962C8B-B14F-4D97-AF65-F5344CB8AC3E}">
        <p14:creationId xmlns:p14="http://schemas.microsoft.com/office/powerpoint/2010/main" val="893805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4E73F1E-CCDB-4550-BA07-AE6AD126500B}" type="slidenum">
              <a:rPr lang="en-US" altLang="en-US">
                <a:solidFill>
                  <a:srgbClr val="000000"/>
                </a:solidFill>
              </a:rPr>
              <a:pPr/>
              <a:t>32</a:t>
            </a:fld>
            <a:endParaRPr lang="en-US" altLang="en-US">
              <a:solidFill>
                <a:srgbClr val="000000"/>
              </a:solidFill>
            </a:endParaRPr>
          </a:p>
        </p:txBody>
      </p:sp>
      <p:sp>
        <p:nvSpPr>
          <p:cNvPr id="43010" name="Rectangle 2"/>
          <p:cNvSpPr>
            <a:spLocks noGrp="1" noChangeArrowheads="1"/>
          </p:cNvSpPr>
          <p:nvPr>
            <p:ph type="title"/>
          </p:nvPr>
        </p:nvSpPr>
        <p:spPr>
          <a:xfrm>
            <a:off x="1219200" y="304800"/>
            <a:ext cx="7772400" cy="1143000"/>
          </a:xfrm>
        </p:spPr>
        <p:txBody>
          <a:bodyPr/>
          <a:lstStyle/>
          <a:p>
            <a:pPr algn="ctr"/>
            <a:r>
              <a:rPr lang="en-US" altLang="en-US" sz="4000" b="1">
                <a:latin typeface="Arial" pitchFamily="34" charset="0"/>
              </a:rPr>
              <a:t>What To Do if a Person has Difficulty with Communication</a:t>
            </a:r>
          </a:p>
        </p:txBody>
      </p:sp>
      <p:sp>
        <p:nvSpPr>
          <p:cNvPr id="43011" name="Rectangle 3"/>
          <p:cNvSpPr>
            <a:spLocks noGrp="1" noChangeArrowheads="1"/>
          </p:cNvSpPr>
          <p:nvPr>
            <p:ph type="body" idx="1"/>
          </p:nvPr>
        </p:nvSpPr>
        <p:spPr>
          <a:xfrm>
            <a:off x="1143000" y="1828800"/>
            <a:ext cx="7772400" cy="3962400"/>
          </a:xfrm>
        </p:spPr>
        <p:txBody>
          <a:bodyPr/>
          <a:lstStyle/>
          <a:p>
            <a:pPr>
              <a:lnSpc>
                <a:spcPct val="90000"/>
              </a:lnSpc>
            </a:pPr>
            <a:r>
              <a:rPr lang="en-US" altLang="en-US" sz="3100"/>
              <a:t>Enlist the assistance of the people most familiar with the person and his or her style of communication in the interview process.</a:t>
            </a:r>
          </a:p>
          <a:p>
            <a:pPr>
              <a:lnSpc>
                <a:spcPct val="90000"/>
              </a:lnSpc>
              <a:buFont typeface="Wingdings" pitchFamily="2" charset="2"/>
              <a:buNone/>
            </a:pPr>
            <a:endParaRPr lang="en-US" altLang="en-US" sz="3100"/>
          </a:p>
          <a:p>
            <a:pPr>
              <a:lnSpc>
                <a:spcPct val="90000"/>
              </a:lnSpc>
            </a:pPr>
            <a:r>
              <a:rPr lang="en-US" altLang="en-US" sz="3100"/>
              <a:t>Ask the person for suggestions and direction.</a:t>
            </a:r>
          </a:p>
          <a:p>
            <a:pPr>
              <a:lnSpc>
                <a:spcPct val="90000"/>
              </a:lnSpc>
              <a:buFont typeface="Wingdings" pitchFamily="2" charset="2"/>
              <a:buNone/>
            </a:pPr>
            <a:endParaRPr lang="en-US" altLang="en-US" sz="3100"/>
          </a:p>
          <a:p>
            <a:pPr>
              <a:lnSpc>
                <a:spcPct val="90000"/>
              </a:lnSpc>
            </a:pPr>
            <a:r>
              <a:rPr lang="en-US" altLang="en-US" sz="3100"/>
              <a:t>Interview as many people who are very close to the person as possible.</a:t>
            </a:r>
          </a:p>
        </p:txBody>
      </p:sp>
    </p:spTree>
    <p:extLst>
      <p:ext uri="{BB962C8B-B14F-4D97-AF65-F5344CB8AC3E}">
        <p14:creationId xmlns:p14="http://schemas.microsoft.com/office/powerpoint/2010/main" val="734906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0272231-53E5-460E-A324-5806AC62BA3D}" type="slidenum">
              <a:rPr lang="en-US" altLang="en-US">
                <a:solidFill>
                  <a:srgbClr val="000000"/>
                </a:solidFill>
              </a:rPr>
              <a:pPr/>
              <a:t>33</a:t>
            </a:fld>
            <a:endParaRPr lang="en-US" altLang="en-US">
              <a:solidFill>
                <a:srgbClr val="000000"/>
              </a:solidFill>
            </a:endParaRPr>
          </a:p>
        </p:txBody>
      </p:sp>
      <p:sp>
        <p:nvSpPr>
          <p:cNvPr id="75778" name="Rectangle 2"/>
          <p:cNvSpPr>
            <a:spLocks noGrp="1" noChangeArrowheads="1"/>
          </p:cNvSpPr>
          <p:nvPr>
            <p:ph type="title"/>
          </p:nvPr>
        </p:nvSpPr>
        <p:spPr>
          <a:xfrm>
            <a:off x="914400" y="457200"/>
            <a:ext cx="8229600" cy="1143000"/>
          </a:xfrm>
        </p:spPr>
        <p:txBody>
          <a:bodyPr/>
          <a:lstStyle/>
          <a:p>
            <a:pPr algn="ctr"/>
            <a:r>
              <a:rPr lang="en-US" altLang="en-US" dirty="0">
                <a:latin typeface="Arial" pitchFamily="34" charset="0"/>
              </a:rPr>
              <a:t/>
            </a:r>
            <a:br>
              <a:rPr lang="en-US" altLang="en-US" dirty="0">
                <a:latin typeface="Arial" pitchFamily="34" charset="0"/>
              </a:rPr>
            </a:br>
            <a:r>
              <a:rPr lang="en-US" altLang="en-US" sz="4000" b="1" dirty="0">
                <a:latin typeface="Arial" pitchFamily="34" charset="0"/>
              </a:rPr>
              <a:t>What </a:t>
            </a:r>
            <a:r>
              <a:rPr lang="en-US" altLang="en-US" sz="4000" b="1" dirty="0" smtClean="0">
                <a:latin typeface="Arial" pitchFamily="34" charset="0"/>
              </a:rPr>
              <a:t>PA </a:t>
            </a:r>
            <a:r>
              <a:rPr lang="en-US" altLang="en-US" sz="4000" b="1" dirty="0">
                <a:latin typeface="Arial" pitchFamily="34" charset="0"/>
              </a:rPr>
              <a:t>is Doing Regarding People Who Do Not </a:t>
            </a:r>
            <a:br>
              <a:rPr lang="en-US" altLang="en-US" sz="4000" b="1" dirty="0">
                <a:latin typeface="Arial" pitchFamily="34" charset="0"/>
              </a:rPr>
            </a:br>
            <a:r>
              <a:rPr lang="en-US" altLang="en-US" sz="4000" b="1" dirty="0">
                <a:latin typeface="Arial" pitchFamily="34" charset="0"/>
              </a:rPr>
              <a:t>Communicate Using Words</a:t>
            </a:r>
          </a:p>
        </p:txBody>
      </p:sp>
      <p:sp>
        <p:nvSpPr>
          <p:cNvPr id="75779" name="Rectangle 3"/>
          <p:cNvSpPr>
            <a:spLocks noGrp="1" noChangeArrowheads="1"/>
          </p:cNvSpPr>
          <p:nvPr>
            <p:ph type="body" idx="1"/>
          </p:nvPr>
        </p:nvSpPr>
        <p:spPr>
          <a:xfrm>
            <a:off x="1143000" y="2438400"/>
            <a:ext cx="7772400" cy="4114800"/>
          </a:xfrm>
        </p:spPr>
        <p:txBody>
          <a:bodyPr/>
          <a:lstStyle/>
          <a:p>
            <a:pPr>
              <a:buFont typeface="Wingdings" pitchFamily="2" charset="2"/>
              <a:buNone/>
            </a:pPr>
            <a:endParaRPr lang="en-US" altLang="en-US" dirty="0"/>
          </a:p>
          <a:p>
            <a:r>
              <a:rPr lang="en-US" altLang="en-US" sz="3600" dirty="0" smtClean="0"/>
              <a:t>Look at IM4Q/NCI </a:t>
            </a:r>
            <a:r>
              <a:rPr lang="en-US" altLang="en-US" sz="3600" dirty="0"/>
              <a:t>data</a:t>
            </a:r>
          </a:p>
          <a:p>
            <a:r>
              <a:rPr lang="en-US" altLang="en-US" sz="3600" dirty="0"/>
              <a:t>Picture response formats</a:t>
            </a:r>
          </a:p>
          <a:p>
            <a:r>
              <a:rPr lang="en-US" altLang="en-US" sz="3600" dirty="0"/>
              <a:t>Communication pilots</a:t>
            </a:r>
          </a:p>
          <a:p>
            <a:r>
              <a:rPr lang="en-US" altLang="en-US" sz="3600" dirty="0"/>
              <a:t>PAC Quality Management Committee</a:t>
            </a:r>
          </a:p>
        </p:txBody>
      </p:sp>
    </p:spTree>
    <p:extLst>
      <p:ext uri="{BB962C8B-B14F-4D97-AF65-F5344CB8AC3E}">
        <p14:creationId xmlns:p14="http://schemas.microsoft.com/office/powerpoint/2010/main" val="3766165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BDB765F-49C6-414E-AD01-936419FBFBA5}" type="slidenum">
              <a:rPr lang="en-US" altLang="en-US">
                <a:solidFill>
                  <a:srgbClr val="000000"/>
                </a:solidFill>
              </a:rPr>
              <a:pPr/>
              <a:t>34</a:t>
            </a:fld>
            <a:endParaRPr lang="en-US" altLang="en-US">
              <a:solidFill>
                <a:srgbClr val="000000"/>
              </a:solidFill>
            </a:endParaRPr>
          </a:p>
        </p:txBody>
      </p:sp>
      <p:sp>
        <p:nvSpPr>
          <p:cNvPr id="74756" name="Rectangle 4"/>
          <p:cNvSpPr>
            <a:spLocks noGrp="1" noChangeArrowheads="1"/>
          </p:cNvSpPr>
          <p:nvPr>
            <p:ph type="title"/>
          </p:nvPr>
        </p:nvSpPr>
        <p:spPr/>
        <p:txBody>
          <a:bodyPr/>
          <a:lstStyle/>
          <a:p>
            <a:pPr algn="ctr"/>
            <a:r>
              <a:rPr lang="en-US" altLang="en-US" b="1">
                <a:latin typeface="Arial" pitchFamily="34" charset="0"/>
              </a:rPr>
              <a:t>Language/Behavior</a:t>
            </a:r>
            <a:r>
              <a:rPr lang="en-US" altLang="en-US"/>
              <a:t>           </a:t>
            </a:r>
          </a:p>
        </p:txBody>
      </p:sp>
      <p:sp>
        <p:nvSpPr>
          <p:cNvPr id="74757" name="Rectangle 5"/>
          <p:cNvSpPr>
            <a:spLocks noGrp="1" noChangeArrowheads="1"/>
          </p:cNvSpPr>
          <p:nvPr>
            <p:ph type="body" idx="1"/>
          </p:nvPr>
        </p:nvSpPr>
        <p:spPr/>
        <p:txBody>
          <a:bodyPr/>
          <a:lstStyle/>
          <a:p>
            <a:endParaRPr lang="en-US" altLang="en-US"/>
          </a:p>
          <a:p>
            <a:r>
              <a:rPr lang="en-US" altLang="en-US" sz="3600"/>
              <a:t>Cultural Sensitivity/Cultural Communication</a:t>
            </a:r>
          </a:p>
          <a:p>
            <a:endParaRPr lang="en-US" altLang="en-US" sz="3600"/>
          </a:p>
          <a:p>
            <a:r>
              <a:rPr lang="en-US" altLang="en-US" sz="3600"/>
              <a:t>Use People First Language (handout)</a:t>
            </a:r>
          </a:p>
        </p:txBody>
      </p:sp>
    </p:spTree>
    <p:extLst>
      <p:ext uri="{BB962C8B-B14F-4D97-AF65-F5344CB8AC3E}">
        <p14:creationId xmlns:p14="http://schemas.microsoft.com/office/powerpoint/2010/main" val="1415690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ctrTitle"/>
          </p:nvPr>
        </p:nvSpPr>
        <p:spPr>
          <a:xfrm>
            <a:off x="685800" y="2895600"/>
            <a:ext cx="7772400" cy="1143000"/>
          </a:xfrm>
        </p:spPr>
        <p:txBody>
          <a:bodyPr>
            <a:normAutofit/>
          </a:bodyPr>
          <a:lstStyle/>
          <a:p>
            <a:pPr algn="ctr"/>
            <a:r>
              <a:rPr lang="en-US" dirty="0" smtClean="0">
                <a:latin typeface="Arial" charset="0"/>
              </a:rPr>
              <a:t>Everyone Has A Voice</a:t>
            </a:r>
            <a:endParaRPr lang="en-US" sz="4000" dirty="0" smtClean="0">
              <a:latin typeface="Arial" charset="0"/>
            </a:endParaRPr>
          </a:p>
        </p:txBody>
      </p:sp>
      <p:sp>
        <p:nvSpPr>
          <p:cNvPr id="27651" name="Rectangle 3"/>
          <p:cNvSpPr>
            <a:spLocks noGrp="1"/>
          </p:cNvSpPr>
          <p:nvPr>
            <p:ph type="subTitle" idx="1"/>
          </p:nvPr>
        </p:nvSpPr>
        <p:spPr>
          <a:xfrm>
            <a:off x="685800" y="4572000"/>
            <a:ext cx="7772400" cy="1066799"/>
          </a:xfrm>
        </p:spPr>
        <p:txBody>
          <a:bodyPr/>
          <a:lstStyle/>
          <a:p>
            <a:r>
              <a:rPr lang="en-US" dirty="0" smtClean="0"/>
              <a:t>NCI Surveys</a:t>
            </a:r>
          </a:p>
        </p:txBody>
      </p:sp>
      <p:pic>
        <p:nvPicPr>
          <p:cNvPr id="4" name="Content Placeholder 3" descr="Living Mission.JPG"/>
          <p:cNvPicPr>
            <a:picLocks noChangeAspect="1"/>
          </p:cNvPicPr>
          <p:nvPr/>
        </p:nvPicPr>
        <p:blipFill>
          <a:blip r:embed="rId2" cstate="print"/>
          <a:stretch>
            <a:fillRect/>
          </a:stretch>
        </p:blipFill>
        <p:spPr>
          <a:xfrm>
            <a:off x="2514600" y="457200"/>
            <a:ext cx="3733799" cy="2275270"/>
          </a:xfrm>
          <a:prstGeom prst="rect">
            <a:avLst/>
          </a:prstGeom>
        </p:spPr>
      </p:pic>
    </p:spTree>
    <p:extLst>
      <p:ext uri="{BB962C8B-B14F-4D97-AF65-F5344CB8AC3E}">
        <p14:creationId xmlns:p14="http://schemas.microsoft.com/office/powerpoint/2010/main" val="2312659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09600"/>
            <a:ext cx="6629400" cy="4708981"/>
          </a:xfrm>
          <a:prstGeom prst="rect">
            <a:avLst/>
          </a:prstGeom>
          <a:noFill/>
        </p:spPr>
        <p:txBody>
          <a:bodyPr wrap="square" rtlCol="0">
            <a:spAutoFit/>
          </a:bodyPr>
          <a:lstStyle/>
          <a:p>
            <a:pPr defTabSz="914400"/>
            <a:endParaRPr lang="en-US" sz="2400" dirty="0" smtClean="0">
              <a:solidFill>
                <a:prstClr val="black"/>
              </a:solidFill>
              <a:latin typeface="Arial" panose="020B0604020202020204" pitchFamily="34" charset="0"/>
              <a:cs typeface="Arial" panose="020B0604020202020204" pitchFamily="34" charset="0"/>
            </a:endParaRPr>
          </a:p>
          <a:p>
            <a:pPr defTabSz="914400"/>
            <a:endParaRPr lang="en-US" sz="2400" dirty="0" smtClean="0">
              <a:solidFill>
                <a:prstClr val="black"/>
              </a:solidFill>
              <a:latin typeface="Arial" panose="020B0604020202020204" pitchFamily="34" charset="0"/>
              <a:cs typeface="Arial" panose="020B0604020202020204" pitchFamily="34" charset="0"/>
            </a:endParaRPr>
          </a:p>
          <a:p>
            <a:pPr defTabSz="914400"/>
            <a:r>
              <a:rPr lang="en-US" sz="3600" dirty="0" smtClean="0">
                <a:solidFill>
                  <a:prstClr val="black"/>
                </a:solidFill>
                <a:latin typeface="Arial" panose="020B0604020202020204" pitchFamily="34" charset="0"/>
                <a:cs typeface="Arial" panose="020B0604020202020204" pitchFamily="34" charset="0"/>
              </a:rPr>
              <a:t>CT Presenters: Jossie Torres and Sandi Geer</a:t>
            </a:r>
          </a:p>
          <a:p>
            <a:pPr defTabSz="914400"/>
            <a:endParaRPr lang="en-US" dirty="0" smtClean="0">
              <a:solidFill>
                <a:prstClr val="black"/>
              </a:solidFill>
              <a:latin typeface="Arial" panose="020B0604020202020204" pitchFamily="34" charset="0"/>
              <a:cs typeface="Arial" panose="020B0604020202020204" pitchFamily="34" charset="0"/>
            </a:endParaRPr>
          </a:p>
          <a:p>
            <a:pPr defTabSz="914400"/>
            <a:r>
              <a:rPr lang="en-US" dirty="0" smtClean="0">
                <a:solidFill>
                  <a:prstClr val="black"/>
                </a:solidFill>
                <a:latin typeface="Arial" panose="020B0604020202020204" pitchFamily="34" charset="0"/>
                <a:cs typeface="Arial" panose="020B0604020202020204" pitchFamily="34" charset="0"/>
              </a:rPr>
              <a:t>Jossie Torres, a Self Advocate Coordinator for the Department of Development Services. She has been employed  for nine years has been implementing  NCI Surveys when CT participated. </a:t>
            </a:r>
          </a:p>
          <a:p>
            <a:pPr defTabSz="914400"/>
            <a:endParaRPr lang="en-US" dirty="0" smtClean="0">
              <a:solidFill>
                <a:prstClr val="black"/>
              </a:solidFill>
              <a:latin typeface="Arial" panose="020B0604020202020204" pitchFamily="34" charset="0"/>
              <a:cs typeface="Arial" panose="020B0604020202020204" pitchFamily="34" charset="0"/>
            </a:endParaRPr>
          </a:p>
          <a:p>
            <a:pPr defTabSz="914400"/>
            <a:r>
              <a:rPr lang="en-US" dirty="0" smtClean="0">
                <a:solidFill>
                  <a:prstClr val="black"/>
                </a:solidFill>
                <a:latin typeface="Arial" panose="020B0604020202020204" pitchFamily="34" charset="0"/>
                <a:cs typeface="Arial" panose="020B0604020202020204" pitchFamily="34" charset="0"/>
              </a:rPr>
              <a:t>Sandi Geer, the Self Determination/Employment Specialist for the Department of Developmental Services. She has been employed with the state for  29 years. She has been part of the NCI survey team for the past 3 years.</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39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797491"/>
          </a:xfrm>
        </p:spPr>
        <p:txBody>
          <a:bodyPr/>
          <a:lstStyle/>
          <a:p>
            <a:r>
              <a:rPr lang="en-US" dirty="0" smtClean="0"/>
              <a:t>CT has 10 Self Advocate Coordinators (SACs) who are state employees</a:t>
            </a:r>
          </a:p>
          <a:p>
            <a:r>
              <a:rPr lang="en-US" dirty="0" smtClean="0"/>
              <a:t>All SACs are trained and have been asking the NCI questions for several years</a:t>
            </a:r>
          </a:p>
          <a:p>
            <a:endParaRPr lang="en-US" dirty="0" smtClean="0"/>
          </a:p>
          <a:p>
            <a:endParaRPr lang="en-US" dirty="0"/>
          </a:p>
        </p:txBody>
      </p:sp>
      <p:sp>
        <p:nvSpPr>
          <p:cNvPr id="3" name="Title 2"/>
          <p:cNvSpPr>
            <a:spLocks noGrp="1"/>
          </p:cNvSpPr>
          <p:nvPr>
            <p:ph type="title"/>
          </p:nvPr>
        </p:nvSpPr>
        <p:spPr>
          <a:xfrm>
            <a:off x="457200" y="274638"/>
            <a:ext cx="8229600" cy="1630362"/>
          </a:xfrm>
        </p:spPr>
        <p:txBody>
          <a:bodyPr>
            <a:normAutofit/>
          </a:bodyPr>
          <a:lstStyle/>
          <a:p>
            <a:r>
              <a:rPr lang="en-US" dirty="0" smtClean="0"/>
              <a:t>CT  - Finding Everyone’s VOICE</a:t>
            </a:r>
            <a:endParaRPr lang="en-US" dirty="0"/>
          </a:p>
        </p:txBody>
      </p:sp>
    </p:spTree>
    <p:extLst>
      <p:ext uri="{BB962C8B-B14F-4D97-AF65-F5344CB8AC3E}">
        <p14:creationId xmlns:p14="http://schemas.microsoft.com/office/powerpoint/2010/main" val="2016959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Statewide Training</a:t>
            </a:r>
          </a:p>
          <a:p>
            <a:pPr lvl="1"/>
            <a:r>
              <a:rPr lang="en-US" dirty="0" smtClean="0"/>
              <a:t>All participated in the trainings held statewide to provide overview of NCI</a:t>
            </a:r>
          </a:p>
          <a:p>
            <a:r>
              <a:rPr lang="en-US" dirty="0" smtClean="0"/>
              <a:t>Regional Training</a:t>
            </a:r>
          </a:p>
          <a:p>
            <a:pPr lvl="1"/>
            <a:r>
              <a:rPr lang="en-US" dirty="0" smtClean="0"/>
              <a:t>All participated in the Regional training for all NCI Surveyors</a:t>
            </a:r>
          </a:p>
          <a:p>
            <a:r>
              <a:rPr lang="en-US" dirty="0" smtClean="0"/>
              <a:t>SAC Training</a:t>
            </a:r>
          </a:p>
          <a:p>
            <a:pPr lvl="1"/>
            <a:r>
              <a:rPr lang="en-US" dirty="0" smtClean="0"/>
              <a:t>Used the training from</a:t>
            </a:r>
          </a:p>
          <a:p>
            <a:pPr lvl="1"/>
            <a:endParaRPr lang="en-US" dirty="0" smtClean="0"/>
          </a:p>
        </p:txBody>
      </p:sp>
      <p:sp>
        <p:nvSpPr>
          <p:cNvPr id="5" name="Title 4"/>
          <p:cNvSpPr>
            <a:spLocks noGrp="1"/>
          </p:cNvSpPr>
          <p:nvPr>
            <p:ph type="title"/>
          </p:nvPr>
        </p:nvSpPr>
        <p:spPr/>
        <p:txBody>
          <a:bodyPr>
            <a:normAutofit fontScale="90000"/>
          </a:bodyPr>
          <a:lstStyle/>
          <a:p>
            <a:r>
              <a:rPr lang="en-US" dirty="0" smtClean="0"/>
              <a:t>Training To Get The Answers. . . </a:t>
            </a:r>
            <a:endParaRPr lang="en-US" dirty="0"/>
          </a:p>
        </p:txBody>
      </p:sp>
      <p:pic>
        <p:nvPicPr>
          <p:cNvPr id="7" name="Picture 1" descr="NASDDDS LOGO"/>
          <p:cNvPicPr>
            <a:picLocks noChangeAspect="1" noChangeArrowheads="1"/>
          </p:cNvPicPr>
          <p:nvPr/>
        </p:nvPicPr>
        <p:blipFill>
          <a:blip r:embed="rId2" cstate="print"/>
          <a:srcRect/>
          <a:stretch>
            <a:fillRect/>
          </a:stretch>
        </p:blipFill>
        <p:spPr bwMode="auto">
          <a:xfrm>
            <a:off x="1752600" y="4876800"/>
            <a:ext cx="2895600" cy="590550"/>
          </a:xfrm>
          <a:prstGeom prst="rect">
            <a:avLst/>
          </a:prstGeom>
          <a:noFill/>
          <a:ln w="9525">
            <a:noFill/>
            <a:miter lim="800000"/>
            <a:headEnd/>
            <a:tailEnd/>
          </a:ln>
        </p:spPr>
      </p:pic>
      <p:pic>
        <p:nvPicPr>
          <p:cNvPr id="8" name="Picture 9"/>
          <p:cNvPicPr>
            <a:picLocks noChangeAspect="1" noChangeArrowheads="1"/>
          </p:cNvPicPr>
          <p:nvPr/>
        </p:nvPicPr>
        <p:blipFill>
          <a:blip r:embed="rId3" cstate="print"/>
          <a:srcRect/>
          <a:stretch>
            <a:fillRect/>
          </a:stretch>
        </p:blipFill>
        <p:spPr bwMode="auto">
          <a:xfrm>
            <a:off x="5105400" y="4800600"/>
            <a:ext cx="3200400" cy="754063"/>
          </a:xfrm>
          <a:prstGeom prst="rect">
            <a:avLst/>
          </a:prstGeom>
          <a:noFill/>
          <a:ln w="9525">
            <a:noFill/>
            <a:miter lim="800000"/>
            <a:headEnd/>
            <a:tailEnd/>
          </a:ln>
        </p:spPr>
      </p:pic>
    </p:spTree>
    <p:extLst>
      <p:ext uri="{BB962C8B-B14F-4D97-AF65-F5344CB8AC3E}">
        <p14:creationId xmlns:p14="http://schemas.microsoft.com/office/powerpoint/2010/main" val="473587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Everyone should have the opportunity to be surveyed if THEY choose to be – even if they have difficulty communicating</a:t>
            </a:r>
          </a:p>
          <a:p>
            <a:r>
              <a:rPr lang="en-US" dirty="0" smtClean="0"/>
              <a:t>Everyone should be given the opportunity to have a VOICE and be part of the survey</a:t>
            </a:r>
          </a:p>
          <a:p>
            <a:endParaRPr lang="en-US" dirty="0"/>
          </a:p>
        </p:txBody>
      </p:sp>
      <p:sp>
        <p:nvSpPr>
          <p:cNvPr id="3" name="Title 2"/>
          <p:cNvSpPr>
            <a:spLocks noGrp="1"/>
          </p:cNvSpPr>
          <p:nvPr>
            <p:ph type="title"/>
          </p:nvPr>
        </p:nvSpPr>
        <p:spPr/>
        <p:txBody>
          <a:bodyPr/>
          <a:lstStyle/>
          <a:p>
            <a:r>
              <a:rPr lang="en-US" dirty="0" smtClean="0"/>
              <a:t>Getting Started . . . </a:t>
            </a:r>
            <a:endParaRPr lang="en-US" dirty="0"/>
          </a:p>
        </p:txBody>
      </p:sp>
      <p:pic>
        <p:nvPicPr>
          <p:cNvPr id="5122" name="Picture 2" descr="C:\Users\millerba\AppData\Local\Temp\Content.IE5\RBZH5789\MC9001871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191000"/>
            <a:ext cx="2743200" cy="185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9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6"/>
          <p:cNvSpPr txBox="1">
            <a:spLocks noChangeArrowheads="1"/>
          </p:cNvSpPr>
          <p:nvPr/>
        </p:nvSpPr>
        <p:spPr bwMode="auto">
          <a:xfrm>
            <a:off x="7783513" y="1981200"/>
            <a:ext cx="527050" cy="271463"/>
          </a:xfrm>
          <a:prstGeom prst="rect">
            <a:avLst/>
          </a:prstGeom>
          <a:noFill/>
          <a:ln w="9525">
            <a:noFill/>
            <a:miter lim="800000"/>
            <a:headEnd/>
            <a:tailEnd/>
          </a:ln>
        </p:spPr>
        <p:txBody>
          <a:bodyPr lIns="86602" tIns="43301" rIns="86602" bIns="43301"/>
          <a:lstStyle/>
          <a:p>
            <a:pPr defTabSz="866775"/>
            <a:endParaRPr lang="en-US" sz="1500" b="1">
              <a:latin typeface="Calibri" pitchFamily="-32" charset="0"/>
            </a:endParaRPr>
          </a:p>
        </p:txBody>
      </p:sp>
      <p:sp>
        <p:nvSpPr>
          <p:cNvPr id="13317" name="TextBox 104"/>
          <p:cNvSpPr txBox="1">
            <a:spLocks noChangeArrowheads="1"/>
          </p:cNvSpPr>
          <p:nvPr/>
        </p:nvSpPr>
        <p:spPr bwMode="auto">
          <a:xfrm>
            <a:off x="1524000" y="381000"/>
            <a:ext cx="184150" cy="369888"/>
          </a:xfrm>
          <a:prstGeom prst="rect">
            <a:avLst/>
          </a:prstGeom>
          <a:noFill/>
          <a:ln w="9525">
            <a:noFill/>
            <a:miter lim="800000"/>
            <a:headEnd/>
            <a:tailEnd/>
          </a:ln>
        </p:spPr>
        <p:txBody>
          <a:bodyPr wrap="none">
            <a:spAutoFit/>
          </a:bodyPr>
          <a:lstStyle/>
          <a:p>
            <a:endParaRPr lang="en-US"/>
          </a:p>
        </p:txBody>
      </p:sp>
      <p:sp>
        <p:nvSpPr>
          <p:cNvPr id="110" name="TextBox 109"/>
          <p:cNvSpPr txBox="1"/>
          <p:nvPr/>
        </p:nvSpPr>
        <p:spPr>
          <a:xfrm>
            <a:off x="547863" y="152400"/>
            <a:ext cx="8203849" cy="830997"/>
          </a:xfrm>
          <a:prstGeom prst="rect">
            <a:avLst/>
          </a:prstGeom>
          <a:noFill/>
        </p:spPr>
        <p:txBody>
          <a:bodyPr wrap="none">
            <a:spAutoFit/>
          </a:bodyPr>
          <a:lstStyle/>
          <a:p>
            <a:pPr algn="ctr">
              <a:defRPr/>
            </a:pPr>
            <a:r>
              <a:rPr lang="en-US" sz="4800" dirty="0">
                <a:solidFill>
                  <a:schemeClr val="tx2"/>
                </a:solidFill>
                <a:latin typeface="+mj-lt"/>
              </a:rPr>
              <a:t>NCI State Participation </a:t>
            </a:r>
            <a:r>
              <a:rPr lang="en-US" sz="4800" dirty="0" smtClean="0">
                <a:solidFill>
                  <a:schemeClr val="tx2"/>
                </a:solidFill>
                <a:latin typeface="+mj-lt"/>
              </a:rPr>
              <a:t>2013-14</a:t>
            </a:r>
            <a:endParaRPr lang="en-US" sz="4800" dirty="0">
              <a:solidFill>
                <a:schemeClr val="tx2"/>
              </a:solidFill>
              <a:latin typeface="+mj-lt"/>
            </a:endParaRPr>
          </a:p>
        </p:txBody>
      </p:sp>
      <p:grpSp>
        <p:nvGrpSpPr>
          <p:cNvPr id="2" name="Group 259"/>
          <p:cNvGrpSpPr/>
          <p:nvPr/>
        </p:nvGrpSpPr>
        <p:grpSpPr>
          <a:xfrm>
            <a:off x="823293" y="1000384"/>
            <a:ext cx="7497413" cy="4857228"/>
            <a:chOff x="0" y="0"/>
            <a:chExt cx="7497413" cy="4745038"/>
          </a:xfrm>
        </p:grpSpPr>
        <p:sp>
          <p:nvSpPr>
            <p:cNvPr id="261" name="Freeform 260"/>
            <p:cNvSpPr>
              <a:spLocks/>
            </p:cNvSpPr>
            <p:nvPr/>
          </p:nvSpPr>
          <p:spPr bwMode="auto">
            <a:xfrm>
              <a:off x="717168" y="60325"/>
              <a:ext cx="814388" cy="64770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6"/>
                  </a:lnTo>
                  <a:lnTo>
                    <a:pt x="253" y="365"/>
                  </a:lnTo>
                  <a:lnTo>
                    <a:pt x="216" y="335"/>
                  </a:lnTo>
                  <a:lnTo>
                    <a:pt x="183" y="365"/>
                  </a:lnTo>
                  <a:lnTo>
                    <a:pt x="153" y="340"/>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8"/>
                  </a:lnTo>
                  <a:lnTo>
                    <a:pt x="89" y="204"/>
                  </a:lnTo>
                  <a:lnTo>
                    <a:pt x="125" y="204"/>
                  </a:lnTo>
                  <a:lnTo>
                    <a:pt x="134" y="162"/>
                  </a:lnTo>
                  <a:lnTo>
                    <a:pt x="161" y="137"/>
                  </a:lnTo>
                  <a:lnTo>
                    <a:pt x="128" y="71"/>
                  </a:lnTo>
                  <a:lnTo>
                    <a:pt x="149" y="50"/>
                  </a:lnTo>
                  <a:lnTo>
                    <a:pt x="13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62" name="Freeform 261"/>
            <p:cNvSpPr>
              <a:spLocks/>
            </p:cNvSpPr>
            <p:nvPr/>
          </p:nvSpPr>
          <p:spPr bwMode="auto">
            <a:xfrm>
              <a:off x="522359" y="527058"/>
              <a:ext cx="1018976" cy="842081"/>
            </a:xfrm>
            <a:custGeom>
              <a:avLst/>
              <a:gdLst>
                <a:gd name="T0" fmla="*/ 2147483647 w 662"/>
                <a:gd name="T1" fmla="*/ 0 h 506"/>
                <a:gd name="T2" fmla="*/ 2147483647 w 662"/>
                <a:gd name="T3" fmla="*/ 2147483647 h 506"/>
                <a:gd name="T4" fmla="*/ 2147483647 w 662"/>
                <a:gd name="T5" fmla="*/ 2147483647 h 506"/>
                <a:gd name="T6" fmla="*/ 2147483647 w 662"/>
                <a:gd name="T7" fmla="*/ 2147483647 h 506"/>
                <a:gd name="T8" fmla="*/ 2147483647 w 662"/>
                <a:gd name="T9" fmla="*/ 2147483647 h 506"/>
                <a:gd name="T10" fmla="*/ 2147483647 w 662"/>
                <a:gd name="T11" fmla="*/ 2147483647 h 506"/>
                <a:gd name="T12" fmla="*/ 2147483647 w 662"/>
                <a:gd name="T13" fmla="*/ 2147483647 h 506"/>
                <a:gd name="T14" fmla="*/ 2147483647 w 662"/>
                <a:gd name="T15" fmla="*/ 2147483647 h 506"/>
                <a:gd name="T16" fmla="*/ 2147483647 w 662"/>
                <a:gd name="T17" fmla="*/ 2147483647 h 506"/>
                <a:gd name="T18" fmla="*/ 0 w 662"/>
                <a:gd name="T19" fmla="*/ 2147483647 h 506"/>
                <a:gd name="T20" fmla="*/ 0 w 662"/>
                <a:gd name="T21" fmla="*/ 2147483647 h 506"/>
                <a:gd name="T22" fmla="*/ 2147483647 w 662"/>
                <a:gd name="T23" fmla="*/ 2147483647 h 506"/>
                <a:gd name="T24" fmla="*/ 2147483647 w 662"/>
                <a:gd name="T25" fmla="*/ 2147483647 h 506"/>
                <a:gd name="T26" fmla="*/ 2147483647 w 662"/>
                <a:gd name="T27" fmla="*/ 2147483647 h 506"/>
                <a:gd name="T28" fmla="*/ 2147483647 w 662"/>
                <a:gd name="T29" fmla="*/ 2147483647 h 506"/>
                <a:gd name="T30" fmla="*/ 2147483647 w 662"/>
                <a:gd name="T31" fmla="*/ 2147483647 h 506"/>
                <a:gd name="T32" fmla="*/ 2147483647 w 662"/>
                <a:gd name="T33" fmla="*/ 2147483647 h 506"/>
                <a:gd name="T34" fmla="*/ 2147483647 w 662"/>
                <a:gd name="T35" fmla="*/ 2147483647 h 506"/>
                <a:gd name="T36" fmla="*/ 2147483647 w 662"/>
                <a:gd name="T37" fmla="*/ 2147483647 h 506"/>
                <a:gd name="T38" fmla="*/ 2147483647 w 662"/>
                <a:gd name="T39" fmla="*/ 2147483647 h 506"/>
                <a:gd name="T40" fmla="*/ 2147483647 w 662"/>
                <a:gd name="T41" fmla="*/ 2147483647 h 506"/>
                <a:gd name="T42" fmla="*/ 2147483647 w 662"/>
                <a:gd name="T43" fmla="*/ 2147483647 h 506"/>
                <a:gd name="T44" fmla="*/ 2147483647 w 662"/>
                <a:gd name="T45" fmla="*/ 2147483647 h 506"/>
                <a:gd name="T46" fmla="*/ 2147483647 w 662"/>
                <a:gd name="T47" fmla="*/ 2147483647 h 506"/>
                <a:gd name="T48" fmla="*/ 2147483647 w 662"/>
                <a:gd name="T49" fmla="*/ 2147483647 h 506"/>
                <a:gd name="T50" fmla="*/ 2147483647 w 662"/>
                <a:gd name="T51" fmla="*/ 2147483647 h 506"/>
                <a:gd name="T52" fmla="*/ 2147483647 w 662"/>
                <a:gd name="T53" fmla="*/ 0 h 5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6"/>
                <a:gd name="T83" fmla="*/ 662 w 662"/>
                <a:gd name="T84" fmla="*/ 506 h 5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6">
                  <a:moveTo>
                    <a:pt x="145" y="0"/>
                  </a:moveTo>
                  <a:lnTo>
                    <a:pt x="126" y="11"/>
                  </a:lnTo>
                  <a:lnTo>
                    <a:pt x="114" y="56"/>
                  </a:lnTo>
                  <a:lnTo>
                    <a:pt x="102" y="93"/>
                  </a:lnTo>
                  <a:lnTo>
                    <a:pt x="93" y="123"/>
                  </a:lnTo>
                  <a:lnTo>
                    <a:pt x="81" y="155"/>
                  </a:lnTo>
                  <a:lnTo>
                    <a:pt x="67" y="188"/>
                  </a:lnTo>
                  <a:lnTo>
                    <a:pt x="50" y="224"/>
                  </a:lnTo>
                  <a:lnTo>
                    <a:pt x="26" y="266"/>
                  </a:lnTo>
                  <a:lnTo>
                    <a:pt x="0" y="306"/>
                  </a:lnTo>
                  <a:lnTo>
                    <a:pt x="0" y="394"/>
                  </a:lnTo>
                  <a:lnTo>
                    <a:pt x="371" y="470"/>
                  </a:lnTo>
                  <a:lnTo>
                    <a:pt x="543" y="506"/>
                  </a:lnTo>
                  <a:lnTo>
                    <a:pt x="579" y="330"/>
                  </a:lnTo>
                  <a:lnTo>
                    <a:pt x="601" y="315"/>
                  </a:lnTo>
                  <a:lnTo>
                    <a:pt x="580" y="276"/>
                  </a:lnTo>
                  <a:lnTo>
                    <a:pt x="591" y="236"/>
                  </a:lnTo>
                  <a:lnTo>
                    <a:pt x="662" y="169"/>
                  </a:lnTo>
                  <a:lnTo>
                    <a:pt x="613" y="108"/>
                  </a:lnTo>
                  <a:lnTo>
                    <a:pt x="407" y="65"/>
                  </a:lnTo>
                  <a:lnTo>
                    <a:pt x="379" y="82"/>
                  </a:lnTo>
                  <a:lnTo>
                    <a:pt x="342" y="53"/>
                  </a:lnTo>
                  <a:lnTo>
                    <a:pt x="309" y="84"/>
                  </a:lnTo>
                  <a:lnTo>
                    <a:pt x="278" y="53"/>
                  </a:lnTo>
                  <a:lnTo>
                    <a:pt x="196" y="54"/>
                  </a:lnTo>
                  <a:lnTo>
                    <a:pt x="206" y="5"/>
                  </a:lnTo>
                  <a:lnTo>
                    <a:pt x="145"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3" name="Freeform 262"/>
            <p:cNvSpPr>
              <a:spLocks/>
            </p:cNvSpPr>
            <p:nvPr/>
          </p:nvSpPr>
          <p:spPr bwMode="auto">
            <a:xfrm>
              <a:off x="440598" y="1167707"/>
              <a:ext cx="1073483" cy="1790180"/>
            </a:xfrm>
            <a:custGeom>
              <a:avLst/>
              <a:gdLst>
                <a:gd name="T0" fmla="*/ 2147483647 w 697"/>
                <a:gd name="T1" fmla="*/ 0 h 1078"/>
                <a:gd name="T2" fmla="*/ 2147483647 w 697"/>
                <a:gd name="T3" fmla="*/ 2147483647 h 1078"/>
                <a:gd name="T4" fmla="*/ 2147483647 w 697"/>
                <a:gd name="T5" fmla="*/ 2147483647 h 1078"/>
                <a:gd name="T6" fmla="*/ 2147483647 w 697"/>
                <a:gd name="T7" fmla="*/ 2147483647 h 1078"/>
                <a:gd name="T8" fmla="*/ 2147483647 w 697"/>
                <a:gd name="T9" fmla="*/ 2147483647 h 1078"/>
                <a:gd name="T10" fmla="*/ 2147483647 w 697"/>
                <a:gd name="T11" fmla="*/ 2147483647 h 1078"/>
                <a:gd name="T12" fmla="*/ 2147483647 w 697"/>
                <a:gd name="T13" fmla="*/ 2147483647 h 1078"/>
                <a:gd name="T14" fmla="*/ 2147483647 w 697"/>
                <a:gd name="T15" fmla="*/ 2147483647 h 1078"/>
                <a:gd name="T16" fmla="*/ 2147483647 w 697"/>
                <a:gd name="T17" fmla="*/ 2147483647 h 1078"/>
                <a:gd name="T18" fmla="*/ 2147483647 w 697"/>
                <a:gd name="T19" fmla="*/ 2147483647 h 1078"/>
                <a:gd name="T20" fmla="*/ 2147483647 w 697"/>
                <a:gd name="T21" fmla="*/ 2147483647 h 1078"/>
                <a:gd name="T22" fmla="*/ 2147483647 w 697"/>
                <a:gd name="T23" fmla="*/ 2147483647 h 1078"/>
                <a:gd name="T24" fmla="*/ 2147483647 w 697"/>
                <a:gd name="T25" fmla="*/ 2147483647 h 1078"/>
                <a:gd name="T26" fmla="*/ 2147483647 w 697"/>
                <a:gd name="T27" fmla="*/ 2147483647 h 1078"/>
                <a:gd name="T28" fmla="*/ 2147483647 w 697"/>
                <a:gd name="T29" fmla="*/ 2147483647 h 1078"/>
                <a:gd name="T30" fmla="*/ 2147483647 w 697"/>
                <a:gd name="T31" fmla="*/ 2147483647 h 1078"/>
                <a:gd name="T32" fmla="*/ 2147483647 w 697"/>
                <a:gd name="T33" fmla="*/ 2147483647 h 1078"/>
                <a:gd name="T34" fmla="*/ 2147483647 w 697"/>
                <a:gd name="T35" fmla="*/ 2147483647 h 1078"/>
                <a:gd name="T36" fmla="*/ 2147483647 w 697"/>
                <a:gd name="T37" fmla="*/ 2147483647 h 1078"/>
                <a:gd name="T38" fmla="*/ 2147483647 w 697"/>
                <a:gd name="T39" fmla="*/ 2147483647 h 1078"/>
                <a:gd name="T40" fmla="*/ 2147483647 w 697"/>
                <a:gd name="T41" fmla="*/ 2147483647 h 1078"/>
                <a:gd name="T42" fmla="*/ 2147483647 w 697"/>
                <a:gd name="T43" fmla="*/ 2147483647 h 1078"/>
                <a:gd name="T44" fmla="*/ 2147483647 w 697"/>
                <a:gd name="T45" fmla="*/ 2147483647 h 1078"/>
                <a:gd name="T46" fmla="*/ 2147483647 w 697"/>
                <a:gd name="T47" fmla="*/ 2147483647 h 1078"/>
                <a:gd name="T48" fmla="*/ 2147483647 w 697"/>
                <a:gd name="T49" fmla="*/ 2147483647 h 1078"/>
                <a:gd name="T50" fmla="*/ 2147483647 w 697"/>
                <a:gd name="T51" fmla="*/ 2147483647 h 1078"/>
                <a:gd name="T52" fmla="*/ 2147483647 w 697"/>
                <a:gd name="T53" fmla="*/ 2147483647 h 1078"/>
                <a:gd name="T54" fmla="*/ 2147483647 w 697"/>
                <a:gd name="T55" fmla="*/ 2147483647 h 1078"/>
                <a:gd name="T56" fmla="*/ 2147483647 w 697"/>
                <a:gd name="T57" fmla="*/ 2147483647 h 1078"/>
                <a:gd name="T58" fmla="*/ 2147483647 w 697"/>
                <a:gd name="T59" fmla="*/ 2147483647 h 1078"/>
                <a:gd name="T60" fmla="*/ 2147483647 w 697"/>
                <a:gd name="T61" fmla="*/ 2147483647 h 1078"/>
                <a:gd name="T62" fmla="*/ 2147483647 w 697"/>
                <a:gd name="T63" fmla="*/ 2147483647 h 1078"/>
                <a:gd name="T64" fmla="*/ 2147483647 w 697"/>
                <a:gd name="T65" fmla="*/ 2147483647 h 1078"/>
                <a:gd name="T66" fmla="*/ 2147483647 w 697"/>
                <a:gd name="T67" fmla="*/ 2147483647 h 1078"/>
                <a:gd name="T68" fmla="*/ 2147483647 w 697"/>
                <a:gd name="T69" fmla="*/ 2147483647 h 1078"/>
                <a:gd name="T70" fmla="*/ 2147483647 w 697"/>
                <a:gd name="T71" fmla="*/ 2147483647 h 1078"/>
                <a:gd name="T72" fmla="*/ 2147483647 w 697"/>
                <a:gd name="T73" fmla="*/ 2147483647 h 1078"/>
                <a:gd name="T74" fmla="*/ 2147483647 w 697"/>
                <a:gd name="T75" fmla="*/ 2147483647 h 1078"/>
                <a:gd name="T76" fmla="*/ 2147483647 w 697"/>
                <a:gd name="T77" fmla="*/ 2147483647 h 1078"/>
                <a:gd name="T78" fmla="*/ 2147483647 w 697"/>
                <a:gd name="T79" fmla="*/ 2147483647 h 1078"/>
                <a:gd name="T80" fmla="*/ 2147483647 w 697"/>
                <a:gd name="T81" fmla="*/ 2147483647 h 1078"/>
                <a:gd name="T82" fmla="*/ 2147483647 w 697"/>
                <a:gd name="T83" fmla="*/ 2147483647 h 1078"/>
                <a:gd name="T84" fmla="*/ 2147483647 w 697"/>
                <a:gd name="T85" fmla="*/ 2147483647 h 1078"/>
                <a:gd name="T86" fmla="*/ 0 w 697"/>
                <a:gd name="T87" fmla="*/ 2147483647 h 1078"/>
                <a:gd name="T88" fmla="*/ 2147483647 w 697"/>
                <a:gd name="T89" fmla="*/ 2147483647 h 1078"/>
                <a:gd name="T90" fmla="*/ 2147483647 w 697"/>
                <a:gd name="T91" fmla="*/ 2147483647 h 1078"/>
                <a:gd name="T92" fmla="*/ 2147483647 w 697"/>
                <a:gd name="T93" fmla="*/ 2147483647 h 1078"/>
                <a:gd name="T94" fmla="*/ 2147483647 w 697"/>
                <a:gd name="T95" fmla="*/ 0 h 1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8"/>
                <a:gd name="T146" fmla="*/ 697 w 697"/>
                <a:gd name="T147" fmla="*/ 1078 h 1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8">
                  <a:moveTo>
                    <a:pt x="53" y="0"/>
                  </a:moveTo>
                  <a:lnTo>
                    <a:pt x="374" y="64"/>
                  </a:lnTo>
                  <a:lnTo>
                    <a:pt x="304" y="382"/>
                  </a:lnTo>
                  <a:lnTo>
                    <a:pt x="664" y="864"/>
                  </a:lnTo>
                  <a:lnTo>
                    <a:pt x="697" y="926"/>
                  </a:lnTo>
                  <a:lnTo>
                    <a:pt x="663" y="955"/>
                  </a:lnTo>
                  <a:lnTo>
                    <a:pt x="641" y="1009"/>
                  </a:lnTo>
                  <a:lnTo>
                    <a:pt x="620" y="1040"/>
                  </a:lnTo>
                  <a:lnTo>
                    <a:pt x="642" y="1069"/>
                  </a:lnTo>
                  <a:lnTo>
                    <a:pt x="605" y="1078"/>
                  </a:lnTo>
                  <a:lnTo>
                    <a:pt x="393" y="1070"/>
                  </a:lnTo>
                  <a:lnTo>
                    <a:pt x="380" y="1008"/>
                  </a:lnTo>
                  <a:lnTo>
                    <a:pt x="343" y="961"/>
                  </a:lnTo>
                  <a:lnTo>
                    <a:pt x="316" y="945"/>
                  </a:lnTo>
                  <a:lnTo>
                    <a:pt x="308" y="912"/>
                  </a:lnTo>
                  <a:lnTo>
                    <a:pt x="286" y="894"/>
                  </a:lnTo>
                  <a:lnTo>
                    <a:pt x="263" y="872"/>
                  </a:lnTo>
                  <a:lnTo>
                    <a:pt x="256" y="847"/>
                  </a:lnTo>
                  <a:lnTo>
                    <a:pt x="235" y="830"/>
                  </a:lnTo>
                  <a:lnTo>
                    <a:pt x="202" y="839"/>
                  </a:lnTo>
                  <a:lnTo>
                    <a:pt x="165" y="826"/>
                  </a:lnTo>
                  <a:lnTo>
                    <a:pt x="165" y="812"/>
                  </a:lnTo>
                  <a:lnTo>
                    <a:pt x="164" y="782"/>
                  </a:lnTo>
                  <a:lnTo>
                    <a:pt x="149" y="750"/>
                  </a:lnTo>
                  <a:lnTo>
                    <a:pt x="147" y="723"/>
                  </a:lnTo>
                  <a:lnTo>
                    <a:pt x="131" y="699"/>
                  </a:lnTo>
                  <a:lnTo>
                    <a:pt x="135" y="677"/>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3"/>
                  </a:lnTo>
                  <a:lnTo>
                    <a:pt x="53" y="434"/>
                  </a:lnTo>
                  <a:lnTo>
                    <a:pt x="9" y="313"/>
                  </a:lnTo>
                  <a:lnTo>
                    <a:pt x="21" y="227"/>
                  </a:lnTo>
                  <a:lnTo>
                    <a:pt x="0" y="177"/>
                  </a:lnTo>
                  <a:lnTo>
                    <a:pt x="10" y="140"/>
                  </a:lnTo>
                  <a:lnTo>
                    <a:pt x="32" y="133"/>
                  </a:lnTo>
                  <a:lnTo>
                    <a:pt x="53" y="73"/>
                  </a:lnTo>
                  <a:lnTo>
                    <a:pt x="53"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4" name="Freeform 263"/>
            <p:cNvSpPr>
              <a:spLocks/>
            </p:cNvSpPr>
            <p:nvPr/>
          </p:nvSpPr>
          <p:spPr bwMode="auto">
            <a:xfrm>
              <a:off x="906935" y="1290384"/>
              <a:ext cx="813061" cy="1326732"/>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7"/>
                  </a:lnTo>
                  <a:lnTo>
                    <a:pt x="380" y="681"/>
                  </a:lnTo>
                  <a:lnTo>
                    <a:pt x="425" y="689"/>
                  </a:lnTo>
                  <a:lnTo>
                    <a:pt x="471" y="397"/>
                  </a:lnTo>
                  <a:lnTo>
                    <a:pt x="502" y="198"/>
                  </a:lnTo>
                  <a:lnTo>
                    <a:pt x="511" y="139"/>
                  </a:lnTo>
                  <a:lnTo>
                    <a:pt x="527" y="85"/>
                  </a:lnTo>
                  <a:lnTo>
                    <a:pt x="290" y="48"/>
                  </a:lnTo>
                  <a:lnTo>
                    <a:pt x="67"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5" name="Freeform 264"/>
            <p:cNvSpPr>
              <a:spLocks/>
            </p:cNvSpPr>
            <p:nvPr/>
          </p:nvSpPr>
          <p:spPr bwMode="auto">
            <a:xfrm>
              <a:off x="1355104" y="202948"/>
              <a:ext cx="732815" cy="1281296"/>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2"/>
                  </a:lnTo>
                  <a:lnTo>
                    <a:pt x="227" y="742"/>
                  </a:lnTo>
                  <a:lnTo>
                    <a:pt x="442" y="770"/>
                  </a:lnTo>
                  <a:lnTo>
                    <a:pt x="464" y="611"/>
                  </a:lnTo>
                  <a:lnTo>
                    <a:pt x="476" y="523"/>
                  </a:lnTo>
                  <a:lnTo>
                    <a:pt x="455" y="492"/>
                  </a:lnTo>
                  <a:lnTo>
                    <a:pt x="406" y="500"/>
                  </a:lnTo>
                  <a:lnTo>
                    <a:pt x="342" y="508"/>
                  </a:lnTo>
                  <a:lnTo>
                    <a:pt x="330" y="436"/>
                  </a:lnTo>
                  <a:lnTo>
                    <a:pt x="252" y="378"/>
                  </a:lnTo>
                  <a:lnTo>
                    <a:pt x="263" y="341"/>
                  </a:lnTo>
                  <a:lnTo>
                    <a:pt x="270" y="275"/>
                  </a:lnTo>
                  <a:lnTo>
                    <a:pt x="170" y="134"/>
                  </a:lnTo>
                  <a:lnTo>
                    <a:pt x="184" y="9"/>
                  </a:lnTo>
                  <a:lnTo>
                    <a:pt x="115"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6" name="Freeform 265"/>
            <p:cNvSpPr>
              <a:spLocks/>
            </p:cNvSpPr>
            <p:nvPr/>
          </p:nvSpPr>
          <p:spPr bwMode="auto">
            <a:xfrm>
              <a:off x="1580701" y="1434265"/>
              <a:ext cx="678308" cy="948099"/>
            </a:xfrm>
            <a:custGeom>
              <a:avLst/>
              <a:gdLst>
                <a:gd name="T0" fmla="*/ 2147483647 w 441"/>
                <a:gd name="T1" fmla="*/ 0 h 570"/>
                <a:gd name="T2" fmla="*/ 2147483647 w 441"/>
                <a:gd name="T3" fmla="*/ 2147483647 h 570"/>
                <a:gd name="T4" fmla="*/ 2147483647 w 441"/>
                <a:gd name="T5" fmla="*/ 2147483647 h 570"/>
                <a:gd name="T6" fmla="*/ 2147483647 w 441"/>
                <a:gd name="T7" fmla="*/ 2147483647 h 570"/>
                <a:gd name="T8" fmla="*/ 2147483647 w 441"/>
                <a:gd name="T9" fmla="*/ 2147483647 h 570"/>
                <a:gd name="T10" fmla="*/ 0 w 441"/>
                <a:gd name="T11" fmla="*/ 2147483647 h 570"/>
                <a:gd name="T12" fmla="*/ 2147483647 w 441"/>
                <a:gd name="T13" fmla="*/ 2147483647 h 570"/>
                <a:gd name="T14" fmla="*/ 2147483647 w 441"/>
                <a:gd name="T15" fmla="*/ 0 h 570"/>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70"/>
                <a:gd name="T26" fmla="*/ 441 w 441"/>
                <a:gd name="T27" fmla="*/ 570 h 5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70">
                  <a:moveTo>
                    <a:pt x="82" y="0"/>
                  </a:moveTo>
                  <a:lnTo>
                    <a:pt x="298" y="30"/>
                  </a:lnTo>
                  <a:lnTo>
                    <a:pt x="283" y="139"/>
                  </a:lnTo>
                  <a:lnTo>
                    <a:pt x="441" y="154"/>
                  </a:lnTo>
                  <a:lnTo>
                    <a:pt x="398" y="570"/>
                  </a:lnTo>
                  <a:lnTo>
                    <a:pt x="0" y="527"/>
                  </a:lnTo>
                  <a:lnTo>
                    <a:pt x="40" y="261"/>
                  </a:lnTo>
                  <a:lnTo>
                    <a:pt x="82"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7" name="Freeform 266"/>
            <p:cNvSpPr>
              <a:spLocks/>
            </p:cNvSpPr>
            <p:nvPr/>
          </p:nvSpPr>
          <p:spPr bwMode="auto">
            <a:xfrm>
              <a:off x="1610983" y="212035"/>
              <a:ext cx="1274857" cy="858742"/>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8"/>
                  </a:lnTo>
                  <a:lnTo>
                    <a:pt x="103" y="273"/>
                  </a:lnTo>
                  <a:lnTo>
                    <a:pt x="0" y="128"/>
                  </a:lnTo>
                  <a:lnTo>
                    <a:pt x="14"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8" name="Freeform 267"/>
            <p:cNvSpPr>
              <a:spLocks/>
            </p:cNvSpPr>
            <p:nvPr/>
          </p:nvSpPr>
          <p:spPr bwMode="auto">
            <a:xfrm>
              <a:off x="2006218" y="971550"/>
              <a:ext cx="874713" cy="768350"/>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3"/>
                  </a:lnTo>
                  <a:lnTo>
                    <a:pt x="0" y="420"/>
                  </a:lnTo>
                  <a:lnTo>
                    <a:pt x="164" y="433"/>
                  </a:lnTo>
                  <a:lnTo>
                    <a:pt x="547" y="463"/>
                  </a:lnTo>
                  <a:lnTo>
                    <a:pt x="567" y="47"/>
                  </a:lnTo>
                  <a:lnTo>
                    <a:pt x="55"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69" name="Freeform 268"/>
            <p:cNvSpPr>
              <a:spLocks/>
            </p:cNvSpPr>
            <p:nvPr/>
          </p:nvSpPr>
          <p:spPr bwMode="auto">
            <a:xfrm>
              <a:off x="2186334" y="1690221"/>
              <a:ext cx="906935" cy="730006"/>
            </a:xfrm>
            <a:custGeom>
              <a:avLst/>
              <a:gdLst>
                <a:gd name="T0" fmla="*/ 2147483647 w 590"/>
                <a:gd name="T1" fmla="*/ 0 h 440"/>
                <a:gd name="T2" fmla="*/ 2147483647 w 590"/>
                <a:gd name="T3" fmla="*/ 2147483647 h 440"/>
                <a:gd name="T4" fmla="*/ 0 w 590"/>
                <a:gd name="T5" fmla="*/ 2147483647 h 440"/>
                <a:gd name="T6" fmla="*/ 2147483647 w 590"/>
                <a:gd name="T7" fmla="*/ 2147483647 h 440"/>
                <a:gd name="T8" fmla="*/ 2147483647 w 590"/>
                <a:gd name="T9" fmla="*/ 2147483647 h 440"/>
                <a:gd name="T10" fmla="*/ 2147483647 w 590"/>
                <a:gd name="T11" fmla="*/ 2147483647 h 440"/>
                <a:gd name="T12" fmla="*/ 2147483647 w 590"/>
                <a:gd name="T13" fmla="*/ 2147483647 h 440"/>
                <a:gd name="T14" fmla="*/ 2147483647 w 590"/>
                <a:gd name="T15" fmla="*/ 2147483647 h 440"/>
                <a:gd name="T16" fmla="*/ 2147483647 w 590"/>
                <a:gd name="T17" fmla="*/ 0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40"/>
                <a:gd name="T29" fmla="*/ 590 w 590"/>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40">
                  <a:moveTo>
                    <a:pt x="49" y="0"/>
                  </a:moveTo>
                  <a:lnTo>
                    <a:pt x="19" y="264"/>
                  </a:lnTo>
                  <a:lnTo>
                    <a:pt x="0" y="416"/>
                  </a:lnTo>
                  <a:lnTo>
                    <a:pt x="295" y="431"/>
                  </a:lnTo>
                  <a:lnTo>
                    <a:pt x="577" y="440"/>
                  </a:lnTo>
                  <a:lnTo>
                    <a:pt x="586" y="234"/>
                  </a:lnTo>
                  <a:lnTo>
                    <a:pt x="590" y="33"/>
                  </a:lnTo>
                  <a:lnTo>
                    <a:pt x="429" y="30"/>
                  </a:lnTo>
                  <a:lnTo>
                    <a:pt x="49" y="0"/>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0" name="Freeform 269"/>
            <p:cNvSpPr>
              <a:spLocks/>
            </p:cNvSpPr>
            <p:nvPr/>
          </p:nvSpPr>
          <p:spPr bwMode="auto">
            <a:xfrm>
              <a:off x="1369631" y="2303463"/>
              <a:ext cx="820737" cy="993775"/>
            </a:xfrm>
            <a:custGeom>
              <a:avLst/>
              <a:gdLst>
                <a:gd name="T0" fmla="*/ 2147483647 w 536"/>
                <a:gd name="T1" fmla="*/ 0 h 594"/>
                <a:gd name="T2" fmla="*/ 2147483647 w 536"/>
                <a:gd name="T3" fmla="*/ 2147483647 h 594"/>
                <a:gd name="T4" fmla="*/ 2147483647 w 536"/>
                <a:gd name="T5" fmla="*/ 2147483647 h 594"/>
                <a:gd name="T6" fmla="*/ 2147483647 w 536"/>
                <a:gd name="T7" fmla="*/ 2147483647 h 594"/>
                <a:gd name="T8" fmla="*/ 2147483647 w 536"/>
                <a:gd name="T9" fmla="*/ 2147483647 h 594"/>
                <a:gd name="T10" fmla="*/ 2147483647 w 536"/>
                <a:gd name="T11" fmla="*/ 2147483647 h 594"/>
                <a:gd name="T12" fmla="*/ 2147483647 w 536"/>
                <a:gd name="T13" fmla="*/ 2147483647 h 594"/>
                <a:gd name="T14" fmla="*/ 2147483647 w 536"/>
                <a:gd name="T15" fmla="*/ 2147483647 h 594"/>
                <a:gd name="T16" fmla="*/ 2147483647 w 536"/>
                <a:gd name="T17" fmla="*/ 2147483647 h 594"/>
                <a:gd name="T18" fmla="*/ 2147483647 w 536"/>
                <a:gd name="T19" fmla="*/ 2147483647 h 594"/>
                <a:gd name="T20" fmla="*/ 2147483647 w 536"/>
                <a:gd name="T21" fmla="*/ 2147483647 h 594"/>
                <a:gd name="T22" fmla="*/ 0 w 536"/>
                <a:gd name="T23" fmla="*/ 2147483647 h 594"/>
                <a:gd name="T24" fmla="*/ 2147483647 w 536"/>
                <a:gd name="T25" fmla="*/ 2147483647 h 594"/>
                <a:gd name="T26" fmla="*/ 2147483647 w 536"/>
                <a:gd name="T27" fmla="*/ 2147483647 h 594"/>
                <a:gd name="T28" fmla="*/ 2147483647 w 536"/>
                <a:gd name="T29" fmla="*/ 2147483647 h 594"/>
                <a:gd name="T30" fmla="*/ 2147483647 w 536"/>
                <a:gd name="T31" fmla="*/ 0 h 5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4"/>
                <a:gd name="T50" fmla="*/ 536 w 536"/>
                <a:gd name="T51" fmla="*/ 594 h 5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4">
                  <a:moveTo>
                    <a:pt x="136" y="0"/>
                  </a:moveTo>
                  <a:lnTo>
                    <a:pt x="126" y="77"/>
                  </a:lnTo>
                  <a:lnTo>
                    <a:pt x="79" y="68"/>
                  </a:lnTo>
                  <a:lnTo>
                    <a:pt x="82" y="168"/>
                  </a:lnTo>
                  <a:lnTo>
                    <a:pt x="60" y="187"/>
                  </a:lnTo>
                  <a:lnTo>
                    <a:pt x="93" y="249"/>
                  </a:lnTo>
                  <a:lnTo>
                    <a:pt x="60" y="275"/>
                  </a:lnTo>
                  <a:lnTo>
                    <a:pt x="42" y="320"/>
                  </a:lnTo>
                  <a:lnTo>
                    <a:pt x="17" y="363"/>
                  </a:lnTo>
                  <a:lnTo>
                    <a:pt x="35" y="389"/>
                  </a:lnTo>
                  <a:lnTo>
                    <a:pt x="3" y="399"/>
                  </a:lnTo>
                  <a:lnTo>
                    <a:pt x="0" y="439"/>
                  </a:lnTo>
                  <a:lnTo>
                    <a:pt x="301" y="591"/>
                  </a:lnTo>
                  <a:lnTo>
                    <a:pt x="471" y="594"/>
                  </a:lnTo>
                  <a:lnTo>
                    <a:pt x="536" y="46"/>
                  </a:lnTo>
                  <a:lnTo>
                    <a:pt x="136"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1" name="Freeform 270"/>
            <p:cNvSpPr>
              <a:spLocks/>
            </p:cNvSpPr>
            <p:nvPr/>
          </p:nvSpPr>
          <p:spPr bwMode="auto">
            <a:xfrm>
              <a:off x="2087181" y="2373313"/>
              <a:ext cx="873125" cy="938212"/>
            </a:xfrm>
            <a:custGeom>
              <a:avLst/>
              <a:gdLst>
                <a:gd name="T0" fmla="*/ 2147483647 w 568"/>
                <a:gd name="T1" fmla="*/ 0 h 564"/>
                <a:gd name="T2" fmla="*/ 2147483647 w 568"/>
                <a:gd name="T3" fmla="*/ 2147483647 h 564"/>
                <a:gd name="T4" fmla="*/ 2147483647 w 568"/>
                <a:gd name="T5" fmla="*/ 2147483647 h 564"/>
                <a:gd name="T6" fmla="*/ 2147483647 w 568"/>
                <a:gd name="T7" fmla="*/ 2147483647 h 564"/>
                <a:gd name="T8" fmla="*/ 2147483647 w 568"/>
                <a:gd name="T9" fmla="*/ 2147483647 h 564"/>
                <a:gd name="T10" fmla="*/ 2147483647 w 568"/>
                <a:gd name="T11" fmla="*/ 2147483647 h 564"/>
                <a:gd name="T12" fmla="*/ 2147483647 w 568"/>
                <a:gd name="T13" fmla="*/ 2147483647 h 564"/>
                <a:gd name="T14" fmla="*/ 2147483647 w 568"/>
                <a:gd name="T15" fmla="*/ 2147483647 h 564"/>
                <a:gd name="T16" fmla="*/ 0 w 568"/>
                <a:gd name="T17" fmla="*/ 2147483647 h 564"/>
                <a:gd name="T18" fmla="*/ 2147483647 w 568"/>
                <a:gd name="T19" fmla="*/ 2147483647 h 564"/>
                <a:gd name="T20" fmla="*/ 2147483647 w 568"/>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4"/>
                <a:gd name="T35" fmla="*/ 568 w 568"/>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4">
                  <a:moveTo>
                    <a:pt x="69" y="0"/>
                  </a:moveTo>
                  <a:lnTo>
                    <a:pt x="568" y="23"/>
                  </a:lnTo>
                  <a:lnTo>
                    <a:pt x="544" y="521"/>
                  </a:lnTo>
                  <a:lnTo>
                    <a:pt x="382" y="512"/>
                  </a:lnTo>
                  <a:lnTo>
                    <a:pt x="230" y="507"/>
                  </a:lnTo>
                  <a:lnTo>
                    <a:pt x="230" y="527"/>
                  </a:lnTo>
                  <a:lnTo>
                    <a:pt x="103" y="527"/>
                  </a:lnTo>
                  <a:lnTo>
                    <a:pt x="95" y="564"/>
                  </a:lnTo>
                  <a:lnTo>
                    <a:pt x="0" y="552"/>
                  </a:lnTo>
                  <a:lnTo>
                    <a:pt x="54" y="130"/>
                  </a:lnTo>
                  <a:lnTo>
                    <a:pt x="69"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2" name="Freeform 271"/>
            <p:cNvSpPr>
              <a:spLocks/>
            </p:cNvSpPr>
            <p:nvPr/>
          </p:nvSpPr>
          <p:spPr bwMode="auto">
            <a:xfrm>
              <a:off x="2433256" y="2511425"/>
              <a:ext cx="1771650" cy="1778000"/>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6"/>
                  </a:lnTo>
                  <a:lnTo>
                    <a:pt x="754" y="238"/>
                  </a:lnTo>
                  <a:lnTo>
                    <a:pt x="839" y="280"/>
                  </a:lnTo>
                  <a:lnTo>
                    <a:pt x="890" y="277"/>
                  </a:lnTo>
                  <a:lnTo>
                    <a:pt x="988" y="235"/>
                  </a:lnTo>
                  <a:lnTo>
                    <a:pt x="1045" y="276"/>
                  </a:lnTo>
                  <a:lnTo>
                    <a:pt x="1094" y="286"/>
                  </a:lnTo>
                  <a:lnTo>
                    <a:pt x="1094" y="444"/>
                  </a:lnTo>
                  <a:lnTo>
                    <a:pt x="1152" y="542"/>
                  </a:lnTo>
                  <a:lnTo>
                    <a:pt x="1139" y="677"/>
                  </a:lnTo>
                  <a:lnTo>
                    <a:pt x="1076" y="730"/>
                  </a:lnTo>
                  <a:lnTo>
                    <a:pt x="1063" y="681"/>
                  </a:lnTo>
                  <a:lnTo>
                    <a:pt x="1045" y="703"/>
                  </a:lnTo>
                  <a:lnTo>
                    <a:pt x="1058" y="735"/>
                  </a:lnTo>
                  <a:lnTo>
                    <a:pt x="947" y="815"/>
                  </a:lnTo>
                  <a:lnTo>
                    <a:pt x="920" y="820"/>
                  </a:lnTo>
                  <a:lnTo>
                    <a:pt x="862" y="860"/>
                  </a:lnTo>
                  <a:lnTo>
                    <a:pt x="862" y="882"/>
                  </a:lnTo>
                  <a:lnTo>
                    <a:pt x="844" y="887"/>
                  </a:lnTo>
                  <a:lnTo>
                    <a:pt x="857" y="914"/>
                  </a:lnTo>
                  <a:lnTo>
                    <a:pt x="826" y="954"/>
                  </a:lnTo>
                  <a:lnTo>
                    <a:pt x="844" y="1012"/>
                  </a:lnTo>
                  <a:lnTo>
                    <a:pt x="862" y="1031"/>
                  </a:lnTo>
                  <a:lnTo>
                    <a:pt x="857" y="1067"/>
                  </a:lnTo>
                  <a:lnTo>
                    <a:pt x="812" y="1067"/>
                  </a:lnTo>
                  <a:lnTo>
                    <a:pt x="772" y="1049"/>
                  </a:lnTo>
                  <a:lnTo>
                    <a:pt x="745" y="1054"/>
                  </a:lnTo>
                  <a:lnTo>
                    <a:pt x="656" y="1022"/>
                  </a:lnTo>
                  <a:lnTo>
                    <a:pt x="616" y="900"/>
                  </a:lnTo>
                  <a:lnTo>
                    <a:pt x="553" y="842"/>
                  </a:lnTo>
                  <a:lnTo>
                    <a:pt x="498" y="735"/>
                  </a:lnTo>
                  <a:lnTo>
                    <a:pt x="473" y="724"/>
                  </a:lnTo>
                  <a:lnTo>
                    <a:pt x="443" y="697"/>
                  </a:lnTo>
                  <a:lnTo>
                    <a:pt x="414" y="697"/>
                  </a:lnTo>
                  <a:lnTo>
                    <a:pt x="371" y="688"/>
                  </a:lnTo>
                  <a:lnTo>
                    <a:pt x="338" y="697"/>
                  </a:lnTo>
                  <a:lnTo>
                    <a:pt x="316" y="751"/>
                  </a:lnTo>
                  <a:lnTo>
                    <a:pt x="282" y="760"/>
                  </a:lnTo>
                  <a:lnTo>
                    <a:pt x="209" y="718"/>
                  </a:lnTo>
                  <a:lnTo>
                    <a:pt x="166" y="668"/>
                  </a:lnTo>
                  <a:lnTo>
                    <a:pt x="158" y="606"/>
                  </a:lnTo>
                  <a:lnTo>
                    <a:pt x="127" y="565"/>
                  </a:lnTo>
                  <a:lnTo>
                    <a:pt x="54" y="507"/>
                  </a:lnTo>
                  <a:lnTo>
                    <a:pt x="0" y="446"/>
                  </a:lnTo>
                  <a:lnTo>
                    <a:pt x="0" y="420"/>
                  </a:lnTo>
                  <a:lnTo>
                    <a:pt x="174" y="422"/>
                  </a:lnTo>
                  <a:lnTo>
                    <a:pt x="316" y="434"/>
                  </a:lnTo>
                  <a:lnTo>
                    <a:pt x="33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3" name="Freeform 272"/>
            <p:cNvSpPr>
              <a:spLocks/>
            </p:cNvSpPr>
            <p:nvPr/>
          </p:nvSpPr>
          <p:spPr bwMode="auto">
            <a:xfrm>
              <a:off x="2882811" y="348343"/>
              <a:ext cx="852428" cy="542203"/>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1"/>
                  </a:lnTo>
                  <a:lnTo>
                    <a:pt x="500" y="106"/>
                  </a:lnTo>
                  <a:lnTo>
                    <a:pt x="532" y="179"/>
                  </a:lnTo>
                  <a:lnTo>
                    <a:pt x="555" y="298"/>
                  </a:lnTo>
                  <a:lnTo>
                    <a:pt x="541" y="325"/>
                  </a:lnTo>
                  <a:lnTo>
                    <a:pt x="370" y="321"/>
                  </a:lnTo>
                  <a:lnTo>
                    <a:pt x="0" y="315"/>
                  </a:lnTo>
                  <a:lnTo>
                    <a:pt x="2"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4" name="Freeform 273"/>
            <p:cNvSpPr>
              <a:spLocks/>
            </p:cNvSpPr>
            <p:nvPr/>
          </p:nvSpPr>
          <p:spPr bwMode="auto">
            <a:xfrm>
              <a:off x="2860293" y="868363"/>
              <a:ext cx="896938" cy="6318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8"/>
                  </a:lnTo>
                  <a:lnTo>
                    <a:pt x="0" y="321"/>
                  </a:lnTo>
                  <a:lnTo>
                    <a:pt x="424" y="327"/>
                  </a:lnTo>
                  <a:lnTo>
                    <a:pt x="468" y="350"/>
                  </a:lnTo>
                  <a:lnTo>
                    <a:pt x="500" y="318"/>
                  </a:lnTo>
                  <a:lnTo>
                    <a:pt x="583" y="380"/>
                  </a:lnTo>
                  <a:lnTo>
                    <a:pt x="571" y="315"/>
                  </a:lnTo>
                  <a:lnTo>
                    <a:pt x="579" y="264"/>
                  </a:lnTo>
                  <a:lnTo>
                    <a:pt x="583" y="91"/>
                  </a:lnTo>
                  <a:lnTo>
                    <a:pt x="546" y="54"/>
                  </a:lnTo>
                  <a:lnTo>
                    <a:pt x="561" y="6"/>
                  </a:lnTo>
                  <a:lnTo>
                    <a:pt x="284" y="5"/>
                  </a:lnTo>
                  <a:lnTo>
                    <a:pt x="11"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5" name="Freeform 274"/>
            <p:cNvSpPr>
              <a:spLocks/>
            </p:cNvSpPr>
            <p:nvPr/>
          </p:nvSpPr>
          <p:spPr bwMode="auto">
            <a:xfrm>
              <a:off x="2843445" y="1397916"/>
              <a:ext cx="1073484" cy="519485"/>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2"/>
                  </a:lnTo>
                  <a:lnTo>
                    <a:pt x="155" y="313"/>
                  </a:lnTo>
                  <a:lnTo>
                    <a:pt x="367" y="310"/>
                  </a:lnTo>
                  <a:lnTo>
                    <a:pt x="556" y="307"/>
                  </a:lnTo>
                  <a:lnTo>
                    <a:pt x="695" y="310"/>
                  </a:lnTo>
                  <a:lnTo>
                    <a:pt x="652" y="222"/>
                  </a:lnTo>
                  <a:lnTo>
                    <a:pt x="622" y="140"/>
                  </a:lnTo>
                  <a:lnTo>
                    <a:pt x="589" y="55"/>
                  </a:lnTo>
                  <a:lnTo>
                    <a:pt x="510" y="2"/>
                  </a:lnTo>
                  <a:lnTo>
                    <a:pt x="474" y="33"/>
                  </a:lnTo>
                  <a:lnTo>
                    <a:pt x="431" y="11"/>
                  </a:lnTo>
                  <a:lnTo>
                    <a:pt x="242" y="5"/>
                  </a:lnTo>
                  <a:lnTo>
                    <a:pt x="8"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6" name="Freeform 275"/>
            <p:cNvSpPr>
              <a:spLocks/>
            </p:cNvSpPr>
            <p:nvPr/>
          </p:nvSpPr>
          <p:spPr bwMode="auto">
            <a:xfrm>
              <a:off x="3075100" y="1905285"/>
              <a:ext cx="938730" cy="516457"/>
            </a:xfrm>
            <a:custGeom>
              <a:avLst/>
              <a:gdLst>
                <a:gd name="T0" fmla="*/ 2147483647 w 611"/>
                <a:gd name="T1" fmla="*/ 2147483647 h 311"/>
                <a:gd name="T2" fmla="*/ 2147483647 w 611"/>
                <a:gd name="T3" fmla="*/ 2147483647 h 311"/>
                <a:gd name="T4" fmla="*/ 0 w 611"/>
                <a:gd name="T5" fmla="*/ 2147483647 h 311"/>
                <a:gd name="T6" fmla="*/ 2147483647 w 611"/>
                <a:gd name="T7" fmla="*/ 2147483647 h 311"/>
                <a:gd name="T8" fmla="*/ 2147483647 w 611"/>
                <a:gd name="T9" fmla="*/ 2147483647 h 311"/>
                <a:gd name="T10" fmla="*/ 2147483647 w 611"/>
                <a:gd name="T11" fmla="*/ 2147483647 h 311"/>
                <a:gd name="T12" fmla="*/ 2147483647 w 611"/>
                <a:gd name="T13" fmla="*/ 2147483647 h 311"/>
                <a:gd name="T14" fmla="*/ 2147483647 w 611"/>
                <a:gd name="T15" fmla="*/ 2147483647 h 311"/>
                <a:gd name="T16" fmla="*/ 2147483647 w 611"/>
                <a:gd name="T17" fmla="*/ 0 h 311"/>
                <a:gd name="T18" fmla="*/ 2147483647 w 611"/>
                <a:gd name="T19" fmla="*/ 2147483647 h 311"/>
                <a:gd name="T20" fmla="*/ 2147483647 w 611"/>
                <a:gd name="T21" fmla="*/ 2147483647 h 3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1"/>
                <a:gd name="T35" fmla="*/ 611 w 611"/>
                <a:gd name="T36" fmla="*/ 311 h 3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1">
                  <a:moveTo>
                    <a:pt x="6" y="3"/>
                  </a:moveTo>
                  <a:lnTo>
                    <a:pt x="4" y="182"/>
                  </a:lnTo>
                  <a:lnTo>
                    <a:pt x="0" y="308"/>
                  </a:lnTo>
                  <a:lnTo>
                    <a:pt x="611" y="311"/>
                  </a:lnTo>
                  <a:lnTo>
                    <a:pt x="599" y="149"/>
                  </a:lnTo>
                  <a:lnTo>
                    <a:pt x="599" y="88"/>
                  </a:lnTo>
                  <a:lnTo>
                    <a:pt x="550" y="50"/>
                  </a:lnTo>
                  <a:lnTo>
                    <a:pt x="565" y="18"/>
                  </a:lnTo>
                  <a:lnTo>
                    <a:pt x="544" y="0"/>
                  </a:lnTo>
                  <a:lnTo>
                    <a:pt x="267" y="3"/>
                  </a:lnTo>
                  <a:lnTo>
                    <a:pt x="6" y="3"/>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7" name="Freeform 276"/>
            <p:cNvSpPr>
              <a:spLocks/>
            </p:cNvSpPr>
            <p:nvPr/>
          </p:nvSpPr>
          <p:spPr bwMode="auto">
            <a:xfrm>
              <a:off x="2946018" y="2411413"/>
              <a:ext cx="1100138" cy="571500"/>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5"/>
                  </a:lnTo>
                  <a:lnTo>
                    <a:pt x="385" y="319"/>
                  </a:lnTo>
                  <a:lnTo>
                    <a:pt x="420" y="299"/>
                  </a:lnTo>
                  <a:lnTo>
                    <a:pt x="502" y="343"/>
                  </a:lnTo>
                  <a:lnTo>
                    <a:pt x="556" y="341"/>
                  </a:lnTo>
                  <a:lnTo>
                    <a:pt x="654" y="299"/>
                  </a:lnTo>
                  <a:lnTo>
                    <a:pt x="713" y="340"/>
                  </a:lnTo>
                  <a:lnTo>
                    <a:pt x="713" y="128"/>
                  </a:lnTo>
                  <a:lnTo>
                    <a:pt x="695" y="4"/>
                  </a:lnTo>
                  <a:lnTo>
                    <a:pt x="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grpSp>
          <p:nvGrpSpPr>
            <p:cNvPr id="3" name="Group 277"/>
            <p:cNvGrpSpPr>
              <a:grpSpLocks/>
            </p:cNvGrpSpPr>
            <p:nvPr/>
          </p:nvGrpSpPr>
          <p:grpSpPr bwMode="auto">
            <a:xfrm>
              <a:off x="1744223" y="3780302"/>
              <a:ext cx="693453" cy="616234"/>
              <a:chOff x="1744223" y="3780297"/>
              <a:chExt cx="727379" cy="645604"/>
            </a:xfrm>
            <a:solidFill>
              <a:srgbClr val="4F81BD">
                <a:lumMod val="20000"/>
                <a:lumOff val="80000"/>
              </a:srgbClr>
            </a:solidFill>
          </p:grpSpPr>
          <p:sp>
            <p:nvSpPr>
              <p:cNvPr id="344" name="Freeform 343"/>
              <p:cNvSpPr>
                <a:spLocks/>
              </p:cNvSpPr>
              <p:nvPr/>
            </p:nvSpPr>
            <p:spPr bwMode="auto">
              <a:xfrm>
                <a:off x="1782669" y="3780297"/>
                <a:ext cx="113797" cy="118751"/>
              </a:xfrm>
              <a:custGeom>
                <a:avLst/>
                <a:gdLst>
                  <a:gd name="T0" fmla="*/ 2147483647 w 124"/>
                  <a:gd name="T1" fmla="*/ 2147483647 h 121"/>
                  <a:gd name="T2" fmla="*/ 0 w 124"/>
                  <a:gd name="T3" fmla="*/ 2147483647 h 121"/>
                  <a:gd name="T4" fmla="*/ 2147483647 w 124"/>
                  <a:gd name="T5" fmla="*/ 2147483647 h 121"/>
                  <a:gd name="T6" fmla="*/ 2147483647 w 124"/>
                  <a:gd name="T7" fmla="*/ 2147483647 h 121"/>
                  <a:gd name="T8" fmla="*/ 2147483647 w 124"/>
                  <a:gd name="T9" fmla="*/ 2147483647 h 121"/>
                  <a:gd name="T10" fmla="*/ 2147483647 w 124"/>
                  <a:gd name="T11" fmla="*/ 0 h 121"/>
                  <a:gd name="T12" fmla="*/ 2147483647 w 124"/>
                  <a:gd name="T13" fmla="*/ 2147483647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1"/>
                    </a:lnTo>
                    <a:lnTo>
                      <a:pt x="48" y="110"/>
                    </a:lnTo>
                    <a:lnTo>
                      <a:pt x="103" y="121"/>
                    </a:lnTo>
                    <a:lnTo>
                      <a:pt x="124" y="73"/>
                    </a:lnTo>
                    <a:lnTo>
                      <a:pt x="110" y="0"/>
                    </a:lnTo>
                    <a:lnTo>
                      <a:pt x="27" y="13"/>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5" name="Freeform 344"/>
              <p:cNvSpPr>
                <a:spLocks/>
              </p:cNvSpPr>
              <p:nvPr/>
            </p:nvSpPr>
            <p:spPr bwMode="auto">
              <a:xfrm>
                <a:off x="1885701" y="3862252"/>
                <a:ext cx="169158" cy="132132"/>
              </a:xfrm>
              <a:custGeom>
                <a:avLst/>
                <a:gdLst>
                  <a:gd name="T0" fmla="*/ 0 w 184"/>
                  <a:gd name="T1" fmla="*/ 2147483647 h 136"/>
                  <a:gd name="T2" fmla="*/ 2147483647 w 184"/>
                  <a:gd name="T3" fmla="*/ 0 h 136"/>
                  <a:gd name="T4" fmla="*/ 2147483647 w 184"/>
                  <a:gd name="T5" fmla="*/ 2147483647 h 136"/>
                  <a:gd name="T6" fmla="*/ 2147483647 w 184"/>
                  <a:gd name="T7" fmla="*/ 2147483647 h 136"/>
                  <a:gd name="T8" fmla="*/ 2147483647 w 184"/>
                  <a:gd name="T9" fmla="*/ 2147483647 h 136"/>
                  <a:gd name="T10" fmla="*/ 2147483647 w 184"/>
                  <a:gd name="T11" fmla="*/ 2147483647 h 136"/>
                  <a:gd name="T12" fmla="*/ 2147483647 w 184"/>
                  <a:gd name="T13" fmla="*/ 2147483647 h 136"/>
                  <a:gd name="T14" fmla="*/ 0 w 184"/>
                  <a:gd name="T15" fmla="*/ 2147483647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8"/>
                    </a:lnTo>
                    <a:lnTo>
                      <a:pt x="173" y="72"/>
                    </a:lnTo>
                    <a:lnTo>
                      <a:pt x="184" y="120"/>
                    </a:lnTo>
                    <a:lnTo>
                      <a:pt x="121" y="127"/>
                    </a:lnTo>
                    <a:lnTo>
                      <a:pt x="76" y="136"/>
                    </a:lnTo>
                    <a:lnTo>
                      <a:pt x="0" y="48"/>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6" name="Freeform 345"/>
              <p:cNvSpPr>
                <a:spLocks/>
              </p:cNvSpPr>
              <p:nvPr/>
            </p:nvSpPr>
            <p:spPr bwMode="auto">
              <a:xfrm>
                <a:off x="2056397" y="3962605"/>
                <a:ext cx="132251" cy="70247"/>
              </a:xfrm>
              <a:custGeom>
                <a:avLst/>
                <a:gdLst>
                  <a:gd name="T0" fmla="*/ 2147483647 w 146"/>
                  <a:gd name="T1" fmla="*/ 2147483647 h 72"/>
                  <a:gd name="T2" fmla="*/ 0 w 146"/>
                  <a:gd name="T3" fmla="*/ 2147483647 h 72"/>
                  <a:gd name="T4" fmla="*/ 2147483647 w 146"/>
                  <a:gd name="T5" fmla="*/ 2147483647 h 72"/>
                  <a:gd name="T6" fmla="*/ 2147483647 w 146"/>
                  <a:gd name="T7" fmla="*/ 2147483647 h 72"/>
                  <a:gd name="T8" fmla="*/ 2147483647 w 146"/>
                  <a:gd name="T9" fmla="*/ 2147483647 h 72"/>
                  <a:gd name="T10" fmla="*/ 2147483647 w 146"/>
                  <a:gd name="T11" fmla="*/ 2147483647 h 72"/>
                  <a:gd name="T12" fmla="*/ 2147483647 w 146"/>
                  <a:gd name="T13" fmla="*/ 2147483647 h 72"/>
                  <a:gd name="T14" fmla="*/ 2147483647 w 146"/>
                  <a:gd name="T15" fmla="*/ 0 h 72"/>
                  <a:gd name="T16" fmla="*/ 2147483647 w 146"/>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7" name="Freeform 346"/>
              <p:cNvSpPr>
                <a:spLocks/>
              </p:cNvSpPr>
              <p:nvPr/>
            </p:nvSpPr>
            <p:spPr bwMode="auto">
              <a:xfrm>
                <a:off x="2094842" y="4059612"/>
                <a:ext cx="56899" cy="51849"/>
              </a:xfrm>
              <a:custGeom>
                <a:avLst/>
                <a:gdLst>
                  <a:gd name="T0" fmla="*/ 2147483647 w 60"/>
                  <a:gd name="T1" fmla="*/ 0 h 53"/>
                  <a:gd name="T2" fmla="*/ 0 w 60"/>
                  <a:gd name="T3" fmla="*/ 2147483647 h 53"/>
                  <a:gd name="T4" fmla="*/ 2147483647 w 60"/>
                  <a:gd name="T5" fmla="*/ 2147483647 h 53"/>
                  <a:gd name="T6" fmla="*/ 2147483647 w 60"/>
                  <a:gd name="T7" fmla="*/ 2147483647 h 53"/>
                  <a:gd name="T8" fmla="*/ 2147483647 w 60"/>
                  <a:gd name="T9" fmla="*/ 0 h 53"/>
                  <a:gd name="T10" fmla="*/ 0 60000 65536"/>
                  <a:gd name="T11" fmla="*/ 0 60000 65536"/>
                  <a:gd name="T12" fmla="*/ 0 60000 65536"/>
                  <a:gd name="T13" fmla="*/ 0 60000 65536"/>
                  <a:gd name="T14" fmla="*/ 0 60000 65536"/>
                  <a:gd name="T15" fmla="*/ 0 w 60"/>
                  <a:gd name="T16" fmla="*/ 0 h 53"/>
                  <a:gd name="T17" fmla="*/ 60 w 60"/>
                  <a:gd name="T18" fmla="*/ 53 h 53"/>
                </a:gdLst>
                <a:ahLst/>
                <a:cxnLst>
                  <a:cxn ang="T10">
                    <a:pos x="T0" y="T1"/>
                  </a:cxn>
                  <a:cxn ang="T11">
                    <a:pos x="T2" y="T3"/>
                  </a:cxn>
                  <a:cxn ang="T12">
                    <a:pos x="T4" y="T5"/>
                  </a:cxn>
                  <a:cxn ang="T13">
                    <a:pos x="T6" y="T7"/>
                  </a:cxn>
                  <a:cxn ang="T14">
                    <a:pos x="T8" y="T9"/>
                  </a:cxn>
                </a:cxnLst>
                <a:rect l="T15" t="T16" r="T17" b="T18"/>
                <a:pathLst>
                  <a:path w="60" h="53">
                    <a:moveTo>
                      <a:pt x="52" y="0"/>
                    </a:moveTo>
                    <a:lnTo>
                      <a:pt x="0" y="5"/>
                    </a:lnTo>
                    <a:lnTo>
                      <a:pt x="9" y="53"/>
                    </a:lnTo>
                    <a:lnTo>
                      <a:pt x="60" y="41"/>
                    </a:lnTo>
                    <a:lnTo>
                      <a:pt x="52"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8" name="Freeform 347"/>
              <p:cNvSpPr>
                <a:spLocks/>
              </p:cNvSpPr>
              <p:nvPr/>
            </p:nvSpPr>
            <p:spPr bwMode="auto">
              <a:xfrm>
                <a:off x="2156354" y="4114806"/>
                <a:ext cx="35370" cy="50176"/>
              </a:xfrm>
              <a:custGeom>
                <a:avLst/>
                <a:gdLst>
                  <a:gd name="T0" fmla="*/ 0 w 41"/>
                  <a:gd name="T1" fmla="*/ 2147483647 h 51"/>
                  <a:gd name="T2" fmla="*/ 2147483647 w 41"/>
                  <a:gd name="T3" fmla="*/ 0 h 51"/>
                  <a:gd name="T4" fmla="*/ 2147483647 w 41"/>
                  <a:gd name="T5" fmla="*/ 2147483647 h 51"/>
                  <a:gd name="T6" fmla="*/ 2147483647 w 41"/>
                  <a:gd name="T7" fmla="*/ 2147483647 h 51"/>
                  <a:gd name="T8" fmla="*/ 0 w 41"/>
                  <a:gd name="T9" fmla="*/ 2147483647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19"/>
                    </a:moveTo>
                    <a:lnTo>
                      <a:pt x="41" y="0"/>
                    </a:lnTo>
                    <a:lnTo>
                      <a:pt x="41" y="45"/>
                    </a:lnTo>
                    <a:lnTo>
                      <a:pt x="14" y="51"/>
                    </a:lnTo>
                    <a:lnTo>
                      <a:pt x="0" y="19"/>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9" name="Freeform 348"/>
              <p:cNvSpPr>
                <a:spLocks/>
              </p:cNvSpPr>
              <p:nvPr/>
            </p:nvSpPr>
            <p:spPr bwMode="auto">
              <a:xfrm>
                <a:off x="2247084" y="4139895"/>
                <a:ext cx="224518" cy="286006"/>
              </a:xfrm>
              <a:custGeom>
                <a:avLst/>
                <a:gdLst>
                  <a:gd name="T0" fmla="*/ 2147483647 w 249"/>
                  <a:gd name="T1" fmla="*/ 0 h 294"/>
                  <a:gd name="T2" fmla="*/ 0 w 249"/>
                  <a:gd name="T3" fmla="*/ 2147483647 h 294"/>
                  <a:gd name="T4" fmla="*/ 2147483647 w 249"/>
                  <a:gd name="T5" fmla="*/ 2147483647 h 294"/>
                  <a:gd name="T6" fmla="*/ 2147483647 w 249"/>
                  <a:gd name="T7" fmla="*/ 2147483647 h 294"/>
                  <a:gd name="T8" fmla="*/ 2147483647 w 249"/>
                  <a:gd name="T9" fmla="*/ 2147483647 h 294"/>
                  <a:gd name="T10" fmla="*/ 2147483647 w 249"/>
                  <a:gd name="T11" fmla="*/ 2147483647 h 294"/>
                  <a:gd name="T12" fmla="*/ 2147483647 w 249"/>
                  <a:gd name="T13" fmla="*/ 2147483647 h 294"/>
                  <a:gd name="T14" fmla="*/ 2147483647 w 249"/>
                  <a:gd name="T15" fmla="*/ 2147483647 h 294"/>
                  <a:gd name="T16" fmla="*/ 2147483647 w 249"/>
                  <a:gd name="T17" fmla="*/ 2147483647 h 294"/>
                  <a:gd name="T18" fmla="*/ 2147483647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50" name="Freeform 349"/>
              <p:cNvSpPr>
                <a:spLocks/>
              </p:cNvSpPr>
              <p:nvPr/>
            </p:nvSpPr>
            <p:spPr bwMode="auto">
              <a:xfrm>
                <a:off x="2168656" y="4004418"/>
                <a:ext cx="124562" cy="113733"/>
              </a:xfrm>
              <a:custGeom>
                <a:avLst/>
                <a:gdLst>
                  <a:gd name="T0" fmla="*/ 2147483647 w 138"/>
                  <a:gd name="T1" fmla="*/ 0 h 115"/>
                  <a:gd name="T2" fmla="*/ 0 w 138"/>
                  <a:gd name="T3" fmla="*/ 2147483647 h 115"/>
                  <a:gd name="T4" fmla="*/ 2147483647 w 138"/>
                  <a:gd name="T5" fmla="*/ 2147483647 h 115"/>
                  <a:gd name="T6" fmla="*/ 2147483647 w 138"/>
                  <a:gd name="T7" fmla="*/ 2147483647 h 115"/>
                  <a:gd name="T8" fmla="*/ 2147483647 w 138"/>
                  <a:gd name="T9" fmla="*/ 2147483647 h 115"/>
                  <a:gd name="T10" fmla="*/ 2147483647 w 138"/>
                  <a:gd name="T11" fmla="*/ 2147483647 h 115"/>
                  <a:gd name="T12" fmla="*/ 2147483647 w 138"/>
                  <a:gd name="T13" fmla="*/ 2147483647 h 115"/>
                  <a:gd name="T14" fmla="*/ 2147483647 w 138"/>
                  <a:gd name="T15" fmla="*/ 2147483647 h 115"/>
                  <a:gd name="T16" fmla="*/ 2147483647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51" name="Text Box 28"/>
              <p:cNvSpPr txBox="1">
                <a:spLocks noChangeArrowheads="1"/>
              </p:cNvSpPr>
              <p:nvPr/>
            </p:nvSpPr>
            <p:spPr bwMode="auto">
              <a:xfrm>
                <a:off x="1744223" y="4133207"/>
                <a:ext cx="388044" cy="2869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cs typeface="+mn-cs"/>
                  </a:rPr>
                  <a:t>HI</a:t>
                </a:r>
              </a:p>
            </p:txBody>
          </p:sp>
        </p:grpSp>
        <p:sp>
          <p:nvSpPr>
            <p:cNvPr id="279" name="Text Box 29"/>
            <p:cNvSpPr txBox="1">
              <a:spLocks noChangeArrowheads="1"/>
            </p:cNvSpPr>
            <p:nvPr/>
          </p:nvSpPr>
          <p:spPr bwMode="auto">
            <a:xfrm>
              <a:off x="926618" y="254443"/>
              <a:ext cx="539850" cy="20275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WA</a:t>
              </a:r>
            </a:p>
          </p:txBody>
        </p:sp>
        <p:sp>
          <p:nvSpPr>
            <p:cNvPr id="280" name="Text Box 31"/>
            <p:cNvSpPr txBox="1">
              <a:spLocks noChangeArrowheads="1"/>
            </p:cNvSpPr>
            <p:nvPr/>
          </p:nvSpPr>
          <p:spPr bwMode="auto">
            <a:xfrm>
              <a:off x="1609468" y="2651952"/>
              <a:ext cx="485649" cy="2722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AZ</a:t>
              </a:r>
            </a:p>
          </p:txBody>
        </p:sp>
        <p:sp>
          <p:nvSpPr>
            <p:cNvPr id="281" name="Text Box 32"/>
            <p:cNvSpPr txBox="1">
              <a:spLocks noChangeArrowheads="1"/>
            </p:cNvSpPr>
            <p:nvPr/>
          </p:nvSpPr>
          <p:spPr bwMode="auto">
            <a:xfrm>
              <a:off x="3468761" y="2536846"/>
              <a:ext cx="464682" cy="26350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OK</a:t>
              </a:r>
            </a:p>
          </p:txBody>
        </p:sp>
        <p:sp>
          <p:nvSpPr>
            <p:cNvPr id="282" name="Freeform 281"/>
            <p:cNvSpPr>
              <a:spLocks/>
            </p:cNvSpPr>
            <p:nvPr/>
          </p:nvSpPr>
          <p:spPr bwMode="auto">
            <a:xfrm>
              <a:off x="6490906" y="0"/>
              <a:ext cx="481012" cy="795338"/>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8"/>
                  </a:lnTo>
                  <a:lnTo>
                    <a:pt x="130" y="478"/>
                  </a:lnTo>
                  <a:lnTo>
                    <a:pt x="127" y="444"/>
                  </a:lnTo>
                  <a:lnTo>
                    <a:pt x="152" y="417"/>
                  </a:lnTo>
                  <a:lnTo>
                    <a:pt x="143" y="389"/>
                  </a:lnTo>
                  <a:lnTo>
                    <a:pt x="207" y="355"/>
                  </a:lnTo>
                  <a:lnTo>
                    <a:pt x="210" y="308"/>
                  </a:lnTo>
                  <a:lnTo>
                    <a:pt x="248" y="306"/>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accent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283" name="Freeform 282"/>
            <p:cNvSpPr>
              <a:spLocks/>
            </p:cNvSpPr>
            <p:nvPr/>
          </p:nvSpPr>
          <p:spPr bwMode="auto">
            <a:xfrm>
              <a:off x="5771679" y="1573602"/>
              <a:ext cx="620773" cy="274130"/>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7"/>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4"/>
                  </a:lnTo>
                  <a:lnTo>
                    <a:pt x="12" y="101"/>
                  </a:lnTo>
                  <a:lnTo>
                    <a:pt x="0" y="5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4" name="Freeform 283"/>
            <p:cNvSpPr>
              <a:spLocks/>
            </p:cNvSpPr>
            <p:nvPr/>
          </p:nvSpPr>
          <p:spPr bwMode="auto">
            <a:xfrm>
              <a:off x="4022343" y="2439988"/>
              <a:ext cx="617538" cy="620712"/>
            </a:xfrm>
            <a:custGeom>
              <a:avLst/>
              <a:gdLst>
                <a:gd name="T0" fmla="*/ 0 w 401"/>
                <a:gd name="T1" fmla="*/ 2147483647 h 374"/>
                <a:gd name="T2" fmla="*/ 2147483647 w 401"/>
                <a:gd name="T3" fmla="*/ 2147483647 h 374"/>
                <a:gd name="T4" fmla="*/ 2147483647 w 401"/>
                <a:gd name="T5" fmla="*/ 0 h 374"/>
                <a:gd name="T6" fmla="*/ 2147483647 w 401"/>
                <a:gd name="T7" fmla="*/ 2147483647 h 374"/>
                <a:gd name="T8" fmla="*/ 2147483647 w 401"/>
                <a:gd name="T9" fmla="*/ 2147483647 h 374"/>
                <a:gd name="T10" fmla="*/ 2147483647 w 401"/>
                <a:gd name="T11" fmla="*/ 2147483647 h 374"/>
                <a:gd name="T12" fmla="*/ 2147483647 w 401"/>
                <a:gd name="T13" fmla="*/ 2147483647 h 374"/>
                <a:gd name="T14" fmla="*/ 2147483647 w 401"/>
                <a:gd name="T15" fmla="*/ 2147483647 h 374"/>
                <a:gd name="T16" fmla="*/ 2147483647 w 401"/>
                <a:gd name="T17" fmla="*/ 2147483647 h 374"/>
                <a:gd name="T18" fmla="*/ 2147483647 w 401"/>
                <a:gd name="T19" fmla="*/ 2147483647 h 374"/>
                <a:gd name="T20" fmla="*/ 2147483647 w 401"/>
                <a:gd name="T21" fmla="*/ 2147483647 h 374"/>
                <a:gd name="T22" fmla="*/ 2147483647 w 401"/>
                <a:gd name="T23" fmla="*/ 2147483647 h 374"/>
                <a:gd name="T24" fmla="*/ 2147483647 w 401"/>
                <a:gd name="T25" fmla="*/ 2147483647 h 374"/>
                <a:gd name="T26" fmla="*/ 2147483647 w 401"/>
                <a:gd name="T27" fmla="*/ 2147483647 h 374"/>
                <a:gd name="T28" fmla="*/ 2147483647 w 401"/>
                <a:gd name="T29" fmla="*/ 2147483647 h 374"/>
                <a:gd name="T30" fmla="*/ 0 w 401"/>
                <a:gd name="T31" fmla="*/ 2147483647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9"/>
                  </a:lnTo>
                  <a:lnTo>
                    <a:pt x="401" y="72"/>
                  </a:lnTo>
                  <a:lnTo>
                    <a:pt x="356" y="101"/>
                  </a:lnTo>
                  <a:lnTo>
                    <a:pt x="367" y="154"/>
                  </a:lnTo>
                  <a:lnTo>
                    <a:pt x="321" y="240"/>
                  </a:lnTo>
                  <a:lnTo>
                    <a:pt x="286" y="294"/>
                  </a:lnTo>
                  <a:lnTo>
                    <a:pt x="306" y="362"/>
                  </a:lnTo>
                  <a:lnTo>
                    <a:pt x="58" y="374"/>
                  </a:lnTo>
                  <a:lnTo>
                    <a:pt x="57" y="333"/>
                  </a:lnTo>
                  <a:lnTo>
                    <a:pt x="8" y="324"/>
                  </a:lnTo>
                  <a:lnTo>
                    <a:pt x="8" y="101"/>
                  </a:lnTo>
                  <a:lnTo>
                    <a:pt x="0" y="3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85" name="Freeform 284"/>
            <p:cNvSpPr>
              <a:spLocks/>
            </p:cNvSpPr>
            <p:nvPr/>
          </p:nvSpPr>
          <p:spPr bwMode="auto">
            <a:xfrm>
              <a:off x="4114418" y="3040063"/>
              <a:ext cx="750888" cy="652462"/>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0"/>
                  </a:lnTo>
                  <a:lnTo>
                    <a:pt x="251" y="176"/>
                  </a:lnTo>
                  <a:lnTo>
                    <a:pt x="239" y="219"/>
                  </a:lnTo>
                  <a:lnTo>
                    <a:pt x="403" y="201"/>
                  </a:lnTo>
                  <a:lnTo>
                    <a:pt x="413" y="264"/>
                  </a:lnTo>
                  <a:lnTo>
                    <a:pt x="364" y="258"/>
                  </a:lnTo>
                  <a:lnTo>
                    <a:pt x="342" y="285"/>
                  </a:lnTo>
                  <a:lnTo>
                    <a:pt x="367" y="302"/>
                  </a:lnTo>
                  <a:lnTo>
                    <a:pt x="412" y="282"/>
                  </a:lnTo>
                  <a:lnTo>
                    <a:pt x="413" y="311"/>
                  </a:lnTo>
                  <a:lnTo>
                    <a:pt x="440" y="286"/>
                  </a:lnTo>
                  <a:lnTo>
                    <a:pt x="458" y="286"/>
                  </a:lnTo>
                  <a:lnTo>
                    <a:pt x="437" y="338"/>
                  </a:lnTo>
                  <a:lnTo>
                    <a:pt x="477" y="347"/>
                  </a:lnTo>
                  <a:lnTo>
                    <a:pt x="489" y="375"/>
                  </a:lnTo>
                  <a:lnTo>
                    <a:pt x="471" y="384"/>
                  </a:lnTo>
                  <a:lnTo>
                    <a:pt x="446" y="367"/>
                  </a:lnTo>
                  <a:lnTo>
                    <a:pt x="398" y="353"/>
                  </a:lnTo>
                  <a:lnTo>
                    <a:pt x="409" y="387"/>
                  </a:lnTo>
                  <a:lnTo>
                    <a:pt x="385" y="392"/>
                  </a:lnTo>
                  <a:lnTo>
                    <a:pt x="365" y="361"/>
                  </a:lnTo>
                  <a:lnTo>
                    <a:pt x="354" y="380"/>
                  </a:lnTo>
                  <a:lnTo>
                    <a:pt x="282" y="380"/>
                  </a:lnTo>
                  <a:lnTo>
                    <a:pt x="282" y="361"/>
                  </a:lnTo>
                  <a:lnTo>
                    <a:pt x="255" y="338"/>
                  </a:lnTo>
                  <a:lnTo>
                    <a:pt x="201" y="335"/>
                  </a:lnTo>
                  <a:lnTo>
                    <a:pt x="246" y="361"/>
                  </a:lnTo>
                  <a:lnTo>
                    <a:pt x="184" y="374"/>
                  </a:lnTo>
                  <a:lnTo>
                    <a:pt x="85" y="356"/>
                  </a:lnTo>
                  <a:lnTo>
                    <a:pt x="48" y="361"/>
                  </a:lnTo>
                  <a:lnTo>
                    <a:pt x="61" y="229"/>
                  </a:lnTo>
                  <a:lnTo>
                    <a:pt x="2" y="125"/>
                  </a:lnTo>
                  <a:lnTo>
                    <a:pt x="0" y="9"/>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86" name="Freeform 285"/>
            <p:cNvSpPr>
              <a:spLocks/>
            </p:cNvSpPr>
            <p:nvPr/>
          </p:nvSpPr>
          <p:spPr bwMode="auto">
            <a:xfrm>
              <a:off x="3597458" y="286248"/>
              <a:ext cx="838801" cy="1020796"/>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7"/>
                  </a:lnTo>
                  <a:lnTo>
                    <a:pt x="100" y="614"/>
                  </a:lnTo>
                  <a:lnTo>
                    <a:pt x="101" y="445"/>
                  </a:lnTo>
                  <a:lnTo>
                    <a:pt x="67" y="407"/>
                  </a:lnTo>
                  <a:lnTo>
                    <a:pt x="79" y="363"/>
                  </a:lnTo>
                  <a:lnTo>
                    <a:pt x="91" y="337"/>
                  </a:lnTo>
                  <a:lnTo>
                    <a:pt x="67" y="219"/>
                  </a:lnTo>
                  <a:lnTo>
                    <a:pt x="34" y="142"/>
                  </a:lnTo>
                  <a:lnTo>
                    <a:pt x="0" y="48"/>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7" name="Freeform 286"/>
            <p:cNvSpPr>
              <a:spLocks/>
            </p:cNvSpPr>
            <p:nvPr/>
          </p:nvSpPr>
          <p:spPr bwMode="auto">
            <a:xfrm>
              <a:off x="4139499" y="634591"/>
              <a:ext cx="638942" cy="805733"/>
            </a:xfrm>
            <a:custGeom>
              <a:avLst/>
              <a:gdLst>
                <a:gd name="T0" fmla="*/ 2147483647 w 415"/>
                <a:gd name="T1" fmla="*/ 2147483647 h 484"/>
                <a:gd name="T2" fmla="*/ 2147483647 w 415"/>
                <a:gd name="T3" fmla="*/ 2147483647 h 484"/>
                <a:gd name="T4" fmla="*/ 2147483647 w 415"/>
                <a:gd name="T5" fmla="*/ 2147483647 h 484"/>
                <a:gd name="T6" fmla="*/ 2147483647 w 415"/>
                <a:gd name="T7" fmla="*/ 0 h 484"/>
                <a:gd name="T8" fmla="*/ 2147483647 w 415"/>
                <a:gd name="T9" fmla="*/ 2147483647 h 484"/>
                <a:gd name="T10" fmla="*/ 2147483647 w 415"/>
                <a:gd name="T11" fmla="*/ 2147483647 h 484"/>
                <a:gd name="T12" fmla="*/ 2147483647 w 415"/>
                <a:gd name="T13" fmla="*/ 2147483647 h 484"/>
                <a:gd name="T14" fmla="*/ 2147483647 w 415"/>
                <a:gd name="T15" fmla="*/ 2147483647 h 484"/>
                <a:gd name="T16" fmla="*/ 2147483647 w 415"/>
                <a:gd name="T17" fmla="*/ 2147483647 h 484"/>
                <a:gd name="T18" fmla="*/ 2147483647 w 415"/>
                <a:gd name="T19" fmla="*/ 2147483647 h 484"/>
                <a:gd name="T20" fmla="*/ 2147483647 w 415"/>
                <a:gd name="T21" fmla="*/ 2147483647 h 484"/>
                <a:gd name="T22" fmla="*/ 2147483647 w 415"/>
                <a:gd name="T23" fmla="*/ 2147483647 h 484"/>
                <a:gd name="T24" fmla="*/ 2147483647 w 415"/>
                <a:gd name="T25" fmla="*/ 2147483647 h 484"/>
                <a:gd name="T26" fmla="*/ 2147483647 w 415"/>
                <a:gd name="T27" fmla="*/ 2147483647 h 484"/>
                <a:gd name="T28" fmla="*/ 2147483647 w 415"/>
                <a:gd name="T29" fmla="*/ 2147483647 h 484"/>
                <a:gd name="T30" fmla="*/ 2147483647 w 415"/>
                <a:gd name="T31" fmla="*/ 2147483647 h 484"/>
                <a:gd name="T32" fmla="*/ 2147483647 w 415"/>
                <a:gd name="T33" fmla="*/ 2147483647 h 484"/>
                <a:gd name="T34" fmla="*/ 2147483647 w 415"/>
                <a:gd name="T35" fmla="*/ 2147483647 h 484"/>
                <a:gd name="T36" fmla="*/ 2147483647 w 415"/>
                <a:gd name="T37" fmla="*/ 2147483647 h 484"/>
                <a:gd name="T38" fmla="*/ 2147483647 w 415"/>
                <a:gd name="T39" fmla="*/ 2147483647 h 484"/>
                <a:gd name="T40" fmla="*/ 2147483647 w 415"/>
                <a:gd name="T41" fmla="*/ 2147483647 h 484"/>
                <a:gd name="T42" fmla="*/ 2147483647 w 415"/>
                <a:gd name="T43" fmla="*/ 2147483647 h 484"/>
                <a:gd name="T44" fmla="*/ 2147483647 w 415"/>
                <a:gd name="T45" fmla="*/ 2147483647 h 484"/>
                <a:gd name="T46" fmla="*/ 2147483647 w 415"/>
                <a:gd name="T47" fmla="*/ 2147483647 h 484"/>
                <a:gd name="T48" fmla="*/ 2147483647 w 415"/>
                <a:gd name="T49" fmla="*/ 2147483647 h 484"/>
                <a:gd name="T50" fmla="*/ 2147483647 w 415"/>
                <a:gd name="T51" fmla="*/ 2147483647 h 484"/>
                <a:gd name="T52" fmla="*/ 2147483647 w 415"/>
                <a:gd name="T53" fmla="*/ 2147483647 h 484"/>
                <a:gd name="T54" fmla="*/ 2147483647 w 415"/>
                <a:gd name="T55" fmla="*/ 2147483647 h 484"/>
                <a:gd name="T56" fmla="*/ 2147483647 w 415"/>
                <a:gd name="T57" fmla="*/ 2147483647 h 484"/>
                <a:gd name="T58" fmla="*/ 2147483647 w 415"/>
                <a:gd name="T59" fmla="*/ 2147483647 h 484"/>
                <a:gd name="T60" fmla="*/ 2147483647 w 415"/>
                <a:gd name="T61" fmla="*/ 2147483647 h 484"/>
                <a:gd name="T62" fmla="*/ 2147483647 w 415"/>
                <a:gd name="T63" fmla="*/ 2147483647 h 484"/>
                <a:gd name="T64" fmla="*/ 2147483647 w 415"/>
                <a:gd name="T65" fmla="*/ 2147483647 h 484"/>
                <a:gd name="T66" fmla="*/ 0 w 415"/>
                <a:gd name="T67" fmla="*/ 2147483647 h 484"/>
                <a:gd name="T68" fmla="*/ 2147483647 w 415"/>
                <a:gd name="T69" fmla="*/ 2147483647 h 484"/>
                <a:gd name="T70" fmla="*/ 2147483647 w 415"/>
                <a:gd name="T71" fmla="*/ 2147483647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9"/>
                  </a:lnTo>
                  <a:lnTo>
                    <a:pt x="236" y="60"/>
                  </a:lnTo>
                  <a:lnTo>
                    <a:pt x="267" y="80"/>
                  </a:lnTo>
                  <a:lnTo>
                    <a:pt x="325" y="95"/>
                  </a:lnTo>
                  <a:lnTo>
                    <a:pt x="336" y="121"/>
                  </a:lnTo>
                  <a:lnTo>
                    <a:pt x="365" y="122"/>
                  </a:lnTo>
                  <a:lnTo>
                    <a:pt x="356" y="148"/>
                  </a:lnTo>
                  <a:lnTo>
                    <a:pt x="367" y="176"/>
                  </a:lnTo>
                  <a:lnTo>
                    <a:pt x="347" y="212"/>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5"/>
                  </a:lnTo>
                  <a:lnTo>
                    <a:pt x="152" y="416"/>
                  </a:lnTo>
                  <a:lnTo>
                    <a:pt x="128" y="374"/>
                  </a:lnTo>
                  <a:lnTo>
                    <a:pt x="107" y="322"/>
                  </a:lnTo>
                  <a:lnTo>
                    <a:pt x="52" y="270"/>
                  </a:lnTo>
                  <a:lnTo>
                    <a:pt x="18" y="270"/>
                  </a:lnTo>
                  <a:lnTo>
                    <a:pt x="18" y="198"/>
                  </a:lnTo>
                  <a:lnTo>
                    <a:pt x="0" y="171"/>
                  </a:lnTo>
                  <a:lnTo>
                    <a:pt x="39" y="130"/>
                  </a:lnTo>
                  <a:lnTo>
                    <a:pt x="30" y="33"/>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8" name="Freeform 287"/>
            <p:cNvSpPr>
              <a:spLocks/>
            </p:cNvSpPr>
            <p:nvPr/>
          </p:nvSpPr>
          <p:spPr bwMode="auto">
            <a:xfrm>
              <a:off x="3735240" y="1276753"/>
              <a:ext cx="741900" cy="519485"/>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2"/>
                  </a:lnTo>
                  <a:lnTo>
                    <a:pt x="10" y="130"/>
                  </a:lnTo>
                  <a:lnTo>
                    <a:pt x="55" y="249"/>
                  </a:lnTo>
                  <a:lnTo>
                    <a:pt x="80" y="313"/>
                  </a:lnTo>
                  <a:lnTo>
                    <a:pt x="363" y="298"/>
                  </a:lnTo>
                  <a:lnTo>
                    <a:pt x="410" y="313"/>
                  </a:lnTo>
                  <a:lnTo>
                    <a:pt x="438" y="252"/>
                  </a:lnTo>
                  <a:lnTo>
                    <a:pt x="428" y="209"/>
                  </a:lnTo>
                  <a:lnTo>
                    <a:pt x="475" y="200"/>
                  </a:lnTo>
                  <a:lnTo>
                    <a:pt x="481" y="131"/>
                  </a:lnTo>
                  <a:lnTo>
                    <a:pt x="453" y="101"/>
                  </a:lnTo>
                  <a:lnTo>
                    <a:pt x="404" y="72"/>
                  </a:lnTo>
                  <a:lnTo>
                    <a:pt x="414" y="30"/>
                  </a:lnTo>
                  <a:lnTo>
                    <a:pt x="393" y="0"/>
                  </a:lnTo>
                  <a:lnTo>
                    <a:pt x="287" y="5"/>
                  </a:lnTo>
                  <a:lnTo>
                    <a:pt x="180" y="9"/>
                  </a:lnTo>
                  <a:lnTo>
                    <a:pt x="7" y="16"/>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9" name="Freeform 288"/>
            <p:cNvSpPr>
              <a:spLocks/>
            </p:cNvSpPr>
            <p:nvPr/>
          </p:nvSpPr>
          <p:spPr bwMode="auto">
            <a:xfrm>
              <a:off x="4389323" y="519486"/>
              <a:ext cx="685878" cy="322595"/>
            </a:xfrm>
            <a:custGeom>
              <a:avLst/>
              <a:gdLst>
                <a:gd name="T0" fmla="*/ 0 w 445"/>
                <a:gd name="T1" fmla="*/ 2147483647 h 193"/>
                <a:gd name="T2" fmla="*/ 2147483647 w 445"/>
                <a:gd name="T3" fmla="*/ 0 h 193"/>
                <a:gd name="T4" fmla="*/ 2147483647 w 445"/>
                <a:gd name="T5" fmla="*/ 2147483647 h 193"/>
                <a:gd name="T6" fmla="*/ 2147483647 w 445"/>
                <a:gd name="T7" fmla="*/ 2147483647 h 193"/>
                <a:gd name="T8" fmla="*/ 2147483647 w 445"/>
                <a:gd name="T9" fmla="*/ 2147483647 h 193"/>
                <a:gd name="T10" fmla="*/ 2147483647 w 445"/>
                <a:gd name="T11" fmla="*/ 2147483647 h 193"/>
                <a:gd name="T12" fmla="*/ 2147483647 w 445"/>
                <a:gd name="T13" fmla="*/ 2147483647 h 193"/>
                <a:gd name="T14" fmla="*/ 2147483647 w 445"/>
                <a:gd name="T15" fmla="*/ 2147483647 h 193"/>
                <a:gd name="T16" fmla="*/ 2147483647 w 445"/>
                <a:gd name="T17" fmla="*/ 2147483647 h 193"/>
                <a:gd name="T18" fmla="*/ 2147483647 w 445"/>
                <a:gd name="T19" fmla="*/ 2147483647 h 193"/>
                <a:gd name="T20" fmla="*/ 2147483647 w 445"/>
                <a:gd name="T21" fmla="*/ 2147483647 h 193"/>
                <a:gd name="T22" fmla="*/ 2147483647 w 445"/>
                <a:gd name="T23" fmla="*/ 2147483647 h 193"/>
                <a:gd name="T24" fmla="*/ 2147483647 w 445"/>
                <a:gd name="T25" fmla="*/ 2147483647 h 193"/>
                <a:gd name="T26" fmla="*/ 2147483647 w 445"/>
                <a:gd name="T27" fmla="*/ 2147483647 h 193"/>
                <a:gd name="T28" fmla="*/ 2147483647 w 445"/>
                <a:gd name="T29" fmla="*/ 2147483647 h 193"/>
                <a:gd name="T30" fmla="*/ 2147483647 w 445"/>
                <a:gd name="T31" fmla="*/ 2147483647 h 193"/>
                <a:gd name="T32" fmla="*/ 2147483647 w 445"/>
                <a:gd name="T33" fmla="*/ 2147483647 h 193"/>
                <a:gd name="T34" fmla="*/ 2147483647 w 445"/>
                <a:gd name="T35" fmla="*/ 2147483647 h 193"/>
                <a:gd name="T36" fmla="*/ 2147483647 w 445"/>
                <a:gd name="T37" fmla="*/ 2147483647 h 193"/>
                <a:gd name="T38" fmla="*/ 2147483647 w 445"/>
                <a:gd name="T39" fmla="*/ 2147483647 h 193"/>
                <a:gd name="T40" fmla="*/ 2147483647 w 445"/>
                <a:gd name="T41" fmla="*/ 2147483647 h 193"/>
                <a:gd name="T42" fmla="*/ 2147483647 w 445"/>
                <a:gd name="T43" fmla="*/ 2147483647 h 193"/>
                <a:gd name="T44" fmla="*/ 2147483647 w 445"/>
                <a:gd name="T45" fmla="*/ 2147483647 h 193"/>
                <a:gd name="T46" fmla="*/ 2147483647 w 445"/>
                <a:gd name="T47" fmla="*/ 2147483647 h 193"/>
                <a:gd name="T48" fmla="*/ 0 w 445"/>
                <a:gd name="T49" fmla="*/ 2147483647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9"/>
                  </a:lnTo>
                  <a:lnTo>
                    <a:pt x="371" y="53"/>
                  </a:lnTo>
                  <a:lnTo>
                    <a:pt x="441" y="81"/>
                  </a:lnTo>
                  <a:lnTo>
                    <a:pt x="445" y="102"/>
                  </a:lnTo>
                  <a:lnTo>
                    <a:pt x="369" y="120"/>
                  </a:lnTo>
                  <a:lnTo>
                    <a:pt x="347" y="106"/>
                  </a:lnTo>
                  <a:lnTo>
                    <a:pt x="308" y="111"/>
                  </a:lnTo>
                  <a:lnTo>
                    <a:pt x="263" y="138"/>
                  </a:lnTo>
                  <a:lnTo>
                    <a:pt x="243" y="139"/>
                  </a:lnTo>
                  <a:lnTo>
                    <a:pt x="226" y="120"/>
                  </a:lnTo>
                  <a:lnTo>
                    <a:pt x="201" y="191"/>
                  </a:lnTo>
                  <a:lnTo>
                    <a:pt x="173" y="193"/>
                  </a:lnTo>
                  <a:lnTo>
                    <a:pt x="161" y="164"/>
                  </a:lnTo>
                  <a:lnTo>
                    <a:pt x="101" y="151"/>
                  </a:lnTo>
                  <a:lnTo>
                    <a:pt x="73" y="130"/>
                  </a:lnTo>
                  <a:lnTo>
                    <a:pt x="23" y="138"/>
                  </a:lnTo>
                  <a:lnTo>
                    <a:pt x="0" y="106"/>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0" name="Freeform 289"/>
            <p:cNvSpPr>
              <a:spLocks/>
            </p:cNvSpPr>
            <p:nvPr/>
          </p:nvSpPr>
          <p:spPr bwMode="auto">
            <a:xfrm>
              <a:off x="4864744" y="748180"/>
              <a:ext cx="490562" cy="719405"/>
            </a:xfrm>
            <a:custGeom>
              <a:avLst/>
              <a:gdLst>
                <a:gd name="T0" fmla="*/ 2147483647 w 319"/>
                <a:gd name="T1" fmla="*/ 2147483647 h 432"/>
                <a:gd name="T2" fmla="*/ 2147483647 w 319"/>
                <a:gd name="T3" fmla="*/ 2147483647 h 432"/>
                <a:gd name="T4" fmla="*/ 2147483647 w 319"/>
                <a:gd name="T5" fmla="*/ 2147483647 h 432"/>
                <a:gd name="T6" fmla="*/ 2147483647 w 319"/>
                <a:gd name="T7" fmla="*/ 2147483647 h 432"/>
                <a:gd name="T8" fmla="*/ 2147483647 w 319"/>
                <a:gd name="T9" fmla="*/ 2147483647 h 432"/>
                <a:gd name="T10" fmla="*/ 2147483647 w 319"/>
                <a:gd name="T11" fmla="*/ 2147483647 h 432"/>
                <a:gd name="T12" fmla="*/ 0 w 319"/>
                <a:gd name="T13" fmla="*/ 2147483647 h 432"/>
                <a:gd name="T14" fmla="*/ 2147483647 w 319"/>
                <a:gd name="T15" fmla="*/ 2147483647 h 432"/>
                <a:gd name="T16" fmla="*/ 2147483647 w 319"/>
                <a:gd name="T17" fmla="*/ 2147483647 h 432"/>
                <a:gd name="T18" fmla="*/ 2147483647 w 319"/>
                <a:gd name="T19" fmla="*/ 2147483647 h 432"/>
                <a:gd name="T20" fmla="*/ 2147483647 w 319"/>
                <a:gd name="T21" fmla="*/ 2147483647 h 432"/>
                <a:gd name="T22" fmla="*/ 2147483647 w 319"/>
                <a:gd name="T23" fmla="*/ 2147483647 h 432"/>
                <a:gd name="T24" fmla="*/ 2147483647 w 319"/>
                <a:gd name="T25" fmla="*/ 2147483647 h 432"/>
                <a:gd name="T26" fmla="*/ 2147483647 w 319"/>
                <a:gd name="T27" fmla="*/ 2147483647 h 432"/>
                <a:gd name="T28" fmla="*/ 2147483647 w 319"/>
                <a:gd name="T29" fmla="*/ 2147483647 h 432"/>
                <a:gd name="T30" fmla="*/ 2147483647 w 319"/>
                <a:gd name="T31" fmla="*/ 2147483647 h 432"/>
                <a:gd name="T32" fmla="*/ 2147483647 w 319"/>
                <a:gd name="T33" fmla="*/ 2147483647 h 432"/>
                <a:gd name="T34" fmla="*/ 2147483647 w 319"/>
                <a:gd name="T35" fmla="*/ 2147483647 h 432"/>
                <a:gd name="T36" fmla="*/ 2147483647 w 319"/>
                <a:gd name="T37" fmla="*/ 2147483647 h 432"/>
                <a:gd name="T38" fmla="*/ 2147483647 w 319"/>
                <a:gd name="T39" fmla="*/ 2147483647 h 432"/>
                <a:gd name="T40" fmla="*/ 2147483647 w 319"/>
                <a:gd name="T41" fmla="*/ 2147483647 h 432"/>
                <a:gd name="T42" fmla="*/ 2147483647 w 319"/>
                <a:gd name="T43" fmla="*/ 2147483647 h 432"/>
                <a:gd name="T44" fmla="*/ 2147483647 w 319"/>
                <a:gd name="T45" fmla="*/ 2147483647 h 432"/>
                <a:gd name="T46" fmla="*/ 2147483647 w 319"/>
                <a:gd name="T47" fmla="*/ 2147483647 h 432"/>
                <a:gd name="T48" fmla="*/ 2147483647 w 319"/>
                <a:gd name="T49" fmla="*/ 2147483647 h 432"/>
                <a:gd name="T50" fmla="*/ 2147483647 w 319"/>
                <a:gd name="T51" fmla="*/ 2147483647 h 432"/>
                <a:gd name="T52" fmla="*/ 2147483647 w 319"/>
                <a:gd name="T53" fmla="*/ 2147483647 h 432"/>
                <a:gd name="T54" fmla="*/ 2147483647 w 319"/>
                <a:gd name="T55" fmla="*/ 2147483647 h 432"/>
                <a:gd name="T56" fmla="*/ 2147483647 w 319"/>
                <a:gd name="T57" fmla="*/ 2147483647 h 432"/>
                <a:gd name="T58" fmla="*/ 2147483647 w 319"/>
                <a:gd name="T59" fmla="*/ 2147483647 h 432"/>
                <a:gd name="T60" fmla="*/ 2147483647 w 319"/>
                <a:gd name="T61" fmla="*/ 2147483647 h 432"/>
                <a:gd name="T62" fmla="*/ 2147483647 w 319"/>
                <a:gd name="T63" fmla="*/ 2147483647 h 432"/>
                <a:gd name="T64" fmla="*/ 2147483647 w 319"/>
                <a:gd name="T65" fmla="*/ 2147483647 h 432"/>
                <a:gd name="T66" fmla="*/ 2147483647 w 319"/>
                <a:gd name="T67" fmla="*/ 2147483647 h 432"/>
                <a:gd name="T68" fmla="*/ 2147483647 w 319"/>
                <a:gd name="T69" fmla="*/ 2147483647 h 432"/>
                <a:gd name="T70" fmla="*/ 2147483647 w 319"/>
                <a:gd name="T71" fmla="*/ 2147483647 h 432"/>
                <a:gd name="T72" fmla="*/ 2147483647 w 319"/>
                <a:gd name="T73" fmla="*/ 2147483647 h 432"/>
                <a:gd name="T74" fmla="*/ 2147483647 w 319"/>
                <a:gd name="T75" fmla="*/ 2147483647 h 432"/>
                <a:gd name="T76" fmla="*/ 2147483647 w 319"/>
                <a:gd name="T77" fmla="*/ 2147483647 h 432"/>
                <a:gd name="T78" fmla="*/ 2147483647 w 319"/>
                <a:gd name="T79" fmla="*/ 2147483647 h 432"/>
                <a:gd name="T80" fmla="*/ 2147483647 w 319"/>
                <a:gd name="T81" fmla="*/ 2147483647 h 432"/>
                <a:gd name="T82" fmla="*/ 2147483647 w 319"/>
                <a:gd name="T83" fmla="*/ 0 h 432"/>
                <a:gd name="T84" fmla="*/ 2147483647 w 319"/>
                <a:gd name="T85" fmla="*/ 2147483647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70"/>
                  </a:lnTo>
                  <a:lnTo>
                    <a:pt x="33" y="392"/>
                  </a:lnTo>
                  <a:lnTo>
                    <a:pt x="27" y="432"/>
                  </a:lnTo>
                  <a:lnTo>
                    <a:pt x="152" y="425"/>
                  </a:lnTo>
                  <a:lnTo>
                    <a:pt x="318" y="410"/>
                  </a:lnTo>
                  <a:lnTo>
                    <a:pt x="288" y="401"/>
                  </a:lnTo>
                  <a:lnTo>
                    <a:pt x="271" y="379"/>
                  </a:lnTo>
                  <a:lnTo>
                    <a:pt x="297" y="359"/>
                  </a:lnTo>
                  <a:lnTo>
                    <a:pt x="297" y="335"/>
                  </a:lnTo>
                  <a:lnTo>
                    <a:pt x="285" y="315"/>
                  </a:lnTo>
                  <a:lnTo>
                    <a:pt x="297" y="300"/>
                  </a:lnTo>
                  <a:lnTo>
                    <a:pt x="319" y="301"/>
                  </a:lnTo>
                  <a:lnTo>
                    <a:pt x="315" y="242"/>
                  </a:lnTo>
                  <a:lnTo>
                    <a:pt x="309" y="206"/>
                  </a:lnTo>
                  <a:lnTo>
                    <a:pt x="295" y="183"/>
                  </a:lnTo>
                  <a:lnTo>
                    <a:pt x="282" y="170"/>
                  </a:lnTo>
                  <a:lnTo>
                    <a:pt x="261" y="166"/>
                  </a:lnTo>
                  <a:lnTo>
                    <a:pt x="242" y="166"/>
                  </a:lnTo>
                  <a:lnTo>
                    <a:pt x="221" y="194"/>
                  </a:lnTo>
                  <a:lnTo>
                    <a:pt x="207" y="203"/>
                  </a:lnTo>
                  <a:lnTo>
                    <a:pt x="198" y="206"/>
                  </a:lnTo>
                  <a:lnTo>
                    <a:pt x="188" y="201"/>
                  </a:lnTo>
                  <a:lnTo>
                    <a:pt x="185" y="188"/>
                  </a:lnTo>
                  <a:lnTo>
                    <a:pt x="188" y="179"/>
                  </a:lnTo>
                  <a:lnTo>
                    <a:pt x="197" y="170"/>
                  </a:lnTo>
                  <a:lnTo>
                    <a:pt x="206" y="166"/>
                  </a:lnTo>
                  <a:lnTo>
                    <a:pt x="215" y="164"/>
                  </a:lnTo>
                  <a:lnTo>
                    <a:pt x="215" y="148"/>
                  </a:lnTo>
                  <a:lnTo>
                    <a:pt x="239" y="130"/>
                  </a:lnTo>
                  <a:lnTo>
                    <a:pt x="215" y="73"/>
                  </a:lnTo>
                  <a:lnTo>
                    <a:pt x="215" y="46"/>
                  </a:lnTo>
                  <a:lnTo>
                    <a:pt x="175" y="36"/>
                  </a:lnTo>
                  <a:lnTo>
                    <a:pt x="116" y="0"/>
                  </a:lnTo>
                  <a:lnTo>
                    <a:pt x="81" y="1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1" name="Freeform 290"/>
            <p:cNvSpPr>
              <a:spLocks/>
            </p:cNvSpPr>
            <p:nvPr/>
          </p:nvSpPr>
          <p:spPr bwMode="auto">
            <a:xfrm>
              <a:off x="4330318" y="1387475"/>
              <a:ext cx="533400" cy="946150"/>
            </a:xfrm>
            <a:custGeom>
              <a:avLst/>
              <a:gdLst>
                <a:gd name="T0" fmla="*/ 2147483647 w 346"/>
                <a:gd name="T1" fmla="*/ 2147483647 h 571"/>
                <a:gd name="T2" fmla="*/ 2147483647 w 346"/>
                <a:gd name="T3" fmla="*/ 0 h 571"/>
                <a:gd name="T4" fmla="*/ 2147483647 w 346"/>
                <a:gd name="T5" fmla="*/ 2147483647 h 571"/>
                <a:gd name="T6" fmla="*/ 2147483647 w 346"/>
                <a:gd name="T7" fmla="*/ 2147483647 h 571"/>
                <a:gd name="T8" fmla="*/ 2147483647 w 346"/>
                <a:gd name="T9" fmla="*/ 2147483647 h 571"/>
                <a:gd name="T10" fmla="*/ 2147483647 w 346"/>
                <a:gd name="T11" fmla="*/ 2147483647 h 571"/>
                <a:gd name="T12" fmla="*/ 2147483647 w 346"/>
                <a:gd name="T13" fmla="*/ 2147483647 h 571"/>
                <a:gd name="T14" fmla="*/ 2147483647 w 346"/>
                <a:gd name="T15" fmla="*/ 2147483647 h 571"/>
                <a:gd name="T16" fmla="*/ 2147483647 w 346"/>
                <a:gd name="T17" fmla="*/ 2147483647 h 571"/>
                <a:gd name="T18" fmla="*/ 2147483647 w 346"/>
                <a:gd name="T19" fmla="*/ 2147483647 h 571"/>
                <a:gd name="T20" fmla="*/ 2147483647 w 346"/>
                <a:gd name="T21" fmla="*/ 2147483647 h 571"/>
                <a:gd name="T22" fmla="*/ 2147483647 w 346"/>
                <a:gd name="T23" fmla="*/ 2147483647 h 571"/>
                <a:gd name="T24" fmla="*/ 2147483647 w 346"/>
                <a:gd name="T25" fmla="*/ 2147483647 h 571"/>
                <a:gd name="T26" fmla="*/ 2147483647 w 346"/>
                <a:gd name="T27" fmla="*/ 2147483647 h 571"/>
                <a:gd name="T28" fmla="*/ 2147483647 w 346"/>
                <a:gd name="T29" fmla="*/ 2147483647 h 571"/>
                <a:gd name="T30" fmla="*/ 2147483647 w 346"/>
                <a:gd name="T31" fmla="*/ 2147483647 h 571"/>
                <a:gd name="T32" fmla="*/ 2147483647 w 346"/>
                <a:gd name="T33" fmla="*/ 2147483647 h 571"/>
                <a:gd name="T34" fmla="*/ 0 w 346"/>
                <a:gd name="T35" fmla="*/ 2147483647 h 571"/>
                <a:gd name="T36" fmla="*/ 2147483647 w 346"/>
                <a:gd name="T37" fmla="*/ 2147483647 h 571"/>
                <a:gd name="T38" fmla="*/ 2147483647 w 346"/>
                <a:gd name="T39" fmla="*/ 2147483647 h 571"/>
                <a:gd name="T40" fmla="*/ 2147483647 w 346"/>
                <a:gd name="T41" fmla="*/ 2147483647 h 571"/>
                <a:gd name="T42" fmla="*/ 2147483647 w 346"/>
                <a:gd name="T43" fmla="*/ 2147483647 h 571"/>
                <a:gd name="T44" fmla="*/ 2147483647 w 346"/>
                <a:gd name="T45" fmla="*/ 2147483647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9"/>
                  </a:lnTo>
                  <a:lnTo>
                    <a:pt x="314" y="532"/>
                  </a:lnTo>
                  <a:lnTo>
                    <a:pt x="279" y="526"/>
                  </a:lnTo>
                  <a:lnTo>
                    <a:pt x="280" y="571"/>
                  </a:lnTo>
                  <a:lnTo>
                    <a:pt x="243" y="553"/>
                  </a:lnTo>
                  <a:lnTo>
                    <a:pt x="223" y="559"/>
                  </a:lnTo>
                  <a:lnTo>
                    <a:pt x="195" y="555"/>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endParaRPr>
            </a:p>
          </p:txBody>
        </p:sp>
        <p:sp>
          <p:nvSpPr>
            <p:cNvPr id="292" name="Freeform 291"/>
            <p:cNvSpPr>
              <a:spLocks/>
            </p:cNvSpPr>
            <p:nvPr/>
          </p:nvSpPr>
          <p:spPr bwMode="auto">
            <a:xfrm>
              <a:off x="3857244" y="1770063"/>
              <a:ext cx="847725" cy="754062"/>
            </a:xfrm>
            <a:custGeom>
              <a:avLst/>
              <a:gdLst>
                <a:gd name="T0" fmla="*/ 0 w 548"/>
                <a:gd name="T1" fmla="*/ 2147483647 h 452"/>
                <a:gd name="T2" fmla="*/ 2147483647 w 548"/>
                <a:gd name="T3" fmla="*/ 0 h 452"/>
                <a:gd name="T4" fmla="*/ 2147483647 w 548"/>
                <a:gd name="T5" fmla="*/ 0 h 452"/>
                <a:gd name="T6" fmla="*/ 2147483647 w 548"/>
                <a:gd name="T7" fmla="*/ 2147483647 h 452"/>
                <a:gd name="T8" fmla="*/ 2147483647 w 548"/>
                <a:gd name="T9" fmla="*/ 2147483647 h 452"/>
                <a:gd name="T10" fmla="*/ 2147483647 w 548"/>
                <a:gd name="T11" fmla="*/ 2147483647 h 452"/>
                <a:gd name="T12" fmla="*/ 2147483647 w 548"/>
                <a:gd name="T13" fmla="*/ 2147483647 h 452"/>
                <a:gd name="T14" fmla="*/ 2147483647 w 548"/>
                <a:gd name="T15" fmla="*/ 2147483647 h 452"/>
                <a:gd name="T16" fmla="*/ 2147483647 w 548"/>
                <a:gd name="T17" fmla="*/ 2147483647 h 452"/>
                <a:gd name="T18" fmla="*/ 2147483647 w 548"/>
                <a:gd name="T19" fmla="*/ 2147483647 h 452"/>
                <a:gd name="T20" fmla="*/ 2147483647 w 548"/>
                <a:gd name="T21" fmla="*/ 2147483647 h 452"/>
                <a:gd name="T22" fmla="*/ 2147483647 w 548"/>
                <a:gd name="T23" fmla="*/ 2147483647 h 452"/>
                <a:gd name="T24" fmla="*/ 2147483647 w 548"/>
                <a:gd name="T25" fmla="*/ 2147483647 h 452"/>
                <a:gd name="T26" fmla="*/ 2147483647 w 548"/>
                <a:gd name="T27" fmla="*/ 2147483647 h 452"/>
                <a:gd name="T28" fmla="*/ 2147483647 w 548"/>
                <a:gd name="T29" fmla="*/ 2147483647 h 452"/>
                <a:gd name="T30" fmla="*/ 2147483647 w 548"/>
                <a:gd name="T31" fmla="*/ 2147483647 h 452"/>
                <a:gd name="T32" fmla="*/ 2147483647 w 548"/>
                <a:gd name="T33" fmla="*/ 2147483647 h 452"/>
                <a:gd name="T34" fmla="*/ 2147483647 w 548"/>
                <a:gd name="T35" fmla="*/ 2147483647 h 452"/>
                <a:gd name="T36" fmla="*/ 2147483647 w 548"/>
                <a:gd name="T37" fmla="*/ 2147483647 h 452"/>
                <a:gd name="T38" fmla="*/ 2147483647 w 548"/>
                <a:gd name="T39" fmla="*/ 2147483647 h 452"/>
                <a:gd name="T40" fmla="*/ 2147483647 w 548"/>
                <a:gd name="T41" fmla="*/ 2147483647 h 452"/>
                <a:gd name="T42" fmla="*/ 2147483647 w 548"/>
                <a:gd name="T43" fmla="*/ 2147483647 h 452"/>
                <a:gd name="T44" fmla="*/ 2147483647 w 548"/>
                <a:gd name="T45" fmla="*/ 2147483647 h 452"/>
                <a:gd name="T46" fmla="*/ 2147483647 w 548"/>
                <a:gd name="T47" fmla="*/ 2147483647 h 452"/>
                <a:gd name="T48" fmla="*/ 2147483647 w 548"/>
                <a:gd name="T49" fmla="*/ 2147483647 h 452"/>
                <a:gd name="T50" fmla="*/ 0 w 548"/>
                <a:gd name="T51" fmla="*/ 2147483647 h 4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2"/>
                <a:gd name="T80" fmla="*/ 548 w 548"/>
                <a:gd name="T81" fmla="*/ 452 h 4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2">
                  <a:moveTo>
                    <a:pt x="0" y="15"/>
                  </a:moveTo>
                  <a:lnTo>
                    <a:pt x="240" y="0"/>
                  </a:lnTo>
                  <a:lnTo>
                    <a:pt x="290" y="0"/>
                  </a:lnTo>
                  <a:lnTo>
                    <a:pt x="329" y="14"/>
                  </a:lnTo>
                  <a:lnTo>
                    <a:pt x="308" y="52"/>
                  </a:lnTo>
                  <a:lnTo>
                    <a:pt x="378" y="116"/>
                  </a:lnTo>
                  <a:lnTo>
                    <a:pt x="401" y="170"/>
                  </a:lnTo>
                  <a:lnTo>
                    <a:pt x="442" y="157"/>
                  </a:lnTo>
                  <a:lnTo>
                    <a:pt x="441" y="233"/>
                  </a:lnTo>
                  <a:lnTo>
                    <a:pt x="483" y="255"/>
                  </a:lnTo>
                  <a:lnTo>
                    <a:pt x="502" y="322"/>
                  </a:lnTo>
                  <a:lnTo>
                    <a:pt x="532" y="328"/>
                  </a:lnTo>
                  <a:lnTo>
                    <a:pt x="548" y="356"/>
                  </a:lnTo>
                  <a:lnTo>
                    <a:pt x="511" y="395"/>
                  </a:lnTo>
                  <a:lnTo>
                    <a:pt x="499" y="440"/>
                  </a:lnTo>
                  <a:lnTo>
                    <a:pt x="447" y="452"/>
                  </a:lnTo>
                  <a:lnTo>
                    <a:pt x="460" y="403"/>
                  </a:lnTo>
                  <a:lnTo>
                    <a:pt x="255" y="421"/>
                  </a:lnTo>
                  <a:lnTo>
                    <a:pt x="107" y="438"/>
                  </a:lnTo>
                  <a:lnTo>
                    <a:pt x="98" y="391"/>
                  </a:lnTo>
                  <a:lnTo>
                    <a:pt x="88" y="246"/>
                  </a:lnTo>
                  <a:lnTo>
                    <a:pt x="86" y="167"/>
                  </a:lnTo>
                  <a:lnTo>
                    <a:pt x="37" y="131"/>
                  </a:lnTo>
                  <a:lnTo>
                    <a:pt x="55" y="99"/>
                  </a:lnTo>
                  <a:lnTo>
                    <a:pt x="31" y="81"/>
                  </a:lnTo>
                  <a:lnTo>
                    <a:pt x="0" y="15"/>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3" name="Freeform 292"/>
            <p:cNvSpPr>
              <a:spLocks/>
            </p:cNvSpPr>
            <p:nvPr/>
          </p:nvSpPr>
          <p:spPr bwMode="auto">
            <a:xfrm>
              <a:off x="4782756" y="1454150"/>
              <a:ext cx="412750" cy="733425"/>
            </a:xfrm>
            <a:custGeom>
              <a:avLst/>
              <a:gdLst>
                <a:gd name="T0" fmla="*/ 0 w 268"/>
                <a:gd name="T1" fmla="*/ 2147483647 h 442"/>
                <a:gd name="T2" fmla="*/ 2147483647 w 268"/>
                <a:gd name="T3" fmla="*/ 2147483647 h 442"/>
                <a:gd name="T4" fmla="*/ 2147483647 w 268"/>
                <a:gd name="T5" fmla="*/ 2147483647 h 442"/>
                <a:gd name="T6" fmla="*/ 2147483647 w 268"/>
                <a:gd name="T7" fmla="*/ 2147483647 h 442"/>
                <a:gd name="T8" fmla="*/ 2147483647 w 268"/>
                <a:gd name="T9" fmla="*/ 2147483647 h 442"/>
                <a:gd name="T10" fmla="*/ 2147483647 w 268"/>
                <a:gd name="T11" fmla="*/ 0 h 442"/>
                <a:gd name="T12" fmla="*/ 2147483647 w 268"/>
                <a:gd name="T13" fmla="*/ 2147483647 h 442"/>
                <a:gd name="T14" fmla="*/ 2147483647 w 268"/>
                <a:gd name="T15" fmla="*/ 2147483647 h 442"/>
                <a:gd name="T16" fmla="*/ 2147483647 w 268"/>
                <a:gd name="T17" fmla="*/ 2147483647 h 442"/>
                <a:gd name="T18" fmla="*/ 2147483647 w 268"/>
                <a:gd name="T19" fmla="*/ 2147483647 h 442"/>
                <a:gd name="T20" fmla="*/ 2147483647 w 268"/>
                <a:gd name="T21" fmla="*/ 2147483647 h 442"/>
                <a:gd name="T22" fmla="*/ 2147483647 w 268"/>
                <a:gd name="T23" fmla="*/ 2147483647 h 442"/>
                <a:gd name="T24" fmla="*/ 2147483647 w 268"/>
                <a:gd name="T25" fmla="*/ 2147483647 h 442"/>
                <a:gd name="T26" fmla="*/ 2147483647 w 268"/>
                <a:gd name="T27" fmla="*/ 2147483647 h 442"/>
                <a:gd name="T28" fmla="*/ 2147483647 w 268"/>
                <a:gd name="T29" fmla="*/ 2147483647 h 442"/>
                <a:gd name="T30" fmla="*/ 0 w 268"/>
                <a:gd name="T31" fmla="*/ 2147483647 h 4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2"/>
                <a:gd name="T50" fmla="*/ 268 w 268"/>
                <a:gd name="T51" fmla="*/ 442 h 4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2">
                  <a:moveTo>
                    <a:pt x="0" y="32"/>
                  </a:moveTo>
                  <a:lnTo>
                    <a:pt x="31" y="48"/>
                  </a:lnTo>
                  <a:lnTo>
                    <a:pt x="61" y="45"/>
                  </a:lnTo>
                  <a:lnTo>
                    <a:pt x="71" y="36"/>
                  </a:lnTo>
                  <a:lnTo>
                    <a:pt x="79" y="9"/>
                  </a:lnTo>
                  <a:lnTo>
                    <a:pt x="208" y="0"/>
                  </a:lnTo>
                  <a:lnTo>
                    <a:pt x="268" y="312"/>
                  </a:lnTo>
                  <a:lnTo>
                    <a:pt x="263" y="309"/>
                  </a:lnTo>
                  <a:lnTo>
                    <a:pt x="219" y="327"/>
                  </a:lnTo>
                  <a:lnTo>
                    <a:pt x="187" y="410"/>
                  </a:lnTo>
                  <a:lnTo>
                    <a:pt x="141" y="398"/>
                  </a:lnTo>
                  <a:lnTo>
                    <a:pt x="87" y="430"/>
                  </a:lnTo>
                  <a:lnTo>
                    <a:pt x="17" y="442"/>
                  </a:lnTo>
                  <a:lnTo>
                    <a:pt x="49" y="360"/>
                  </a:lnTo>
                  <a:lnTo>
                    <a:pt x="35" y="313"/>
                  </a:lnTo>
                  <a:lnTo>
                    <a:pt x="0" y="32"/>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4" name="Freeform 293"/>
            <p:cNvSpPr>
              <a:spLocks/>
            </p:cNvSpPr>
            <p:nvPr/>
          </p:nvSpPr>
          <p:spPr bwMode="auto">
            <a:xfrm>
              <a:off x="5101843" y="1304925"/>
              <a:ext cx="531813" cy="661988"/>
            </a:xfrm>
            <a:custGeom>
              <a:avLst/>
              <a:gdLst>
                <a:gd name="T0" fmla="*/ 0 w 345"/>
                <a:gd name="T1" fmla="*/ 2147483647 h 398"/>
                <a:gd name="T2" fmla="*/ 2147483647 w 345"/>
                <a:gd name="T3" fmla="*/ 2147483647 h 398"/>
                <a:gd name="T4" fmla="*/ 2147483647 w 345"/>
                <a:gd name="T5" fmla="*/ 2147483647 h 398"/>
                <a:gd name="T6" fmla="*/ 2147483647 w 345"/>
                <a:gd name="T7" fmla="*/ 2147483647 h 398"/>
                <a:gd name="T8" fmla="*/ 2147483647 w 345"/>
                <a:gd name="T9" fmla="*/ 2147483647 h 398"/>
                <a:gd name="T10" fmla="*/ 2147483647 w 345"/>
                <a:gd name="T11" fmla="*/ 0 h 398"/>
                <a:gd name="T12" fmla="*/ 2147483647 w 345"/>
                <a:gd name="T13" fmla="*/ 2147483647 h 398"/>
                <a:gd name="T14" fmla="*/ 2147483647 w 345"/>
                <a:gd name="T15" fmla="*/ 2147483647 h 398"/>
                <a:gd name="T16" fmla="*/ 2147483647 w 345"/>
                <a:gd name="T17" fmla="*/ 2147483647 h 398"/>
                <a:gd name="T18" fmla="*/ 2147483647 w 345"/>
                <a:gd name="T19" fmla="*/ 2147483647 h 398"/>
                <a:gd name="T20" fmla="*/ 2147483647 w 345"/>
                <a:gd name="T21" fmla="*/ 2147483647 h 398"/>
                <a:gd name="T22" fmla="*/ 2147483647 w 345"/>
                <a:gd name="T23" fmla="*/ 2147483647 h 398"/>
                <a:gd name="T24" fmla="*/ 2147483647 w 345"/>
                <a:gd name="T25" fmla="*/ 2147483647 h 398"/>
                <a:gd name="T26" fmla="*/ 2147483647 w 345"/>
                <a:gd name="T27" fmla="*/ 2147483647 h 398"/>
                <a:gd name="T28" fmla="*/ 2147483647 w 345"/>
                <a:gd name="T29" fmla="*/ 2147483647 h 398"/>
                <a:gd name="T30" fmla="*/ 2147483647 w 345"/>
                <a:gd name="T31" fmla="*/ 2147483647 h 398"/>
                <a:gd name="T32" fmla="*/ 2147483647 w 345"/>
                <a:gd name="T33" fmla="*/ 2147483647 h 398"/>
                <a:gd name="T34" fmla="*/ 2147483647 w 345"/>
                <a:gd name="T35" fmla="*/ 2147483647 h 398"/>
                <a:gd name="T36" fmla="*/ 0 w 345"/>
                <a:gd name="T37" fmla="*/ 2147483647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1"/>
                  </a:lnTo>
                  <a:lnTo>
                    <a:pt x="327" y="167"/>
                  </a:lnTo>
                  <a:lnTo>
                    <a:pt x="331" y="271"/>
                  </a:lnTo>
                  <a:lnTo>
                    <a:pt x="297" y="280"/>
                  </a:lnTo>
                  <a:lnTo>
                    <a:pt x="277" y="338"/>
                  </a:lnTo>
                  <a:lnTo>
                    <a:pt x="251" y="331"/>
                  </a:lnTo>
                  <a:lnTo>
                    <a:pt x="242" y="398"/>
                  </a:lnTo>
                  <a:lnTo>
                    <a:pt x="203" y="370"/>
                  </a:lnTo>
                  <a:lnTo>
                    <a:pt x="127" y="388"/>
                  </a:lnTo>
                  <a:lnTo>
                    <a:pt x="94" y="362"/>
                  </a:lnTo>
                  <a:lnTo>
                    <a:pt x="51" y="361"/>
                  </a:lnTo>
                  <a:lnTo>
                    <a:pt x="29" y="249"/>
                  </a:lnTo>
                  <a:lnTo>
                    <a:pt x="0" y="89"/>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endParaRPr kumimoji="0" lang="en-US" sz="1100" b="1" i="0" u="none" strike="noStrike" kern="0" cap="none" spc="0" normalizeH="0" baseline="0" noProof="0">
                <a:ln>
                  <a:noFill/>
                </a:ln>
                <a:solidFill>
                  <a:sysClr val="windowText" lastClr="000000"/>
                </a:solidFill>
                <a:effectLst/>
                <a:uLnTx/>
                <a:uFillTx/>
                <a:latin typeface="Calibri" pitchFamily="34" charset="0"/>
                <a:cs typeface="+mn-cs"/>
              </a:endParaRPr>
            </a:p>
          </p:txBody>
        </p:sp>
        <p:sp>
          <p:nvSpPr>
            <p:cNvPr id="295" name="Freeform 294"/>
            <p:cNvSpPr>
              <a:spLocks/>
            </p:cNvSpPr>
            <p:nvPr/>
          </p:nvSpPr>
          <p:spPr bwMode="auto">
            <a:xfrm>
              <a:off x="4630356" y="1901825"/>
              <a:ext cx="933450" cy="561975"/>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7"/>
                  </a:lnTo>
                  <a:lnTo>
                    <a:pt x="562" y="207"/>
                  </a:lnTo>
                  <a:lnTo>
                    <a:pt x="568" y="181"/>
                  </a:lnTo>
                  <a:lnTo>
                    <a:pt x="590" y="172"/>
                  </a:lnTo>
                  <a:lnTo>
                    <a:pt x="607" y="131"/>
                  </a:lnTo>
                  <a:lnTo>
                    <a:pt x="558" y="91"/>
                  </a:lnTo>
                  <a:lnTo>
                    <a:pt x="549" y="37"/>
                  </a:lnTo>
                  <a:lnTo>
                    <a:pt x="510" y="11"/>
                  </a:lnTo>
                  <a:lnTo>
                    <a:pt x="431" y="26"/>
                  </a:lnTo>
                  <a:lnTo>
                    <a:pt x="394" y="2"/>
                  </a:lnTo>
                  <a:lnTo>
                    <a:pt x="358" y="0"/>
                  </a:lnTo>
                  <a:lnTo>
                    <a:pt x="365" y="37"/>
                  </a:lnTo>
                  <a:lnTo>
                    <a:pt x="316" y="57"/>
                  </a:lnTo>
                  <a:lnTo>
                    <a:pt x="283" y="140"/>
                  </a:lnTo>
                  <a:lnTo>
                    <a:pt x="239" y="127"/>
                  </a:lnTo>
                  <a:lnTo>
                    <a:pt x="185" y="158"/>
                  </a:lnTo>
                  <a:lnTo>
                    <a:pt x="116" y="170"/>
                  </a:lnTo>
                  <a:lnTo>
                    <a:pt x="116" y="218"/>
                  </a:lnTo>
                  <a:lnTo>
                    <a:pt x="82" y="216"/>
                  </a:lnTo>
                  <a:lnTo>
                    <a:pt x="84" y="258"/>
                  </a:lnTo>
                  <a:lnTo>
                    <a:pt x="48" y="242"/>
                  </a:lnTo>
                  <a:lnTo>
                    <a:pt x="27" y="249"/>
                  </a:lnTo>
                  <a:lnTo>
                    <a:pt x="45" y="277"/>
                  </a:lnTo>
                  <a:lnTo>
                    <a:pt x="8" y="315"/>
                  </a:lnTo>
                  <a:lnTo>
                    <a:pt x="0" y="33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6" name="Freeform 295"/>
            <p:cNvSpPr>
              <a:spLocks/>
            </p:cNvSpPr>
            <p:nvPr/>
          </p:nvSpPr>
          <p:spPr bwMode="auto">
            <a:xfrm>
              <a:off x="4571012" y="2264230"/>
              <a:ext cx="1074998" cy="425584"/>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6"/>
                  </a:moveTo>
                  <a:lnTo>
                    <a:pt x="42" y="121"/>
                  </a:lnTo>
                  <a:lnTo>
                    <a:pt x="30" y="144"/>
                  </a:lnTo>
                  <a:lnTo>
                    <a:pt x="43" y="177"/>
                  </a:lnTo>
                  <a:lnTo>
                    <a:pt x="0" y="205"/>
                  </a:lnTo>
                  <a:lnTo>
                    <a:pt x="9" y="255"/>
                  </a:lnTo>
                  <a:lnTo>
                    <a:pt x="192" y="240"/>
                  </a:lnTo>
                  <a:lnTo>
                    <a:pt x="410" y="214"/>
                  </a:lnTo>
                  <a:lnTo>
                    <a:pt x="519" y="195"/>
                  </a:lnTo>
                  <a:lnTo>
                    <a:pt x="541" y="129"/>
                  </a:lnTo>
                  <a:lnTo>
                    <a:pt x="580" y="126"/>
                  </a:lnTo>
                  <a:lnTo>
                    <a:pt x="699" y="0"/>
                  </a:lnTo>
                  <a:lnTo>
                    <a:pt x="544" y="31"/>
                  </a:lnTo>
                  <a:lnTo>
                    <a:pt x="183" y="83"/>
                  </a:lnTo>
                  <a:lnTo>
                    <a:pt x="186" y="98"/>
                  </a:lnTo>
                  <a:lnTo>
                    <a:pt x="42" y="116"/>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7" name="Freeform 296"/>
            <p:cNvSpPr>
              <a:spLocks/>
            </p:cNvSpPr>
            <p:nvPr/>
          </p:nvSpPr>
          <p:spPr bwMode="auto">
            <a:xfrm>
              <a:off x="4461999" y="2654980"/>
              <a:ext cx="443625" cy="834508"/>
            </a:xfrm>
            <a:custGeom>
              <a:avLst/>
              <a:gdLst>
                <a:gd name="T0" fmla="*/ 2147483647 w 287"/>
                <a:gd name="T1" fmla="*/ 2147483647 h 500"/>
                <a:gd name="T2" fmla="*/ 2147483647 w 287"/>
                <a:gd name="T3" fmla="*/ 2147483647 h 500"/>
                <a:gd name="T4" fmla="*/ 0 w 287"/>
                <a:gd name="T5" fmla="*/ 2147483647 h 500"/>
                <a:gd name="T6" fmla="*/ 2147483647 w 287"/>
                <a:gd name="T7" fmla="*/ 2147483647 h 500"/>
                <a:gd name="T8" fmla="*/ 2147483647 w 287"/>
                <a:gd name="T9" fmla="*/ 2147483647 h 500"/>
                <a:gd name="T10" fmla="*/ 2147483647 w 287"/>
                <a:gd name="T11" fmla="*/ 2147483647 h 500"/>
                <a:gd name="T12" fmla="*/ 2147483647 w 287"/>
                <a:gd name="T13" fmla="*/ 2147483647 h 500"/>
                <a:gd name="T14" fmla="*/ 2147483647 w 287"/>
                <a:gd name="T15" fmla="*/ 2147483647 h 500"/>
                <a:gd name="T16" fmla="*/ 2147483647 w 287"/>
                <a:gd name="T17" fmla="*/ 2147483647 h 500"/>
                <a:gd name="T18" fmla="*/ 2147483647 w 287"/>
                <a:gd name="T19" fmla="*/ 2147483647 h 500"/>
                <a:gd name="T20" fmla="*/ 2147483647 w 287"/>
                <a:gd name="T21" fmla="*/ 2147483647 h 500"/>
                <a:gd name="T22" fmla="*/ 2147483647 w 287"/>
                <a:gd name="T23" fmla="*/ 2147483647 h 500"/>
                <a:gd name="T24" fmla="*/ 2147483647 w 287"/>
                <a:gd name="T25" fmla="*/ 2147483647 h 500"/>
                <a:gd name="T26" fmla="*/ 2147483647 w 287"/>
                <a:gd name="T27" fmla="*/ 0 h 500"/>
                <a:gd name="T28" fmla="*/ 2147483647 w 287"/>
                <a:gd name="T29" fmla="*/ 2147483647 h 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500"/>
                <a:gd name="T47" fmla="*/ 287 w 287"/>
                <a:gd name="T48" fmla="*/ 500 h 5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500">
                  <a:moveTo>
                    <a:pt x="81" y="17"/>
                  </a:moveTo>
                  <a:lnTo>
                    <a:pt x="38" y="102"/>
                  </a:lnTo>
                  <a:lnTo>
                    <a:pt x="0" y="157"/>
                  </a:lnTo>
                  <a:lnTo>
                    <a:pt x="12" y="222"/>
                  </a:lnTo>
                  <a:lnTo>
                    <a:pt x="57" y="312"/>
                  </a:lnTo>
                  <a:lnTo>
                    <a:pt x="23" y="403"/>
                  </a:lnTo>
                  <a:lnTo>
                    <a:pt x="8" y="450"/>
                  </a:lnTo>
                  <a:lnTo>
                    <a:pt x="175" y="431"/>
                  </a:lnTo>
                  <a:lnTo>
                    <a:pt x="182" y="492"/>
                  </a:lnTo>
                  <a:lnTo>
                    <a:pt x="216" y="500"/>
                  </a:lnTo>
                  <a:lnTo>
                    <a:pt x="225" y="468"/>
                  </a:lnTo>
                  <a:lnTo>
                    <a:pt x="287" y="459"/>
                  </a:lnTo>
                  <a:lnTo>
                    <a:pt x="273" y="358"/>
                  </a:lnTo>
                  <a:lnTo>
                    <a:pt x="270" y="0"/>
                  </a:lnTo>
                  <a:lnTo>
                    <a:pt x="81" y="1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8" name="Freeform 297"/>
            <p:cNvSpPr>
              <a:spLocks/>
            </p:cNvSpPr>
            <p:nvPr/>
          </p:nvSpPr>
          <p:spPr bwMode="auto">
            <a:xfrm>
              <a:off x="4874831" y="2617788"/>
              <a:ext cx="498475" cy="838200"/>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6"/>
                  </a:moveTo>
                  <a:lnTo>
                    <a:pt x="210" y="0"/>
                  </a:lnTo>
                  <a:lnTo>
                    <a:pt x="277" y="233"/>
                  </a:lnTo>
                  <a:lnTo>
                    <a:pt x="323" y="270"/>
                  </a:lnTo>
                  <a:lnTo>
                    <a:pt x="286" y="339"/>
                  </a:lnTo>
                  <a:lnTo>
                    <a:pt x="322" y="404"/>
                  </a:lnTo>
                  <a:lnTo>
                    <a:pt x="107" y="428"/>
                  </a:lnTo>
                  <a:lnTo>
                    <a:pt x="116" y="485"/>
                  </a:lnTo>
                  <a:lnTo>
                    <a:pt x="85" y="504"/>
                  </a:lnTo>
                  <a:lnTo>
                    <a:pt x="59" y="433"/>
                  </a:lnTo>
                  <a:lnTo>
                    <a:pt x="44" y="491"/>
                  </a:lnTo>
                  <a:lnTo>
                    <a:pt x="18" y="485"/>
                  </a:lnTo>
                  <a:lnTo>
                    <a:pt x="9" y="427"/>
                  </a:lnTo>
                  <a:lnTo>
                    <a:pt x="1" y="376"/>
                  </a:lnTo>
                  <a:lnTo>
                    <a:pt x="0" y="26"/>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9" name="Freeform 298"/>
            <p:cNvSpPr>
              <a:spLocks/>
            </p:cNvSpPr>
            <p:nvPr/>
          </p:nvSpPr>
          <p:spPr bwMode="auto">
            <a:xfrm>
              <a:off x="5198681" y="2573338"/>
              <a:ext cx="687387" cy="773112"/>
            </a:xfrm>
            <a:custGeom>
              <a:avLst/>
              <a:gdLst>
                <a:gd name="T0" fmla="*/ 0 w 447"/>
                <a:gd name="T1" fmla="*/ 2147483647 h 464"/>
                <a:gd name="T2" fmla="*/ 2147483647 w 447"/>
                <a:gd name="T3" fmla="*/ 2147483647 h 464"/>
                <a:gd name="T4" fmla="*/ 2147483647 w 447"/>
                <a:gd name="T5" fmla="*/ 2147483647 h 464"/>
                <a:gd name="T6" fmla="*/ 2147483647 w 447"/>
                <a:gd name="T7" fmla="*/ 0 h 464"/>
                <a:gd name="T8" fmla="*/ 2147483647 w 447"/>
                <a:gd name="T9" fmla="*/ 2147483647 h 464"/>
                <a:gd name="T10" fmla="*/ 2147483647 w 447"/>
                <a:gd name="T11" fmla="*/ 2147483647 h 464"/>
                <a:gd name="T12" fmla="*/ 2147483647 w 447"/>
                <a:gd name="T13" fmla="*/ 2147483647 h 464"/>
                <a:gd name="T14" fmla="*/ 2147483647 w 447"/>
                <a:gd name="T15" fmla="*/ 2147483647 h 464"/>
                <a:gd name="T16" fmla="*/ 2147483647 w 447"/>
                <a:gd name="T17" fmla="*/ 2147483647 h 464"/>
                <a:gd name="T18" fmla="*/ 2147483647 w 447"/>
                <a:gd name="T19" fmla="*/ 2147483647 h 464"/>
                <a:gd name="T20" fmla="*/ 2147483647 w 447"/>
                <a:gd name="T21" fmla="*/ 2147483647 h 464"/>
                <a:gd name="T22" fmla="*/ 2147483647 w 447"/>
                <a:gd name="T23" fmla="*/ 2147483647 h 464"/>
                <a:gd name="T24" fmla="*/ 2147483647 w 447"/>
                <a:gd name="T25" fmla="*/ 2147483647 h 464"/>
                <a:gd name="T26" fmla="*/ 2147483647 w 447"/>
                <a:gd name="T27" fmla="*/ 2147483647 h 464"/>
                <a:gd name="T28" fmla="*/ 2147483647 w 447"/>
                <a:gd name="T29" fmla="*/ 2147483647 h 464"/>
                <a:gd name="T30" fmla="*/ 2147483647 w 447"/>
                <a:gd name="T31" fmla="*/ 2147483647 h 464"/>
                <a:gd name="T32" fmla="*/ 2147483647 w 447"/>
                <a:gd name="T33" fmla="*/ 2147483647 h 464"/>
                <a:gd name="T34" fmla="*/ 2147483647 w 447"/>
                <a:gd name="T35" fmla="*/ 2147483647 h 464"/>
                <a:gd name="T36" fmla="*/ 0 w 447"/>
                <a:gd name="T37" fmla="*/ 2147483647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4"/>
                <a:gd name="T59" fmla="*/ 447 w 447"/>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4">
                  <a:moveTo>
                    <a:pt x="0" y="28"/>
                  </a:moveTo>
                  <a:lnTo>
                    <a:pt x="4" y="28"/>
                  </a:lnTo>
                  <a:lnTo>
                    <a:pt x="109" y="9"/>
                  </a:lnTo>
                  <a:lnTo>
                    <a:pt x="201" y="0"/>
                  </a:lnTo>
                  <a:lnTo>
                    <a:pt x="188" y="24"/>
                  </a:lnTo>
                  <a:lnTo>
                    <a:pt x="216" y="24"/>
                  </a:lnTo>
                  <a:lnTo>
                    <a:pt x="375" y="167"/>
                  </a:lnTo>
                  <a:lnTo>
                    <a:pt x="438" y="259"/>
                  </a:lnTo>
                  <a:lnTo>
                    <a:pt x="447" y="322"/>
                  </a:lnTo>
                  <a:lnTo>
                    <a:pt x="426" y="337"/>
                  </a:lnTo>
                  <a:lnTo>
                    <a:pt x="438" y="400"/>
                  </a:lnTo>
                  <a:lnTo>
                    <a:pt x="393" y="403"/>
                  </a:lnTo>
                  <a:lnTo>
                    <a:pt x="393" y="456"/>
                  </a:lnTo>
                  <a:lnTo>
                    <a:pt x="358" y="429"/>
                  </a:lnTo>
                  <a:lnTo>
                    <a:pt x="128" y="464"/>
                  </a:lnTo>
                  <a:lnTo>
                    <a:pt x="76" y="364"/>
                  </a:lnTo>
                  <a:lnTo>
                    <a:pt x="113" y="295"/>
                  </a:lnTo>
                  <a:lnTo>
                    <a:pt x="64" y="261"/>
                  </a:lnTo>
                  <a:lnTo>
                    <a:pt x="0" y="2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0" name="Freeform 299"/>
            <p:cNvSpPr>
              <a:spLocks/>
            </p:cNvSpPr>
            <p:nvPr/>
          </p:nvSpPr>
          <p:spPr bwMode="auto">
            <a:xfrm>
              <a:off x="5489193" y="2471738"/>
              <a:ext cx="627063" cy="538162"/>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6"/>
                  </a:lnTo>
                  <a:lnTo>
                    <a:pt x="170" y="0"/>
                  </a:lnTo>
                  <a:lnTo>
                    <a:pt x="207" y="17"/>
                  </a:lnTo>
                  <a:lnTo>
                    <a:pt x="286" y="4"/>
                  </a:lnTo>
                  <a:lnTo>
                    <a:pt x="350" y="50"/>
                  </a:lnTo>
                  <a:lnTo>
                    <a:pt x="408" y="86"/>
                  </a:lnTo>
                  <a:lnTo>
                    <a:pt x="375" y="183"/>
                  </a:lnTo>
                  <a:lnTo>
                    <a:pt x="326" y="232"/>
                  </a:lnTo>
                  <a:lnTo>
                    <a:pt x="272" y="247"/>
                  </a:lnTo>
                  <a:lnTo>
                    <a:pt x="283" y="286"/>
                  </a:lnTo>
                  <a:lnTo>
                    <a:pt x="250" y="323"/>
                  </a:lnTo>
                  <a:lnTo>
                    <a:pt x="187" y="232"/>
                  </a:lnTo>
                  <a:lnTo>
                    <a:pt x="26" y="86"/>
                  </a:lnTo>
                  <a:lnTo>
                    <a:pt x="0" y="86"/>
                  </a:lnTo>
                  <a:lnTo>
                    <a:pt x="15" y="5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1" name="Freeform 300"/>
            <p:cNvSpPr>
              <a:spLocks/>
            </p:cNvSpPr>
            <p:nvPr/>
          </p:nvSpPr>
          <p:spPr bwMode="auto">
            <a:xfrm>
              <a:off x="5041891" y="3242619"/>
              <a:ext cx="1176442" cy="860256"/>
            </a:xfrm>
            <a:custGeom>
              <a:avLst/>
              <a:gdLst>
                <a:gd name="T0" fmla="*/ 0 w 765"/>
                <a:gd name="T1" fmla="*/ 2147483647 h 518"/>
                <a:gd name="T2" fmla="*/ 2147483647 w 765"/>
                <a:gd name="T3" fmla="*/ 2147483647 h 518"/>
                <a:gd name="T4" fmla="*/ 2147483647 w 765"/>
                <a:gd name="T5" fmla="*/ 2147483647 h 518"/>
                <a:gd name="T6" fmla="*/ 2147483647 w 765"/>
                <a:gd name="T7" fmla="*/ 2147483647 h 518"/>
                <a:gd name="T8" fmla="*/ 2147483647 w 765"/>
                <a:gd name="T9" fmla="*/ 2147483647 h 518"/>
                <a:gd name="T10" fmla="*/ 2147483647 w 765"/>
                <a:gd name="T11" fmla="*/ 2147483647 h 518"/>
                <a:gd name="T12" fmla="*/ 2147483647 w 765"/>
                <a:gd name="T13" fmla="*/ 0 h 518"/>
                <a:gd name="T14" fmla="*/ 2147483647 w 765"/>
                <a:gd name="T15" fmla="*/ 2147483647 h 518"/>
                <a:gd name="T16" fmla="*/ 2147483647 w 765"/>
                <a:gd name="T17" fmla="*/ 2147483647 h 518"/>
                <a:gd name="T18" fmla="*/ 2147483647 w 765"/>
                <a:gd name="T19" fmla="*/ 2147483647 h 518"/>
                <a:gd name="T20" fmla="*/ 2147483647 w 765"/>
                <a:gd name="T21" fmla="*/ 2147483647 h 518"/>
                <a:gd name="T22" fmla="*/ 2147483647 w 765"/>
                <a:gd name="T23" fmla="*/ 2147483647 h 518"/>
                <a:gd name="T24" fmla="*/ 2147483647 w 765"/>
                <a:gd name="T25" fmla="*/ 2147483647 h 518"/>
                <a:gd name="T26" fmla="*/ 2147483647 w 765"/>
                <a:gd name="T27" fmla="*/ 2147483647 h 518"/>
                <a:gd name="T28" fmla="*/ 2147483647 w 765"/>
                <a:gd name="T29" fmla="*/ 2147483647 h 518"/>
                <a:gd name="T30" fmla="*/ 2147483647 w 765"/>
                <a:gd name="T31" fmla="*/ 2147483647 h 518"/>
                <a:gd name="T32" fmla="*/ 2147483647 w 765"/>
                <a:gd name="T33" fmla="*/ 2147483647 h 518"/>
                <a:gd name="T34" fmla="*/ 2147483647 w 765"/>
                <a:gd name="T35" fmla="*/ 2147483647 h 518"/>
                <a:gd name="T36" fmla="*/ 2147483647 w 765"/>
                <a:gd name="T37" fmla="*/ 2147483647 h 518"/>
                <a:gd name="T38" fmla="*/ 2147483647 w 765"/>
                <a:gd name="T39" fmla="*/ 2147483647 h 518"/>
                <a:gd name="T40" fmla="*/ 2147483647 w 765"/>
                <a:gd name="T41" fmla="*/ 2147483647 h 518"/>
                <a:gd name="T42" fmla="*/ 2147483647 w 765"/>
                <a:gd name="T43" fmla="*/ 2147483647 h 518"/>
                <a:gd name="T44" fmla="*/ 2147483647 w 765"/>
                <a:gd name="T45" fmla="*/ 2147483647 h 518"/>
                <a:gd name="T46" fmla="*/ 2147483647 w 765"/>
                <a:gd name="T47" fmla="*/ 2147483647 h 518"/>
                <a:gd name="T48" fmla="*/ 2147483647 w 765"/>
                <a:gd name="T49" fmla="*/ 2147483647 h 518"/>
                <a:gd name="T50" fmla="*/ 2147483647 w 765"/>
                <a:gd name="T51" fmla="*/ 2147483647 h 518"/>
                <a:gd name="T52" fmla="*/ 2147483647 w 765"/>
                <a:gd name="T53" fmla="*/ 2147483647 h 518"/>
                <a:gd name="T54" fmla="*/ 2147483647 w 765"/>
                <a:gd name="T55" fmla="*/ 2147483647 h 518"/>
                <a:gd name="T56" fmla="*/ 2147483647 w 765"/>
                <a:gd name="T57" fmla="*/ 2147483647 h 518"/>
                <a:gd name="T58" fmla="*/ 2147483647 w 765"/>
                <a:gd name="T59" fmla="*/ 2147483647 h 518"/>
                <a:gd name="T60" fmla="*/ 2147483647 w 765"/>
                <a:gd name="T61" fmla="*/ 2147483647 h 518"/>
                <a:gd name="T62" fmla="*/ 2147483647 w 765"/>
                <a:gd name="T63" fmla="*/ 2147483647 h 518"/>
                <a:gd name="T64" fmla="*/ 2147483647 w 765"/>
                <a:gd name="T65" fmla="*/ 2147483647 h 518"/>
                <a:gd name="T66" fmla="*/ 2147483647 w 765"/>
                <a:gd name="T67" fmla="*/ 2147483647 h 518"/>
                <a:gd name="T68" fmla="*/ 2147483647 w 765"/>
                <a:gd name="T69" fmla="*/ 2147483647 h 518"/>
                <a:gd name="T70" fmla="*/ 2147483647 w 765"/>
                <a:gd name="T71" fmla="*/ 2147483647 h 518"/>
                <a:gd name="T72" fmla="*/ 2147483647 w 765"/>
                <a:gd name="T73" fmla="*/ 2147483647 h 518"/>
                <a:gd name="T74" fmla="*/ 2147483647 w 765"/>
                <a:gd name="T75" fmla="*/ 2147483647 h 518"/>
                <a:gd name="T76" fmla="*/ 2147483647 w 765"/>
                <a:gd name="T77" fmla="*/ 2147483647 h 518"/>
                <a:gd name="T78" fmla="*/ 0 w 765"/>
                <a:gd name="T79" fmla="*/ 2147483647 h 5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8"/>
                <a:gd name="T122" fmla="*/ 765 w 765"/>
                <a:gd name="T123" fmla="*/ 518 h 5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8">
                  <a:moveTo>
                    <a:pt x="0" y="50"/>
                  </a:moveTo>
                  <a:lnTo>
                    <a:pt x="210" y="29"/>
                  </a:lnTo>
                  <a:lnTo>
                    <a:pt x="233" y="64"/>
                  </a:lnTo>
                  <a:lnTo>
                    <a:pt x="458" y="29"/>
                  </a:lnTo>
                  <a:lnTo>
                    <a:pt x="496" y="58"/>
                  </a:lnTo>
                  <a:lnTo>
                    <a:pt x="496" y="4"/>
                  </a:lnTo>
                  <a:lnTo>
                    <a:pt x="493" y="0"/>
                  </a:lnTo>
                  <a:lnTo>
                    <a:pt x="538" y="3"/>
                  </a:lnTo>
                  <a:lnTo>
                    <a:pt x="586" y="83"/>
                  </a:lnTo>
                  <a:lnTo>
                    <a:pt x="662" y="192"/>
                  </a:lnTo>
                  <a:lnTo>
                    <a:pt x="699" y="286"/>
                  </a:lnTo>
                  <a:lnTo>
                    <a:pt x="756" y="351"/>
                  </a:lnTo>
                  <a:lnTo>
                    <a:pt x="765" y="447"/>
                  </a:lnTo>
                  <a:lnTo>
                    <a:pt x="747" y="503"/>
                  </a:lnTo>
                  <a:lnTo>
                    <a:pt x="666" y="518"/>
                  </a:lnTo>
                  <a:lnTo>
                    <a:pt x="653" y="494"/>
                  </a:lnTo>
                  <a:lnTo>
                    <a:pt x="596" y="460"/>
                  </a:lnTo>
                  <a:lnTo>
                    <a:pt x="578" y="424"/>
                  </a:lnTo>
                  <a:lnTo>
                    <a:pt x="563" y="411"/>
                  </a:lnTo>
                  <a:lnTo>
                    <a:pt x="554" y="378"/>
                  </a:lnTo>
                  <a:lnTo>
                    <a:pt x="541" y="387"/>
                  </a:lnTo>
                  <a:lnTo>
                    <a:pt x="496" y="344"/>
                  </a:lnTo>
                  <a:lnTo>
                    <a:pt x="507" y="304"/>
                  </a:lnTo>
                  <a:lnTo>
                    <a:pt x="496" y="281"/>
                  </a:lnTo>
                  <a:lnTo>
                    <a:pt x="483" y="289"/>
                  </a:lnTo>
                  <a:lnTo>
                    <a:pt x="484" y="313"/>
                  </a:lnTo>
                  <a:lnTo>
                    <a:pt x="470" y="281"/>
                  </a:lnTo>
                  <a:lnTo>
                    <a:pt x="471" y="208"/>
                  </a:lnTo>
                  <a:lnTo>
                    <a:pt x="443" y="165"/>
                  </a:lnTo>
                  <a:lnTo>
                    <a:pt x="371" y="129"/>
                  </a:lnTo>
                  <a:lnTo>
                    <a:pt x="335" y="89"/>
                  </a:lnTo>
                  <a:lnTo>
                    <a:pt x="295" y="85"/>
                  </a:lnTo>
                  <a:lnTo>
                    <a:pt x="279" y="110"/>
                  </a:lnTo>
                  <a:lnTo>
                    <a:pt x="219" y="128"/>
                  </a:lnTo>
                  <a:lnTo>
                    <a:pt x="185" y="110"/>
                  </a:lnTo>
                  <a:lnTo>
                    <a:pt x="167" y="83"/>
                  </a:lnTo>
                  <a:lnTo>
                    <a:pt x="55" y="107"/>
                  </a:lnTo>
                  <a:lnTo>
                    <a:pt x="31" y="88"/>
                  </a:lnTo>
                  <a:lnTo>
                    <a:pt x="6" y="108"/>
                  </a:lnTo>
                  <a:lnTo>
                    <a:pt x="0" y="5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302" name="Freeform 301"/>
            <p:cNvSpPr>
              <a:spLocks/>
            </p:cNvSpPr>
            <p:nvPr/>
          </p:nvSpPr>
          <p:spPr bwMode="auto">
            <a:xfrm>
              <a:off x="5363782" y="2100263"/>
              <a:ext cx="1084262" cy="514350"/>
            </a:xfrm>
            <a:custGeom>
              <a:avLst/>
              <a:gdLst>
                <a:gd name="T0" fmla="*/ 2147483647 w 704"/>
                <a:gd name="T1" fmla="*/ 2147483647 h 309"/>
                <a:gd name="T2" fmla="*/ 0 w 704"/>
                <a:gd name="T3" fmla="*/ 2147483647 h 309"/>
                <a:gd name="T4" fmla="*/ 2147483647 w 704"/>
                <a:gd name="T5" fmla="*/ 2147483647 h 309"/>
                <a:gd name="T6" fmla="*/ 2147483647 w 704"/>
                <a:gd name="T7" fmla="*/ 2147483647 h 309"/>
                <a:gd name="T8" fmla="*/ 2147483647 w 704"/>
                <a:gd name="T9" fmla="*/ 2147483647 h 309"/>
                <a:gd name="T10" fmla="*/ 2147483647 w 704"/>
                <a:gd name="T11" fmla="*/ 2147483647 h 309"/>
                <a:gd name="T12" fmla="*/ 2147483647 w 704"/>
                <a:gd name="T13" fmla="*/ 2147483647 h 309"/>
                <a:gd name="T14" fmla="*/ 2147483647 w 704"/>
                <a:gd name="T15" fmla="*/ 2147483647 h 309"/>
                <a:gd name="T16" fmla="*/ 2147483647 w 704"/>
                <a:gd name="T17" fmla="*/ 2147483647 h 309"/>
                <a:gd name="T18" fmla="*/ 2147483647 w 704"/>
                <a:gd name="T19" fmla="*/ 2147483647 h 309"/>
                <a:gd name="T20" fmla="*/ 2147483647 w 704"/>
                <a:gd name="T21" fmla="*/ 2147483647 h 309"/>
                <a:gd name="T22" fmla="*/ 2147483647 w 704"/>
                <a:gd name="T23" fmla="*/ 2147483647 h 309"/>
                <a:gd name="T24" fmla="*/ 2147483647 w 704"/>
                <a:gd name="T25" fmla="*/ 2147483647 h 309"/>
                <a:gd name="T26" fmla="*/ 2147483647 w 704"/>
                <a:gd name="T27" fmla="*/ 2147483647 h 309"/>
                <a:gd name="T28" fmla="*/ 2147483647 w 704"/>
                <a:gd name="T29" fmla="*/ 2147483647 h 309"/>
                <a:gd name="T30" fmla="*/ 2147483647 w 704"/>
                <a:gd name="T31" fmla="*/ 2147483647 h 309"/>
                <a:gd name="T32" fmla="*/ 2147483647 w 704"/>
                <a:gd name="T33" fmla="*/ 2147483647 h 309"/>
                <a:gd name="T34" fmla="*/ 2147483647 w 704"/>
                <a:gd name="T35" fmla="*/ 2147483647 h 309"/>
                <a:gd name="T36" fmla="*/ 2147483647 w 704"/>
                <a:gd name="T37" fmla="*/ 2147483647 h 309"/>
                <a:gd name="T38" fmla="*/ 2147483647 w 704"/>
                <a:gd name="T39" fmla="*/ 2147483647 h 309"/>
                <a:gd name="T40" fmla="*/ 2147483647 w 704"/>
                <a:gd name="T41" fmla="*/ 2147483647 h 309"/>
                <a:gd name="T42" fmla="*/ 2147483647 w 704"/>
                <a:gd name="T43" fmla="*/ 2147483647 h 309"/>
                <a:gd name="T44" fmla="*/ 2147483647 w 704"/>
                <a:gd name="T45" fmla="*/ 2147483647 h 309"/>
                <a:gd name="T46" fmla="*/ 2147483647 w 704"/>
                <a:gd name="T47" fmla="*/ 2147483647 h 309"/>
                <a:gd name="T48" fmla="*/ 2147483647 w 704"/>
                <a:gd name="T49" fmla="*/ 2147483647 h 309"/>
                <a:gd name="T50" fmla="*/ 2147483647 w 704"/>
                <a:gd name="T51" fmla="*/ 2147483647 h 309"/>
                <a:gd name="T52" fmla="*/ 2147483647 w 704"/>
                <a:gd name="T53" fmla="*/ 2147483647 h 309"/>
                <a:gd name="T54" fmla="*/ 2147483647 w 704"/>
                <a:gd name="T55" fmla="*/ 2147483647 h 309"/>
                <a:gd name="T56" fmla="*/ 2147483647 w 704"/>
                <a:gd name="T57" fmla="*/ 2147483647 h 309"/>
                <a:gd name="T58" fmla="*/ 2147483647 w 704"/>
                <a:gd name="T59" fmla="*/ 0 h 309"/>
                <a:gd name="T60" fmla="*/ 2147483647 w 704"/>
                <a:gd name="T61" fmla="*/ 2147483647 h 309"/>
                <a:gd name="T62" fmla="*/ 2147483647 w 704"/>
                <a:gd name="T63" fmla="*/ 2147483647 h 309"/>
                <a:gd name="T64" fmla="*/ 2147483647 w 704"/>
                <a:gd name="T65" fmla="*/ 2147483647 h 309"/>
                <a:gd name="T66" fmla="*/ 2147483647 w 704"/>
                <a:gd name="T67" fmla="*/ 2147483647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9"/>
                <a:gd name="T104" fmla="*/ 704 w 704"/>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9">
                  <a:moveTo>
                    <a:pt x="24" y="228"/>
                  </a:moveTo>
                  <a:lnTo>
                    <a:pt x="0" y="294"/>
                  </a:lnTo>
                  <a:lnTo>
                    <a:pt x="91" y="285"/>
                  </a:lnTo>
                  <a:lnTo>
                    <a:pt x="127" y="255"/>
                  </a:lnTo>
                  <a:lnTo>
                    <a:pt x="251" y="223"/>
                  </a:lnTo>
                  <a:lnTo>
                    <a:pt x="285" y="240"/>
                  </a:lnTo>
                  <a:lnTo>
                    <a:pt x="367" y="228"/>
                  </a:lnTo>
                  <a:lnTo>
                    <a:pt x="367" y="233"/>
                  </a:lnTo>
                  <a:lnTo>
                    <a:pt x="489" y="309"/>
                  </a:lnTo>
                  <a:lnTo>
                    <a:pt x="561" y="287"/>
                  </a:lnTo>
                  <a:lnTo>
                    <a:pt x="601" y="202"/>
                  </a:lnTo>
                  <a:lnTo>
                    <a:pt x="671" y="178"/>
                  </a:lnTo>
                  <a:lnTo>
                    <a:pt x="704" y="115"/>
                  </a:lnTo>
                  <a:lnTo>
                    <a:pt x="702" y="39"/>
                  </a:lnTo>
                  <a:lnTo>
                    <a:pt x="693" y="102"/>
                  </a:lnTo>
                  <a:lnTo>
                    <a:pt x="655" y="155"/>
                  </a:lnTo>
                  <a:lnTo>
                    <a:pt x="640" y="151"/>
                  </a:lnTo>
                  <a:lnTo>
                    <a:pt x="587" y="166"/>
                  </a:lnTo>
                  <a:lnTo>
                    <a:pt x="587" y="148"/>
                  </a:lnTo>
                  <a:lnTo>
                    <a:pt x="640" y="130"/>
                  </a:lnTo>
                  <a:lnTo>
                    <a:pt x="592" y="124"/>
                  </a:lnTo>
                  <a:lnTo>
                    <a:pt x="646" y="108"/>
                  </a:lnTo>
                  <a:lnTo>
                    <a:pt x="666" y="117"/>
                  </a:lnTo>
                  <a:lnTo>
                    <a:pt x="677" y="57"/>
                  </a:lnTo>
                  <a:lnTo>
                    <a:pt x="663" y="44"/>
                  </a:lnTo>
                  <a:lnTo>
                    <a:pt x="599" y="67"/>
                  </a:lnTo>
                  <a:lnTo>
                    <a:pt x="601" y="32"/>
                  </a:lnTo>
                  <a:lnTo>
                    <a:pt x="628" y="41"/>
                  </a:lnTo>
                  <a:lnTo>
                    <a:pt x="663" y="14"/>
                  </a:lnTo>
                  <a:lnTo>
                    <a:pt x="644" y="0"/>
                  </a:lnTo>
                  <a:lnTo>
                    <a:pt x="434" y="48"/>
                  </a:lnTo>
                  <a:lnTo>
                    <a:pt x="176" y="100"/>
                  </a:lnTo>
                  <a:lnTo>
                    <a:pt x="58" y="227"/>
                  </a:lnTo>
                  <a:lnTo>
                    <a:pt x="24" y="22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3" name="Freeform 302"/>
            <p:cNvSpPr>
              <a:spLocks/>
            </p:cNvSpPr>
            <p:nvPr/>
          </p:nvSpPr>
          <p:spPr bwMode="auto">
            <a:xfrm>
              <a:off x="5409814" y="1676590"/>
              <a:ext cx="946300" cy="639134"/>
            </a:xfrm>
            <a:custGeom>
              <a:avLst/>
              <a:gdLst>
                <a:gd name="T0" fmla="*/ 2147483647 w 616"/>
                <a:gd name="T1" fmla="*/ 2147483647 h 383"/>
                <a:gd name="T2" fmla="*/ 2147483647 w 616"/>
                <a:gd name="T3" fmla="*/ 2147483647 h 383"/>
                <a:gd name="T4" fmla="*/ 2147483647 w 616"/>
                <a:gd name="T5" fmla="*/ 2147483647 h 383"/>
                <a:gd name="T6" fmla="*/ 2147483647 w 616"/>
                <a:gd name="T7" fmla="*/ 2147483647 h 383"/>
                <a:gd name="T8" fmla="*/ 2147483647 w 616"/>
                <a:gd name="T9" fmla="*/ 2147483647 h 383"/>
                <a:gd name="T10" fmla="*/ 0 w 616"/>
                <a:gd name="T11" fmla="*/ 2147483647 h 383"/>
                <a:gd name="T12" fmla="*/ 2147483647 w 616"/>
                <a:gd name="T13" fmla="*/ 2147483647 h 383"/>
                <a:gd name="T14" fmla="*/ 2147483647 w 616"/>
                <a:gd name="T15" fmla="*/ 2147483647 h 383"/>
                <a:gd name="T16" fmla="*/ 2147483647 w 616"/>
                <a:gd name="T17" fmla="*/ 2147483647 h 383"/>
                <a:gd name="T18" fmla="*/ 2147483647 w 616"/>
                <a:gd name="T19" fmla="*/ 2147483647 h 383"/>
                <a:gd name="T20" fmla="*/ 2147483647 w 616"/>
                <a:gd name="T21" fmla="*/ 2147483647 h 383"/>
                <a:gd name="T22" fmla="*/ 2147483647 w 616"/>
                <a:gd name="T23" fmla="*/ 2147483647 h 383"/>
                <a:gd name="T24" fmla="*/ 2147483647 w 616"/>
                <a:gd name="T25" fmla="*/ 2147483647 h 383"/>
                <a:gd name="T26" fmla="*/ 2147483647 w 616"/>
                <a:gd name="T27" fmla="*/ 2147483647 h 383"/>
                <a:gd name="T28" fmla="*/ 2147483647 w 616"/>
                <a:gd name="T29" fmla="*/ 2147483647 h 383"/>
                <a:gd name="T30" fmla="*/ 2147483647 w 616"/>
                <a:gd name="T31" fmla="*/ 2147483647 h 383"/>
                <a:gd name="T32" fmla="*/ 2147483647 w 616"/>
                <a:gd name="T33" fmla="*/ 2147483647 h 383"/>
                <a:gd name="T34" fmla="*/ 2147483647 w 616"/>
                <a:gd name="T35" fmla="*/ 0 h 383"/>
                <a:gd name="T36" fmla="*/ 2147483647 w 616"/>
                <a:gd name="T37" fmla="*/ 2147483647 h 383"/>
                <a:gd name="T38" fmla="*/ 2147483647 w 616"/>
                <a:gd name="T39" fmla="*/ 2147483647 h 383"/>
                <a:gd name="T40" fmla="*/ 2147483647 w 616"/>
                <a:gd name="T41" fmla="*/ 2147483647 h 383"/>
                <a:gd name="T42" fmla="*/ 2147483647 w 616"/>
                <a:gd name="T43" fmla="*/ 2147483647 h 383"/>
                <a:gd name="T44" fmla="*/ 2147483647 w 616"/>
                <a:gd name="T45" fmla="*/ 2147483647 h 383"/>
                <a:gd name="T46" fmla="*/ 2147483647 w 616"/>
                <a:gd name="T47" fmla="*/ 2147483647 h 383"/>
                <a:gd name="T48" fmla="*/ 2147483647 w 616"/>
                <a:gd name="T49" fmla="*/ 2147483647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7"/>
                  </a:lnTo>
                  <a:lnTo>
                    <a:pt x="57" y="342"/>
                  </a:lnTo>
                  <a:lnTo>
                    <a:pt x="3" y="362"/>
                  </a:lnTo>
                  <a:lnTo>
                    <a:pt x="0" y="383"/>
                  </a:lnTo>
                  <a:lnTo>
                    <a:pt x="147" y="357"/>
                  </a:lnTo>
                  <a:lnTo>
                    <a:pt x="412" y="302"/>
                  </a:lnTo>
                  <a:lnTo>
                    <a:pt x="616" y="253"/>
                  </a:lnTo>
                  <a:lnTo>
                    <a:pt x="616" y="214"/>
                  </a:lnTo>
                  <a:lnTo>
                    <a:pt x="594" y="202"/>
                  </a:lnTo>
                  <a:lnTo>
                    <a:pt x="576" y="222"/>
                  </a:lnTo>
                  <a:lnTo>
                    <a:pt x="565" y="169"/>
                  </a:lnTo>
                  <a:lnTo>
                    <a:pt x="576" y="123"/>
                  </a:lnTo>
                  <a:lnTo>
                    <a:pt x="500" y="89"/>
                  </a:lnTo>
                  <a:lnTo>
                    <a:pt x="448" y="98"/>
                  </a:lnTo>
                  <a:lnTo>
                    <a:pt x="446" y="26"/>
                  </a:lnTo>
                  <a:lnTo>
                    <a:pt x="393" y="0"/>
                  </a:lnTo>
                  <a:lnTo>
                    <a:pt x="352" y="16"/>
                  </a:lnTo>
                  <a:lnTo>
                    <a:pt x="325" y="83"/>
                  </a:lnTo>
                  <a:lnTo>
                    <a:pt x="278" y="110"/>
                  </a:lnTo>
                  <a:lnTo>
                    <a:pt x="258" y="216"/>
                  </a:lnTo>
                  <a:lnTo>
                    <a:pt x="181" y="268"/>
                  </a:lnTo>
                  <a:lnTo>
                    <a:pt x="118" y="289"/>
                  </a:lnTo>
                  <a:lnTo>
                    <a:pt x="102" y="26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304" name="Freeform 303"/>
            <p:cNvSpPr>
              <a:spLocks/>
            </p:cNvSpPr>
            <p:nvPr/>
          </p:nvSpPr>
          <p:spPr bwMode="auto">
            <a:xfrm>
              <a:off x="5474906" y="1550988"/>
              <a:ext cx="536575" cy="606425"/>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0"/>
                  </a:moveTo>
                  <a:lnTo>
                    <a:pt x="9" y="183"/>
                  </a:lnTo>
                  <a:lnTo>
                    <a:pt x="0" y="241"/>
                  </a:lnTo>
                  <a:lnTo>
                    <a:pt x="9" y="302"/>
                  </a:lnTo>
                  <a:lnTo>
                    <a:pt x="59" y="344"/>
                  </a:lnTo>
                  <a:lnTo>
                    <a:pt x="71" y="365"/>
                  </a:lnTo>
                  <a:lnTo>
                    <a:pt x="135" y="344"/>
                  </a:lnTo>
                  <a:lnTo>
                    <a:pt x="211" y="295"/>
                  </a:lnTo>
                  <a:lnTo>
                    <a:pt x="234" y="187"/>
                  </a:lnTo>
                  <a:lnTo>
                    <a:pt x="283" y="159"/>
                  </a:lnTo>
                  <a:lnTo>
                    <a:pt x="310" y="93"/>
                  </a:lnTo>
                  <a:lnTo>
                    <a:pt x="349" y="76"/>
                  </a:lnTo>
                  <a:lnTo>
                    <a:pt x="298" y="67"/>
                  </a:lnTo>
                  <a:lnTo>
                    <a:pt x="210" y="114"/>
                  </a:lnTo>
                  <a:lnTo>
                    <a:pt x="196" y="68"/>
                  </a:lnTo>
                  <a:lnTo>
                    <a:pt x="120" y="73"/>
                  </a:lnTo>
                  <a:lnTo>
                    <a:pt x="103" y="0"/>
                  </a:lnTo>
                  <a:lnTo>
                    <a:pt x="83" y="19"/>
                  </a:lnTo>
                  <a:lnTo>
                    <a:pt x="89" y="123"/>
                  </a:lnTo>
                  <a:lnTo>
                    <a:pt x="55" y="132"/>
                  </a:lnTo>
                  <a:lnTo>
                    <a:pt x="35" y="19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5" name="Freeform 304"/>
            <p:cNvSpPr>
              <a:spLocks/>
            </p:cNvSpPr>
            <p:nvPr/>
          </p:nvSpPr>
          <p:spPr bwMode="auto">
            <a:xfrm>
              <a:off x="6238493" y="1558925"/>
              <a:ext cx="150813" cy="203200"/>
            </a:xfrm>
            <a:custGeom>
              <a:avLst/>
              <a:gdLst>
                <a:gd name="T0" fmla="*/ 0 w 98"/>
                <a:gd name="T1" fmla="*/ 2147483647 h 123"/>
                <a:gd name="T2" fmla="*/ 2147483647 w 98"/>
                <a:gd name="T3" fmla="*/ 0 h 123"/>
                <a:gd name="T4" fmla="*/ 2147483647 w 98"/>
                <a:gd name="T5" fmla="*/ 2147483647 h 123"/>
                <a:gd name="T6" fmla="*/ 2147483647 w 98"/>
                <a:gd name="T7" fmla="*/ 2147483647 h 123"/>
                <a:gd name="T8" fmla="*/ 2147483647 w 98"/>
                <a:gd name="T9" fmla="*/ 2147483647 h 123"/>
                <a:gd name="T10" fmla="*/ 2147483647 w 98"/>
                <a:gd name="T11" fmla="*/ 2147483647 h 123"/>
                <a:gd name="T12" fmla="*/ 2147483647 w 98"/>
                <a:gd name="T13" fmla="*/ 2147483647 h 123"/>
                <a:gd name="T14" fmla="*/ 0 w 98"/>
                <a:gd name="T15" fmla="*/ 2147483647 h 123"/>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3"/>
                <a:gd name="T26" fmla="*/ 98 w 98"/>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3">
                  <a:moveTo>
                    <a:pt x="0" y="8"/>
                  </a:moveTo>
                  <a:lnTo>
                    <a:pt x="21" y="0"/>
                  </a:lnTo>
                  <a:lnTo>
                    <a:pt x="66" y="27"/>
                  </a:lnTo>
                  <a:lnTo>
                    <a:pt x="66" y="54"/>
                  </a:lnTo>
                  <a:lnTo>
                    <a:pt x="97" y="74"/>
                  </a:lnTo>
                  <a:lnTo>
                    <a:pt x="98" y="109"/>
                  </a:lnTo>
                  <a:lnTo>
                    <a:pt x="48" y="123"/>
                  </a:lnTo>
                  <a:lnTo>
                    <a:pt x="0" y="8"/>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06" name="Freeform 305"/>
            <p:cNvSpPr>
              <a:spLocks/>
            </p:cNvSpPr>
            <p:nvPr/>
          </p:nvSpPr>
          <p:spPr bwMode="auto">
            <a:xfrm>
              <a:off x="5593968" y="1162050"/>
              <a:ext cx="728663" cy="514350"/>
            </a:xfrm>
            <a:custGeom>
              <a:avLst/>
              <a:gdLst>
                <a:gd name="T0" fmla="*/ 2147483647 w 473"/>
                <a:gd name="T1" fmla="*/ 2147483647 h 310"/>
                <a:gd name="T2" fmla="*/ 0 w 473"/>
                <a:gd name="T3" fmla="*/ 2147483647 h 310"/>
                <a:gd name="T4" fmla="*/ 2147483647 w 473"/>
                <a:gd name="T5" fmla="*/ 2147483647 h 310"/>
                <a:gd name="T6" fmla="*/ 2147483647 w 473"/>
                <a:gd name="T7" fmla="*/ 2147483647 h 310"/>
                <a:gd name="T8" fmla="*/ 2147483647 w 473"/>
                <a:gd name="T9" fmla="*/ 2147483647 h 310"/>
                <a:gd name="T10" fmla="*/ 2147483647 w 473"/>
                <a:gd name="T11" fmla="*/ 2147483647 h 310"/>
                <a:gd name="T12" fmla="*/ 2147483647 w 473"/>
                <a:gd name="T13" fmla="*/ 2147483647 h 310"/>
                <a:gd name="T14" fmla="*/ 2147483647 w 473"/>
                <a:gd name="T15" fmla="*/ 2147483647 h 310"/>
                <a:gd name="T16" fmla="*/ 2147483647 w 473"/>
                <a:gd name="T17" fmla="*/ 2147483647 h 310"/>
                <a:gd name="T18" fmla="*/ 2147483647 w 473"/>
                <a:gd name="T19" fmla="*/ 2147483647 h 310"/>
                <a:gd name="T20" fmla="*/ 2147483647 w 473"/>
                <a:gd name="T21" fmla="*/ 2147483647 h 310"/>
                <a:gd name="T22" fmla="*/ 2147483647 w 473"/>
                <a:gd name="T23" fmla="*/ 2147483647 h 310"/>
                <a:gd name="T24" fmla="*/ 2147483647 w 473"/>
                <a:gd name="T25" fmla="*/ 0 h 310"/>
                <a:gd name="T26" fmla="*/ 2147483647 w 473"/>
                <a:gd name="T27" fmla="*/ 2147483647 h 310"/>
                <a:gd name="T28" fmla="*/ 2147483647 w 473"/>
                <a:gd name="T29" fmla="*/ 2147483647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4"/>
                  </a:moveTo>
                  <a:lnTo>
                    <a:pt x="0" y="86"/>
                  </a:lnTo>
                  <a:lnTo>
                    <a:pt x="24" y="237"/>
                  </a:lnTo>
                  <a:lnTo>
                    <a:pt x="43" y="310"/>
                  </a:lnTo>
                  <a:lnTo>
                    <a:pt x="124" y="304"/>
                  </a:lnTo>
                  <a:lnTo>
                    <a:pt x="422" y="247"/>
                  </a:lnTo>
                  <a:lnTo>
                    <a:pt x="443" y="238"/>
                  </a:lnTo>
                  <a:lnTo>
                    <a:pt x="473" y="168"/>
                  </a:lnTo>
                  <a:lnTo>
                    <a:pt x="428" y="129"/>
                  </a:lnTo>
                  <a:lnTo>
                    <a:pt x="452" y="40"/>
                  </a:lnTo>
                  <a:lnTo>
                    <a:pt x="418" y="31"/>
                  </a:lnTo>
                  <a:lnTo>
                    <a:pt x="418" y="8"/>
                  </a:lnTo>
                  <a:lnTo>
                    <a:pt x="403" y="0"/>
                  </a:lnTo>
                  <a:lnTo>
                    <a:pt x="57" y="64"/>
                  </a:lnTo>
                  <a:lnTo>
                    <a:pt x="43" y="4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7" name="Freeform 306"/>
            <p:cNvSpPr>
              <a:spLocks/>
            </p:cNvSpPr>
            <p:nvPr/>
          </p:nvSpPr>
          <p:spPr bwMode="auto">
            <a:xfrm>
              <a:off x="6254369" y="1220788"/>
              <a:ext cx="188913" cy="412750"/>
            </a:xfrm>
            <a:custGeom>
              <a:avLst/>
              <a:gdLst>
                <a:gd name="T0" fmla="*/ 2147483647 w 125"/>
                <a:gd name="T1" fmla="*/ 2147483647 h 248"/>
                <a:gd name="T2" fmla="*/ 2147483647 w 125"/>
                <a:gd name="T3" fmla="*/ 0 h 248"/>
                <a:gd name="T4" fmla="*/ 2147483647 w 125"/>
                <a:gd name="T5" fmla="*/ 2147483647 h 248"/>
                <a:gd name="T6" fmla="*/ 2147483647 w 125"/>
                <a:gd name="T7" fmla="*/ 2147483647 h 248"/>
                <a:gd name="T8" fmla="*/ 2147483647 w 125"/>
                <a:gd name="T9" fmla="*/ 2147483647 h 248"/>
                <a:gd name="T10" fmla="*/ 2147483647 w 125"/>
                <a:gd name="T11" fmla="*/ 2147483647 h 248"/>
                <a:gd name="T12" fmla="*/ 2147483647 w 125"/>
                <a:gd name="T13" fmla="*/ 2147483647 h 248"/>
                <a:gd name="T14" fmla="*/ 2147483647 w 125"/>
                <a:gd name="T15" fmla="*/ 2147483647 h 248"/>
                <a:gd name="T16" fmla="*/ 2147483647 w 125"/>
                <a:gd name="T17" fmla="*/ 2147483647 h 248"/>
                <a:gd name="T18" fmla="*/ 2147483647 w 125"/>
                <a:gd name="T19" fmla="*/ 2147483647 h 248"/>
                <a:gd name="T20" fmla="*/ 2147483647 w 125"/>
                <a:gd name="T21" fmla="*/ 2147483647 h 248"/>
                <a:gd name="T22" fmla="*/ 0 w 125"/>
                <a:gd name="T23" fmla="*/ 2147483647 h 248"/>
                <a:gd name="T24" fmla="*/ 2147483647 w 125"/>
                <a:gd name="T25" fmla="*/ 214748364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8"/>
                <a:gd name="T41" fmla="*/ 125 w 125"/>
                <a:gd name="T42" fmla="*/ 248 h 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8">
                  <a:moveTo>
                    <a:pt x="22" y="2"/>
                  </a:moveTo>
                  <a:lnTo>
                    <a:pt x="52" y="0"/>
                  </a:lnTo>
                  <a:lnTo>
                    <a:pt x="112" y="38"/>
                  </a:lnTo>
                  <a:lnTo>
                    <a:pt x="103" y="67"/>
                  </a:lnTo>
                  <a:lnTo>
                    <a:pt x="124" y="87"/>
                  </a:lnTo>
                  <a:lnTo>
                    <a:pt x="125" y="203"/>
                  </a:lnTo>
                  <a:lnTo>
                    <a:pt x="104" y="248"/>
                  </a:lnTo>
                  <a:lnTo>
                    <a:pt x="81" y="231"/>
                  </a:lnTo>
                  <a:lnTo>
                    <a:pt x="55" y="230"/>
                  </a:lnTo>
                  <a:lnTo>
                    <a:pt x="12" y="206"/>
                  </a:lnTo>
                  <a:lnTo>
                    <a:pt x="45" y="133"/>
                  </a:lnTo>
                  <a:lnTo>
                    <a:pt x="0" y="94"/>
                  </a:lnTo>
                  <a:lnTo>
                    <a:pt x="22" y="2"/>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08" name="Freeform 307"/>
            <p:cNvSpPr>
              <a:spLocks/>
            </p:cNvSpPr>
            <p:nvPr/>
          </p:nvSpPr>
          <p:spPr bwMode="auto">
            <a:xfrm>
              <a:off x="5654294" y="576263"/>
              <a:ext cx="808038" cy="712787"/>
            </a:xfrm>
            <a:custGeom>
              <a:avLst/>
              <a:gdLst>
                <a:gd name="T0" fmla="*/ 2147483647 w 524"/>
                <a:gd name="T1" fmla="*/ 2147483647 h 427"/>
                <a:gd name="T2" fmla="*/ 2147483647 w 524"/>
                <a:gd name="T3" fmla="*/ 2147483647 h 427"/>
                <a:gd name="T4" fmla="*/ 2147483647 w 524"/>
                <a:gd name="T5" fmla="*/ 2147483647 h 427"/>
                <a:gd name="T6" fmla="*/ 2147483647 w 524"/>
                <a:gd name="T7" fmla="*/ 2147483647 h 427"/>
                <a:gd name="T8" fmla="*/ 2147483647 w 524"/>
                <a:gd name="T9" fmla="*/ 2147483647 h 427"/>
                <a:gd name="T10" fmla="*/ 2147483647 w 524"/>
                <a:gd name="T11" fmla="*/ 2147483647 h 427"/>
                <a:gd name="T12" fmla="*/ 2147483647 w 524"/>
                <a:gd name="T13" fmla="*/ 2147483647 h 427"/>
                <a:gd name="T14" fmla="*/ 2147483647 w 524"/>
                <a:gd name="T15" fmla="*/ 2147483647 h 427"/>
                <a:gd name="T16" fmla="*/ 2147483647 w 524"/>
                <a:gd name="T17" fmla="*/ 2147483647 h 427"/>
                <a:gd name="T18" fmla="*/ 2147483647 w 524"/>
                <a:gd name="T19" fmla="*/ 2147483647 h 427"/>
                <a:gd name="T20" fmla="*/ 2147483647 w 524"/>
                <a:gd name="T21" fmla="*/ 2147483647 h 427"/>
                <a:gd name="T22" fmla="*/ 2147483647 w 524"/>
                <a:gd name="T23" fmla="*/ 2147483647 h 427"/>
                <a:gd name="T24" fmla="*/ 2147483647 w 524"/>
                <a:gd name="T25" fmla="*/ 0 h 427"/>
                <a:gd name="T26" fmla="*/ 2147483647 w 524"/>
                <a:gd name="T27" fmla="*/ 2147483647 h 427"/>
                <a:gd name="T28" fmla="*/ 2147483647 w 524"/>
                <a:gd name="T29" fmla="*/ 2147483647 h 427"/>
                <a:gd name="T30" fmla="*/ 2147483647 w 524"/>
                <a:gd name="T31" fmla="*/ 2147483647 h 427"/>
                <a:gd name="T32" fmla="*/ 2147483647 w 524"/>
                <a:gd name="T33" fmla="*/ 2147483647 h 427"/>
                <a:gd name="T34" fmla="*/ 2147483647 w 524"/>
                <a:gd name="T35" fmla="*/ 2147483647 h 427"/>
                <a:gd name="T36" fmla="*/ 2147483647 w 524"/>
                <a:gd name="T37" fmla="*/ 2147483647 h 427"/>
                <a:gd name="T38" fmla="*/ 2147483647 w 524"/>
                <a:gd name="T39" fmla="*/ 2147483647 h 427"/>
                <a:gd name="T40" fmla="*/ 2147483647 w 524"/>
                <a:gd name="T41" fmla="*/ 2147483647 h 427"/>
                <a:gd name="T42" fmla="*/ 2147483647 w 524"/>
                <a:gd name="T43" fmla="*/ 2147483647 h 427"/>
                <a:gd name="T44" fmla="*/ 2147483647 w 524"/>
                <a:gd name="T45" fmla="*/ 2147483647 h 427"/>
                <a:gd name="T46" fmla="*/ 2147483647 w 524"/>
                <a:gd name="T47" fmla="*/ 2147483647 h 427"/>
                <a:gd name="T48" fmla="*/ 2147483647 w 524"/>
                <a:gd name="T49" fmla="*/ 2147483647 h 427"/>
                <a:gd name="T50" fmla="*/ 2147483647 w 524"/>
                <a:gd name="T51" fmla="*/ 2147483647 h 427"/>
                <a:gd name="T52" fmla="*/ 2147483647 w 524"/>
                <a:gd name="T53" fmla="*/ 2147483647 h 427"/>
                <a:gd name="T54" fmla="*/ 2147483647 w 524"/>
                <a:gd name="T55" fmla="*/ 2147483647 h 427"/>
                <a:gd name="T56" fmla="*/ 0 w 524"/>
                <a:gd name="T57" fmla="*/ 2147483647 h 427"/>
                <a:gd name="T58" fmla="*/ 2147483647 w 524"/>
                <a:gd name="T59" fmla="*/ 2147483647 h 427"/>
                <a:gd name="T60" fmla="*/ 2147483647 w 524"/>
                <a:gd name="T61" fmla="*/ 2147483647 h 4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7"/>
                <a:gd name="T95" fmla="*/ 524 w 524"/>
                <a:gd name="T96" fmla="*/ 427 h 4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7">
                  <a:moveTo>
                    <a:pt x="41" y="286"/>
                  </a:moveTo>
                  <a:lnTo>
                    <a:pt x="90" y="261"/>
                  </a:lnTo>
                  <a:lnTo>
                    <a:pt x="157" y="255"/>
                  </a:lnTo>
                  <a:lnTo>
                    <a:pt x="173" y="233"/>
                  </a:lnTo>
                  <a:lnTo>
                    <a:pt x="197" y="230"/>
                  </a:lnTo>
                  <a:lnTo>
                    <a:pt x="211" y="206"/>
                  </a:lnTo>
                  <a:lnTo>
                    <a:pt x="233" y="197"/>
                  </a:lnTo>
                  <a:lnTo>
                    <a:pt x="223" y="152"/>
                  </a:lnTo>
                  <a:lnTo>
                    <a:pt x="209" y="140"/>
                  </a:lnTo>
                  <a:lnTo>
                    <a:pt x="237" y="105"/>
                  </a:lnTo>
                  <a:lnTo>
                    <a:pt x="255" y="105"/>
                  </a:lnTo>
                  <a:lnTo>
                    <a:pt x="316" y="29"/>
                  </a:lnTo>
                  <a:lnTo>
                    <a:pt x="410" y="0"/>
                  </a:lnTo>
                  <a:lnTo>
                    <a:pt x="421" y="72"/>
                  </a:lnTo>
                  <a:lnTo>
                    <a:pt x="425" y="69"/>
                  </a:lnTo>
                  <a:lnTo>
                    <a:pt x="448" y="94"/>
                  </a:lnTo>
                  <a:lnTo>
                    <a:pt x="449" y="167"/>
                  </a:lnTo>
                  <a:lnTo>
                    <a:pt x="477" y="227"/>
                  </a:lnTo>
                  <a:lnTo>
                    <a:pt x="488" y="304"/>
                  </a:lnTo>
                  <a:lnTo>
                    <a:pt x="491" y="371"/>
                  </a:lnTo>
                  <a:lnTo>
                    <a:pt x="524" y="394"/>
                  </a:lnTo>
                  <a:lnTo>
                    <a:pt x="500" y="427"/>
                  </a:lnTo>
                  <a:lnTo>
                    <a:pt x="439" y="388"/>
                  </a:lnTo>
                  <a:lnTo>
                    <a:pt x="407" y="391"/>
                  </a:lnTo>
                  <a:lnTo>
                    <a:pt x="376" y="382"/>
                  </a:lnTo>
                  <a:lnTo>
                    <a:pt x="378" y="359"/>
                  </a:lnTo>
                  <a:lnTo>
                    <a:pt x="358" y="352"/>
                  </a:lnTo>
                  <a:lnTo>
                    <a:pt x="15" y="418"/>
                  </a:lnTo>
                  <a:lnTo>
                    <a:pt x="0" y="398"/>
                  </a:lnTo>
                  <a:lnTo>
                    <a:pt x="53" y="322"/>
                  </a:lnTo>
                  <a:lnTo>
                    <a:pt x="41" y="286"/>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9" name="Freeform 308"/>
            <p:cNvSpPr>
              <a:spLocks/>
            </p:cNvSpPr>
            <p:nvPr/>
          </p:nvSpPr>
          <p:spPr bwMode="auto">
            <a:xfrm>
              <a:off x="6279768" y="536575"/>
              <a:ext cx="214313" cy="4270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0" name="Freeform 309"/>
            <p:cNvSpPr>
              <a:spLocks/>
            </p:cNvSpPr>
            <p:nvPr/>
          </p:nvSpPr>
          <p:spPr bwMode="auto">
            <a:xfrm>
              <a:off x="6384543" y="868363"/>
              <a:ext cx="454025" cy="227012"/>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7"/>
                  </a:lnTo>
                  <a:lnTo>
                    <a:pt x="169" y="18"/>
                  </a:lnTo>
                  <a:lnTo>
                    <a:pt x="187" y="0"/>
                  </a:lnTo>
                  <a:lnTo>
                    <a:pt x="202" y="9"/>
                  </a:lnTo>
                  <a:lnTo>
                    <a:pt x="184" y="48"/>
                  </a:lnTo>
                  <a:lnTo>
                    <a:pt x="215" y="45"/>
                  </a:lnTo>
                  <a:lnTo>
                    <a:pt x="233" y="75"/>
                  </a:lnTo>
                  <a:lnTo>
                    <a:pt x="254" y="78"/>
                  </a:lnTo>
                  <a:lnTo>
                    <a:pt x="269" y="73"/>
                  </a:lnTo>
                  <a:lnTo>
                    <a:pt x="269" y="57"/>
                  </a:lnTo>
                  <a:lnTo>
                    <a:pt x="243" y="36"/>
                  </a:lnTo>
                  <a:lnTo>
                    <a:pt x="263" y="34"/>
                  </a:lnTo>
                  <a:lnTo>
                    <a:pt x="296" y="79"/>
                  </a:lnTo>
                  <a:lnTo>
                    <a:pt x="264" y="106"/>
                  </a:lnTo>
                  <a:lnTo>
                    <a:pt x="229" y="93"/>
                  </a:lnTo>
                  <a:lnTo>
                    <a:pt x="206" y="125"/>
                  </a:lnTo>
                  <a:lnTo>
                    <a:pt x="161" y="93"/>
                  </a:lnTo>
                  <a:lnTo>
                    <a:pt x="12" y="134"/>
                  </a:lnTo>
                  <a:lnTo>
                    <a:pt x="0" y="5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1" name="Freeform 310"/>
            <p:cNvSpPr>
              <a:spLocks/>
            </p:cNvSpPr>
            <p:nvPr/>
          </p:nvSpPr>
          <p:spPr bwMode="auto">
            <a:xfrm>
              <a:off x="6403594" y="1038225"/>
              <a:ext cx="233363" cy="196850"/>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2" name="Freeform 311"/>
            <p:cNvSpPr>
              <a:spLocks/>
            </p:cNvSpPr>
            <p:nvPr/>
          </p:nvSpPr>
          <p:spPr bwMode="auto">
            <a:xfrm>
              <a:off x="6438518" y="1171575"/>
              <a:ext cx="234950" cy="152400"/>
            </a:xfrm>
            <a:custGeom>
              <a:avLst/>
              <a:gdLst>
                <a:gd name="T0" fmla="*/ 0 w 152"/>
                <a:gd name="T1" fmla="*/ 2147483647 h 91"/>
                <a:gd name="T2" fmla="*/ 2147483647 w 152"/>
                <a:gd name="T3" fmla="*/ 2147483647 h 91"/>
                <a:gd name="T4" fmla="*/ 2147483647 w 152"/>
                <a:gd name="T5" fmla="*/ 0 h 91"/>
                <a:gd name="T6" fmla="*/ 2147483647 w 152"/>
                <a:gd name="T7" fmla="*/ 2147483647 h 91"/>
                <a:gd name="T8" fmla="*/ 2147483647 w 152"/>
                <a:gd name="T9" fmla="*/ 2147483647 h 91"/>
                <a:gd name="T10" fmla="*/ 2147483647 w 152"/>
                <a:gd name="T11" fmla="*/ 2147483647 h 91"/>
                <a:gd name="T12" fmla="*/ 2147483647 w 152"/>
                <a:gd name="T13" fmla="*/ 2147483647 h 91"/>
                <a:gd name="T14" fmla="*/ 0 w 152"/>
                <a:gd name="T15" fmla="*/ 214748364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1"/>
                  </a:lnTo>
                  <a:lnTo>
                    <a:pt x="18" y="91"/>
                  </a:lnTo>
                  <a:lnTo>
                    <a:pt x="0" y="6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3" name="Freeform 312"/>
            <p:cNvSpPr>
              <a:spLocks/>
            </p:cNvSpPr>
            <p:nvPr/>
          </p:nvSpPr>
          <p:spPr bwMode="auto">
            <a:xfrm>
              <a:off x="6438518" y="455613"/>
              <a:ext cx="247650" cy="481012"/>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1"/>
                  </a:lnTo>
                  <a:lnTo>
                    <a:pt x="152" y="222"/>
                  </a:lnTo>
                  <a:lnTo>
                    <a:pt x="162" y="204"/>
                  </a:lnTo>
                  <a:lnTo>
                    <a:pt x="112" y="182"/>
                  </a:lnTo>
                  <a:lnTo>
                    <a:pt x="46" y="14"/>
                  </a:lnTo>
                  <a:lnTo>
                    <a:pt x="3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4" name="Freeform 313"/>
            <p:cNvSpPr>
              <a:spLocks/>
            </p:cNvSpPr>
            <p:nvPr/>
          </p:nvSpPr>
          <p:spPr bwMode="auto">
            <a:xfrm>
              <a:off x="6582981" y="1020763"/>
              <a:ext cx="120650" cy="10795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5" name="Freeform 314"/>
            <p:cNvSpPr>
              <a:spLocks/>
            </p:cNvSpPr>
            <p:nvPr/>
          </p:nvSpPr>
          <p:spPr bwMode="auto">
            <a:xfrm>
              <a:off x="6327347" y="1837131"/>
              <a:ext cx="65105" cy="118134"/>
            </a:xfrm>
            <a:custGeom>
              <a:avLst/>
              <a:gdLst>
                <a:gd name="T0" fmla="*/ 0 w 42"/>
                <a:gd name="T1" fmla="*/ 2147483647 h 71"/>
                <a:gd name="T2" fmla="*/ 2147483647 w 42"/>
                <a:gd name="T3" fmla="*/ 0 h 71"/>
                <a:gd name="T4" fmla="*/ 2147483647 w 42"/>
                <a:gd name="T5" fmla="*/ 2147483647 h 71"/>
                <a:gd name="T6" fmla="*/ 2147483647 w 42"/>
                <a:gd name="T7" fmla="*/ 2147483647 h 71"/>
                <a:gd name="T8" fmla="*/ 0 w 42"/>
                <a:gd name="T9" fmla="*/ 2147483647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316" name="Text Box 67"/>
            <p:cNvSpPr txBox="1">
              <a:spLocks noChangeArrowheads="1"/>
            </p:cNvSpPr>
            <p:nvPr/>
          </p:nvSpPr>
          <p:spPr bwMode="auto">
            <a:xfrm>
              <a:off x="5067630" y="2034021"/>
              <a:ext cx="475537" cy="232929"/>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KY</a:t>
              </a:r>
            </a:p>
          </p:txBody>
        </p:sp>
        <p:sp>
          <p:nvSpPr>
            <p:cNvPr id="317" name="Text Box 68"/>
            <p:cNvSpPr txBox="1">
              <a:spLocks noChangeArrowheads="1"/>
            </p:cNvSpPr>
            <p:nvPr/>
          </p:nvSpPr>
          <p:spPr bwMode="auto">
            <a:xfrm>
              <a:off x="4919251" y="2888218"/>
              <a:ext cx="481042" cy="22645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AL</a:t>
              </a:r>
            </a:p>
          </p:txBody>
        </p:sp>
        <p:sp>
          <p:nvSpPr>
            <p:cNvPr id="318" name="Text Box 70"/>
            <p:cNvSpPr txBox="1">
              <a:spLocks noChangeArrowheads="1"/>
            </p:cNvSpPr>
            <p:nvPr/>
          </p:nvSpPr>
          <p:spPr bwMode="auto">
            <a:xfrm>
              <a:off x="5829214" y="2212736"/>
              <a:ext cx="495004" cy="254239"/>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NC</a:t>
              </a:r>
            </a:p>
          </p:txBody>
        </p:sp>
        <p:sp>
          <p:nvSpPr>
            <p:cNvPr id="319" name="Text Box 72"/>
            <p:cNvSpPr txBox="1">
              <a:spLocks noChangeArrowheads="1"/>
            </p:cNvSpPr>
            <p:nvPr/>
          </p:nvSpPr>
          <p:spPr bwMode="auto">
            <a:xfrm>
              <a:off x="5764109" y="1291900"/>
              <a:ext cx="560109" cy="18447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PA</a:t>
              </a:r>
            </a:p>
          </p:txBody>
        </p:sp>
        <p:sp>
          <p:nvSpPr>
            <p:cNvPr id="320" name="Text Box 73"/>
            <p:cNvSpPr txBox="1">
              <a:spLocks noChangeArrowheads="1"/>
            </p:cNvSpPr>
            <p:nvPr/>
          </p:nvSpPr>
          <p:spPr bwMode="auto">
            <a:xfrm>
              <a:off x="6477240" y="245356"/>
              <a:ext cx="494678" cy="221370"/>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a:ln>
                  <a:noFill/>
                </a:ln>
                <a:solidFill>
                  <a:sysClr val="windowText" lastClr="000000"/>
                </a:solidFill>
                <a:effectLst/>
                <a:uLnTx/>
                <a:uFillTx/>
                <a:latin typeface="Calibri" pitchFamily="34" charset="0"/>
              </a:endParaRPr>
            </a:p>
          </p:txBody>
        </p:sp>
        <p:sp>
          <p:nvSpPr>
            <p:cNvPr id="321" name="Text Box 75"/>
            <p:cNvSpPr txBox="1">
              <a:spLocks noChangeArrowheads="1"/>
            </p:cNvSpPr>
            <p:nvPr/>
          </p:nvSpPr>
          <p:spPr bwMode="auto">
            <a:xfrm>
              <a:off x="6395480" y="1720512"/>
              <a:ext cx="166868" cy="303651"/>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ysClr val="windowText" lastClr="000000"/>
                </a:solidFill>
                <a:effectLst/>
                <a:uLnTx/>
                <a:uFillTx/>
                <a:latin typeface="Calibri" pitchFamily="34" charset="0"/>
              </a:endParaRPr>
            </a:p>
          </p:txBody>
        </p:sp>
        <p:sp>
          <p:nvSpPr>
            <p:cNvPr id="322" name="Text Box 78"/>
            <p:cNvSpPr txBox="1">
              <a:spLocks noChangeArrowheads="1"/>
            </p:cNvSpPr>
            <p:nvPr/>
          </p:nvSpPr>
          <p:spPr bwMode="auto">
            <a:xfrm>
              <a:off x="6834564" y="608843"/>
              <a:ext cx="546929" cy="26745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MA</a:t>
              </a:r>
            </a:p>
          </p:txBody>
        </p:sp>
        <p:sp>
          <p:nvSpPr>
            <p:cNvPr id="323" name="Line 81"/>
            <p:cNvSpPr>
              <a:spLocks noChangeShapeType="1"/>
            </p:cNvSpPr>
            <p:nvPr/>
          </p:nvSpPr>
          <p:spPr bwMode="auto">
            <a:xfrm flipH="1">
              <a:off x="6677099" y="840567"/>
              <a:ext cx="230140" cy="149938"/>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24" name="Text Box 89"/>
            <p:cNvSpPr txBox="1">
              <a:spLocks noChangeArrowheads="1"/>
            </p:cNvSpPr>
            <p:nvPr/>
          </p:nvSpPr>
          <p:spPr bwMode="auto">
            <a:xfrm>
              <a:off x="3259818" y="3244135"/>
              <a:ext cx="464075" cy="26106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TX</a:t>
              </a:r>
            </a:p>
          </p:txBody>
        </p:sp>
        <p:sp>
          <p:nvSpPr>
            <p:cNvPr id="325" name="Text Box 90"/>
            <p:cNvSpPr txBox="1">
              <a:spLocks noChangeArrowheads="1"/>
            </p:cNvSpPr>
            <p:nvPr/>
          </p:nvSpPr>
          <p:spPr bwMode="auto">
            <a:xfrm>
              <a:off x="4060271" y="2597025"/>
              <a:ext cx="444672" cy="241425"/>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AR</a:t>
              </a:r>
            </a:p>
          </p:txBody>
        </p:sp>
        <p:sp>
          <p:nvSpPr>
            <p:cNvPr id="326" name="Text Box 94"/>
            <p:cNvSpPr txBox="1">
              <a:spLocks noChangeArrowheads="1"/>
            </p:cNvSpPr>
            <p:nvPr/>
          </p:nvSpPr>
          <p:spPr bwMode="auto">
            <a:xfrm>
              <a:off x="5305341" y="2883674"/>
              <a:ext cx="714646" cy="315023"/>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 GA</a:t>
              </a:r>
            </a:p>
          </p:txBody>
        </p:sp>
        <p:sp>
          <p:nvSpPr>
            <p:cNvPr id="327" name="Text Box 95"/>
            <p:cNvSpPr txBox="1">
              <a:spLocks noChangeArrowheads="1"/>
            </p:cNvSpPr>
            <p:nvPr/>
          </p:nvSpPr>
          <p:spPr bwMode="auto">
            <a:xfrm>
              <a:off x="2334714" y="2701930"/>
              <a:ext cx="401232" cy="240501"/>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NM</a:t>
              </a:r>
            </a:p>
          </p:txBody>
        </p:sp>
        <p:sp>
          <p:nvSpPr>
            <p:cNvPr id="328" name="Text Box 106"/>
            <p:cNvSpPr txBox="1">
              <a:spLocks noChangeArrowheads="1"/>
            </p:cNvSpPr>
            <p:nvPr/>
          </p:nvSpPr>
          <p:spPr bwMode="auto">
            <a:xfrm>
              <a:off x="6463614" y="1302500"/>
              <a:ext cx="527354" cy="269125"/>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NJ</a:t>
              </a:r>
            </a:p>
          </p:txBody>
        </p:sp>
        <p:sp>
          <p:nvSpPr>
            <p:cNvPr id="329" name="Line 107"/>
            <p:cNvSpPr>
              <a:spLocks noChangeShapeType="1"/>
            </p:cNvSpPr>
            <p:nvPr/>
          </p:nvSpPr>
          <p:spPr bwMode="auto">
            <a:xfrm flipH="1" flipV="1">
              <a:off x="6393966" y="1455468"/>
              <a:ext cx="130211" cy="0"/>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30" name="Freeform 329"/>
            <p:cNvSpPr>
              <a:spLocks/>
            </p:cNvSpPr>
            <p:nvPr/>
          </p:nvSpPr>
          <p:spPr bwMode="auto">
            <a:xfrm>
              <a:off x="0" y="3198697"/>
              <a:ext cx="1503483" cy="1546341"/>
            </a:xfrm>
            <a:custGeom>
              <a:avLst/>
              <a:gdLst>
                <a:gd name="T0" fmla="*/ 2147483647 w 993"/>
                <a:gd name="T1" fmla="*/ 2147483647 h 1021"/>
                <a:gd name="T2" fmla="*/ 2147483647 w 993"/>
                <a:gd name="T3" fmla="*/ 0 h 1021"/>
                <a:gd name="T4" fmla="*/ 2147483647 w 993"/>
                <a:gd name="T5" fmla="*/ 2147483647 h 1021"/>
                <a:gd name="T6" fmla="*/ 2147483647 w 993"/>
                <a:gd name="T7" fmla="*/ 2147483647 h 1021"/>
                <a:gd name="T8" fmla="*/ 2147483647 w 993"/>
                <a:gd name="T9" fmla="*/ 2147483647 h 1021"/>
                <a:gd name="T10" fmla="*/ 2147483647 w 993"/>
                <a:gd name="T11" fmla="*/ 2147483647 h 1021"/>
                <a:gd name="T12" fmla="*/ 2147483647 w 993"/>
                <a:gd name="T13" fmla="*/ 2147483647 h 1021"/>
                <a:gd name="T14" fmla="*/ 2147483647 w 993"/>
                <a:gd name="T15" fmla="*/ 2147483647 h 1021"/>
                <a:gd name="T16" fmla="*/ 2147483647 w 993"/>
                <a:gd name="T17" fmla="*/ 2147483647 h 1021"/>
                <a:gd name="T18" fmla="*/ 2147483647 w 993"/>
                <a:gd name="T19" fmla="*/ 2147483647 h 1021"/>
                <a:gd name="T20" fmla="*/ 2147483647 w 993"/>
                <a:gd name="T21" fmla="*/ 2147483647 h 1021"/>
                <a:gd name="T22" fmla="*/ 2147483647 w 993"/>
                <a:gd name="T23" fmla="*/ 2147483647 h 1021"/>
                <a:gd name="T24" fmla="*/ 2147483647 w 993"/>
                <a:gd name="T25" fmla="*/ 2147483647 h 1021"/>
                <a:gd name="T26" fmla="*/ 2147483647 w 993"/>
                <a:gd name="T27" fmla="*/ 2147483647 h 1021"/>
                <a:gd name="T28" fmla="*/ 2147483647 w 993"/>
                <a:gd name="T29" fmla="*/ 2147483647 h 1021"/>
                <a:gd name="T30" fmla="*/ 2147483647 w 993"/>
                <a:gd name="T31" fmla="*/ 2147483647 h 1021"/>
                <a:gd name="T32" fmla="*/ 2147483647 w 993"/>
                <a:gd name="T33" fmla="*/ 2147483647 h 1021"/>
                <a:gd name="T34" fmla="*/ 2147483647 w 993"/>
                <a:gd name="T35" fmla="*/ 2147483647 h 1021"/>
                <a:gd name="T36" fmla="*/ 2147483647 w 993"/>
                <a:gd name="T37" fmla="*/ 2147483647 h 1021"/>
                <a:gd name="T38" fmla="*/ 2147483647 w 993"/>
                <a:gd name="T39" fmla="*/ 2147483647 h 1021"/>
                <a:gd name="T40" fmla="*/ 2147483647 w 993"/>
                <a:gd name="T41" fmla="*/ 2147483647 h 1021"/>
                <a:gd name="T42" fmla="*/ 2147483647 w 993"/>
                <a:gd name="T43" fmla="*/ 2147483647 h 1021"/>
                <a:gd name="T44" fmla="*/ 0 w 993"/>
                <a:gd name="T45" fmla="*/ 2147483647 h 1021"/>
                <a:gd name="T46" fmla="*/ 2147483647 w 993"/>
                <a:gd name="T47" fmla="*/ 2147483647 h 1021"/>
                <a:gd name="T48" fmla="*/ 2147483647 w 993"/>
                <a:gd name="T49" fmla="*/ 2147483647 h 1021"/>
                <a:gd name="T50" fmla="*/ 2147483647 w 993"/>
                <a:gd name="T51" fmla="*/ 2147483647 h 1021"/>
                <a:gd name="T52" fmla="*/ 2147483647 w 993"/>
                <a:gd name="T53" fmla="*/ 2147483647 h 1021"/>
                <a:gd name="T54" fmla="*/ 2147483647 w 993"/>
                <a:gd name="T55" fmla="*/ 2147483647 h 1021"/>
                <a:gd name="T56" fmla="*/ 2147483647 w 993"/>
                <a:gd name="T57" fmla="*/ 2147483647 h 1021"/>
                <a:gd name="T58" fmla="*/ 2147483647 w 993"/>
                <a:gd name="T59" fmla="*/ 2147483647 h 1021"/>
                <a:gd name="T60" fmla="*/ 2147483647 w 993"/>
                <a:gd name="T61" fmla="*/ 2147483647 h 1021"/>
                <a:gd name="T62" fmla="*/ 2147483647 w 993"/>
                <a:gd name="T63" fmla="*/ 2147483647 h 1021"/>
                <a:gd name="T64" fmla="*/ 2147483647 w 993"/>
                <a:gd name="T65" fmla="*/ 2147483647 h 1021"/>
                <a:gd name="T66" fmla="*/ 2147483647 w 993"/>
                <a:gd name="T67" fmla="*/ 2147483647 h 1021"/>
                <a:gd name="T68" fmla="*/ 2147483647 w 993"/>
                <a:gd name="T69" fmla="*/ 2147483647 h 1021"/>
                <a:gd name="T70" fmla="*/ 2147483647 w 993"/>
                <a:gd name="T71" fmla="*/ 2147483647 h 1021"/>
                <a:gd name="T72" fmla="*/ 2147483647 w 993"/>
                <a:gd name="T73" fmla="*/ 2147483647 h 1021"/>
                <a:gd name="T74" fmla="*/ 2147483647 w 993"/>
                <a:gd name="T75" fmla="*/ 2147483647 h 1021"/>
                <a:gd name="T76" fmla="*/ 2147483647 w 993"/>
                <a:gd name="T77" fmla="*/ 2147483647 h 1021"/>
                <a:gd name="T78" fmla="*/ 2147483647 w 993"/>
                <a:gd name="T79" fmla="*/ 2147483647 h 1021"/>
                <a:gd name="T80" fmla="*/ 2147483647 w 993"/>
                <a:gd name="T81" fmla="*/ 2147483647 h 1021"/>
                <a:gd name="T82" fmla="*/ 2147483647 w 993"/>
                <a:gd name="T83" fmla="*/ 2147483647 h 10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3"/>
                <a:gd name="T127" fmla="*/ 0 h 1021"/>
                <a:gd name="T128" fmla="*/ 993 w 993"/>
                <a:gd name="T129" fmla="*/ 1021 h 10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3" h="1021">
                  <a:moveTo>
                    <a:pt x="160" y="152"/>
                  </a:moveTo>
                  <a:lnTo>
                    <a:pt x="360" y="0"/>
                  </a:lnTo>
                  <a:lnTo>
                    <a:pt x="456" y="25"/>
                  </a:lnTo>
                  <a:lnTo>
                    <a:pt x="504" y="76"/>
                  </a:lnTo>
                  <a:lnTo>
                    <a:pt x="688" y="93"/>
                  </a:lnTo>
                  <a:lnTo>
                    <a:pt x="696" y="599"/>
                  </a:lnTo>
                  <a:lnTo>
                    <a:pt x="752" y="615"/>
                  </a:lnTo>
                  <a:lnTo>
                    <a:pt x="784" y="674"/>
                  </a:lnTo>
                  <a:lnTo>
                    <a:pt x="824" y="649"/>
                  </a:lnTo>
                  <a:lnTo>
                    <a:pt x="912" y="792"/>
                  </a:lnTo>
                  <a:lnTo>
                    <a:pt x="992" y="851"/>
                  </a:lnTo>
                  <a:lnTo>
                    <a:pt x="992" y="902"/>
                  </a:lnTo>
                  <a:lnTo>
                    <a:pt x="896" y="910"/>
                  </a:lnTo>
                  <a:lnTo>
                    <a:pt x="848" y="742"/>
                  </a:lnTo>
                  <a:lnTo>
                    <a:pt x="544" y="582"/>
                  </a:lnTo>
                  <a:lnTo>
                    <a:pt x="552" y="632"/>
                  </a:lnTo>
                  <a:lnTo>
                    <a:pt x="480" y="700"/>
                  </a:lnTo>
                  <a:lnTo>
                    <a:pt x="472" y="674"/>
                  </a:lnTo>
                  <a:lnTo>
                    <a:pt x="448" y="674"/>
                  </a:lnTo>
                  <a:lnTo>
                    <a:pt x="392" y="818"/>
                  </a:lnTo>
                  <a:lnTo>
                    <a:pt x="224" y="953"/>
                  </a:lnTo>
                  <a:lnTo>
                    <a:pt x="48" y="1020"/>
                  </a:lnTo>
                  <a:lnTo>
                    <a:pt x="0" y="1012"/>
                  </a:lnTo>
                  <a:lnTo>
                    <a:pt x="200" y="894"/>
                  </a:lnTo>
                  <a:lnTo>
                    <a:pt x="224" y="894"/>
                  </a:lnTo>
                  <a:lnTo>
                    <a:pt x="296" y="801"/>
                  </a:lnTo>
                  <a:lnTo>
                    <a:pt x="328" y="801"/>
                  </a:lnTo>
                  <a:lnTo>
                    <a:pt x="376" y="725"/>
                  </a:lnTo>
                  <a:lnTo>
                    <a:pt x="360" y="700"/>
                  </a:lnTo>
                  <a:lnTo>
                    <a:pt x="256" y="708"/>
                  </a:lnTo>
                  <a:lnTo>
                    <a:pt x="184" y="540"/>
                  </a:lnTo>
                  <a:lnTo>
                    <a:pt x="224" y="455"/>
                  </a:lnTo>
                  <a:lnTo>
                    <a:pt x="288" y="430"/>
                  </a:lnTo>
                  <a:lnTo>
                    <a:pt x="264" y="362"/>
                  </a:lnTo>
                  <a:lnTo>
                    <a:pt x="192" y="396"/>
                  </a:lnTo>
                  <a:lnTo>
                    <a:pt x="144" y="295"/>
                  </a:lnTo>
                  <a:lnTo>
                    <a:pt x="200" y="270"/>
                  </a:lnTo>
                  <a:lnTo>
                    <a:pt x="256" y="295"/>
                  </a:lnTo>
                  <a:lnTo>
                    <a:pt x="280" y="287"/>
                  </a:lnTo>
                  <a:lnTo>
                    <a:pt x="232" y="194"/>
                  </a:lnTo>
                  <a:lnTo>
                    <a:pt x="160" y="194"/>
                  </a:lnTo>
                  <a:lnTo>
                    <a:pt x="160" y="152"/>
                  </a:lnTo>
                </a:path>
              </a:pathLst>
            </a:custGeom>
            <a:noFill/>
            <a:ln w="15875" cap="rnd">
              <a:solidFill>
                <a:sysClr val="windowText" lastClr="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itchFamily="34" charset="0"/>
              </a:endParaRPr>
            </a:p>
          </p:txBody>
        </p:sp>
        <p:sp>
          <p:nvSpPr>
            <p:cNvPr id="331" name="Text Box 28"/>
            <p:cNvSpPr txBox="1">
              <a:spLocks noChangeArrowheads="1"/>
            </p:cNvSpPr>
            <p:nvPr/>
          </p:nvSpPr>
          <p:spPr bwMode="auto">
            <a:xfrm>
              <a:off x="3997175" y="2035535"/>
              <a:ext cx="583968" cy="240940"/>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MO</a:t>
              </a:r>
            </a:p>
          </p:txBody>
        </p:sp>
        <p:sp>
          <p:nvSpPr>
            <p:cNvPr id="332" name="Text Box 28"/>
            <p:cNvSpPr txBox="1">
              <a:spLocks noChangeArrowheads="1"/>
            </p:cNvSpPr>
            <p:nvPr/>
          </p:nvSpPr>
          <p:spPr bwMode="auto">
            <a:xfrm>
              <a:off x="5936851" y="206049"/>
              <a:ext cx="501667" cy="19400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NH</a:t>
              </a:r>
            </a:p>
          </p:txBody>
        </p:sp>
        <p:sp>
          <p:nvSpPr>
            <p:cNvPr id="333" name="Line 80"/>
            <p:cNvSpPr>
              <a:spLocks noChangeShapeType="1"/>
            </p:cNvSpPr>
            <p:nvPr/>
          </p:nvSpPr>
          <p:spPr bwMode="auto">
            <a:xfrm>
              <a:off x="6276593" y="428625"/>
              <a:ext cx="197620" cy="92375"/>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34" name="Text Box 28"/>
            <p:cNvSpPr txBox="1">
              <a:spLocks noChangeArrowheads="1"/>
            </p:cNvSpPr>
            <p:nvPr/>
          </p:nvSpPr>
          <p:spPr bwMode="auto">
            <a:xfrm>
              <a:off x="5133593" y="1447800"/>
              <a:ext cx="522748"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OH*</a:t>
              </a:r>
            </a:p>
          </p:txBody>
        </p:sp>
        <p:sp>
          <p:nvSpPr>
            <p:cNvPr id="335" name="Text Box 28"/>
            <p:cNvSpPr txBox="1">
              <a:spLocks noChangeArrowheads="1"/>
            </p:cNvSpPr>
            <p:nvPr/>
          </p:nvSpPr>
          <p:spPr bwMode="auto">
            <a:xfrm>
              <a:off x="4433231" y="1719672"/>
              <a:ext cx="414612" cy="23295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IL</a:t>
              </a:r>
            </a:p>
          </p:txBody>
        </p:sp>
        <p:sp>
          <p:nvSpPr>
            <p:cNvPr id="336" name="Text Box 28"/>
            <p:cNvSpPr txBox="1">
              <a:spLocks noChangeArrowheads="1"/>
            </p:cNvSpPr>
            <p:nvPr/>
          </p:nvSpPr>
          <p:spPr bwMode="auto">
            <a:xfrm>
              <a:off x="4152052" y="3158078"/>
              <a:ext cx="438616" cy="22329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LA</a:t>
              </a:r>
            </a:p>
          </p:txBody>
        </p:sp>
        <p:sp>
          <p:nvSpPr>
            <p:cNvPr id="337" name="Text Box 28"/>
            <p:cNvSpPr txBox="1">
              <a:spLocks noChangeArrowheads="1"/>
            </p:cNvSpPr>
            <p:nvPr/>
          </p:nvSpPr>
          <p:spPr bwMode="auto">
            <a:xfrm>
              <a:off x="5959425" y="872372"/>
              <a:ext cx="555293" cy="242053"/>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NY</a:t>
              </a:r>
            </a:p>
          </p:txBody>
        </p:sp>
        <p:sp>
          <p:nvSpPr>
            <p:cNvPr id="338" name="Text Box 97"/>
            <p:cNvSpPr txBox="1">
              <a:spLocks noChangeArrowheads="1"/>
            </p:cNvSpPr>
            <p:nvPr/>
          </p:nvSpPr>
          <p:spPr bwMode="auto">
            <a:xfrm>
              <a:off x="6581393" y="1954308"/>
              <a:ext cx="916020" cy="252088"/>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Wash DC</a:t>
              </a:r>
            </a:p>
          </p:txBody>
        </p:sp>
        <p:sp>
          <p:nvSpPr>
            <p:cNvPr id="339" name="Flowchart: Connector 338"/>
            <p:cNvSpPr/>
            <p:nvPr/>
          </p:nvSpPr>
          <p:spPr>
            <a:xfrm>
              <a:off x="6047993" y="1752600"/>
              <a:ext cx="76200" cy="76200"/>
            </a:xfrm>
            <a:prstGeom prst="flowChartConnector">
              <a:avLst/>
            </a:prstGeom>
            <a:solidFill>
              <a:srgbClr val="4F81BD">
                <a:lumMod val="20000"/>
                <a:lumOff val="80000"/>
              </a:srgbClr>
            </a:solidFill>
            <a:ln w="19050" cap="flat" cmpd="sng" algn="ctr">
              <a:solidFill>
                <a:sysClr val="windowText" lastClr="000000"/>
              </a:solid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ndParaRPr>
            </a:p>
          </p:txBody>
        </p:sp>
        <p:sp>
          <p:nvSpPr>
            <p:cNvPr id="340" name="Line 84"/>
            <p:cNvSpPr>
              <a:spLocks noChangeShapeType="1"/>
            </p:cNvSpPr>
            <p:nvPr/>
          </p:nvSpPr>
          <p:spPr bwMode="auto">
            <a:xfrm flipH="1" flipV="1">
              <a:off x="6124193" y="1828800"/>
              <a:ext cx="457200" cy="152400"/>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41" name="Text Box 99"/>
            <p:cNvSpPr txBox="1">
              <a:spLocks noChangeArrowheads="1"/>
            </p:cNvSpPr>
            <p:nvPr/>
          </p:nvSpPr>
          <p:spPr bwMode="auto">
            <a:xfrm>
              <a:off x="5895593" y="3657600"/>
              <a:ext cx="472393" cy="252088"/>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FL</a:t>
              </a:r>
            </a:p>
          </p:txBody>
        </p:sp>
        <p:sp>
          <p:nvSpPr>
            <p:cNvPr id="342" name="Text Box 29"/>
            <p:cNvSpPr txBox="1">
              <a:spLocks noChangeArrowheads="1"/>
            </p:cNvSpPr>
            <p:nvPr/>
          </p:nvSpPr>
          <p:spPr bwMode="auto">
            <a:xfrm>
              <a:off x="666368" y="1990725"/>
              <a:ext cx="590932" cy="314812"/>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CA*</a:t>
              </a:r>
            </a:p>
          </p:txBody>
        </p:sp>
        <p:sp>
          <p:nvSpPr>
            <p:cNvPr id="343" name="Text Box 30"/>
            <p:cNvSpPr txBox="1">
              <a:spLocks noChangeArrowheads="1"/>
            </p:cNvSpPr>
            <p:nvPr/>
          </p:nvSpPr>
          <p:spPr bwMode="auto">
            <a:xfrm>
              <a:off x="3076193" y="990600"/>
              <a:ext cx="388095"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SD</a:t>
              </a:r>
            </a:p>
          </p:txBody>
        </p:sp>
      </p:grpSp>
      <p:sp>
        <p:nvSpPr>
          <p:cNvPr id="352" name="Text Box 29"/>
          <p:cNvSpPr txBox="1">
            <a:spLocks noChangeArrowheads="1"/>
          </p:cNvSpPr>
          <p:nvPr/>
        </p:nvSpPr>
        <p:spPr bwMode="auto">
          <a:xfrm>
            <a:off x="1597292" y="1877424"/>
            <a:ext cx="539850" cy="25617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OR</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3" name="Text Box 29"/>
          <p:cNvSpPr txBox="1">
            <a:spLocks noChangeArrowheads="1"/>
          </p:cNvSpPr>
          <p:nvPr/>
        </p:nvSpPr>
        <p:spPr bwMode="auto">
          <a:xfrm>
            <a:off x="4540250" y="1757049"/>
            <a:ext cx="539850" cy="2708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noProof="0" dirty="0" smtClean="0">
                <a:solidFill>
                  <a:sysClr val="windowText" lastClr="000000"/>
                </a:solidFill>
                <a:latin typeface="Calibri" pitchFamily="34" charset="0"/>
              </a:rPr>
              <a:t>MN</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4" name="Text Box 29"/>
          <p:cNvSpPr txBox="1">
            <a:spLocks noChangeArrowheads="1"/>
          </p:cNvSpPr>
          <p:nvPr/>
        </p:nvSpPr>
        <p:spPr bwMode="auto">
          <a:xfrm>
            <a:off x="2511554" y="2857948"/>
            <a:ext cx="539850" cy="252083"/>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UT</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5" name="Text Box 29"/>
          <p:cNvSpPr txBox="1">
            <a:spLocks noChangeArrowheads="1"/>
          </p:cNvSpPr>
          <p:nvPr/>
        </p:nvSpPr>
        <p:spPr bwMode="auto">
          <a:xfrm>
            <a:off x="3227426" y="2975752"/>
            <a:ext cx="539850" cy="25487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CO</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6" name="Text Box 29"/>
          <p:cNvSpPr txBox="1">
            <a:spLocks noChangeArrowheads="1"/>
          </p:cNvSpPr>
          <p:nvPr/>
        </p:nvSpPr>
        <p:spPr bwMode="auto">
          <a:xfrm>
            <a:off x="4114960" y="3069780"/>
            <a:ext cx="539850" cy="23393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KS</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7" name="Text Box 29"/>
          <p:cNvSpPr txBox="1">
            <a:spLocks noChangeArrowheads="1"/>
          </p:cNvSpPr>
          <p:nvPr/>
        </p:nvSpPr>
        <p:spPr bwMode="auto">
          <a:xfrm>
            <a:off x="5294263" y="3982650"/>
            <a:ext cx="539850" cy="26073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MS</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8" name="Text Box 29"/>
          <p:cNvSpPr txBox="1">
            <a:spLocks noChangeArrowheads="1"/>
          </p:cNvSpPr>
          <p:nvPr/>
        </p:nvSpPr>
        <p:spPr bwMode="auto">
          <a:xfrm>
            <a:off x="5653673" y="3429766"/>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TN</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9" name="Text Box 29"/>
          <p:cNvSpPr txBox="1">
            <a:spLocks noChangeArrowheads="1"/>
          </p:cNvSpPr>
          <p:nvPr/>
        </p:nvSpPr>
        <p:spPr bwMode="auto">
          <a:xfrm>
            <a:off x="6434328" y="3602307"/>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SC</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0" name="Text Box 29"/>
          <p:cNvSpPr txBox="1">
            <a:spLocks noChangeArrowheads="1"/>
          </p:cNvSpPr>
          <p:nvPr/>
        </p:nvSpPr>
        <p:spPr bwMode="auto">
          <a:xfrm>
            <a:off x="5069382" y="1930144"/>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WI</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1" name="Text Box 29"/>
          <p:cNvSpPr txBox="1">
            <a:spLocks noChangeArrowheads="1"/>
          </p:cNvSpPr>
          <p:nvPr/>
        </p:nvSpPr>
        <p:spPr bwMode="auto">
          <a:xfrm>
            <a:off x="5692607" y="2060986"/>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MI</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2" name="Text Box 29"/>
          <p:cNvSpPr txBox="1">
            <a:spLocks noChangeArrowheads="1"/>
          </p:cNvSpPr>
          <p:nvPr/>
        </p:nvSpPr>
        <p:spPr bwMode="auto">
          <a:xfrm>
            <a:off x="5626582" y="2658353"/>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IN</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3" name="Text Box 29"/>
          <p:cNvSpPr txBox="1">
            <a:spLocks noChangeArrowheads="1"/>
          </p:cNvSpPr>
          <p:nvPr/>
        </p:nvSpPr>
        <p:spPr bwMode="auto">
          <a:xfrm>
            <a:off x="6632268" y="2884658"/>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a:solidFill>
                  <a:sysClr val="windowText" lastClr="000000"/>
                </a:solidFill>
                <a:latin typeface="Calibri" pitchFamily="34" charset="0"/>
              </a:rPr>
              <a:t>V</a:t>
            </a:r>
            <a:r>
              <a:rPr kumimoji="0" lang="en-US" sz="1500" b="1" i="0" u="none" strike="noStrike" kern="0" cap="none" spc="0" normalizeH="0" baseline="0" noProof="0" dirty="0" smtClean="0">
                <a:ln>
                  <a:noFill/>
                </a:ln>
                <a:solidFill>
                  <a:sysClr val="windowText" lastClr="000000"/>
                </a:solidFill>
                <a:effectLst/>
                <a:uLnTx/>
                <a:uFillTx/>
                <a:latin typeface="Calibri" pitchFamily="34" charset="0"/>
              </a:rPr>
              <a:t>A</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4" name="Line 84"/>
          <p:cNvSpPr>
            <a:spLocks noChangeShapeType="1"/>
          </p:cNvSpPr>
          <p:nvPr/>
        </p:nvSpPr>
        <p:spPr bwMode="auto">
          <a:xfrm flipH="1" flipV="1">
            <a:off x="7380288" y="2137168"/>
            <a:ext cx="457200" cy="156003"/>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67" name="Line 107"/>
          <p:cNvSpPr>
            <a:spLocks noChangeShapeType="1"/>
          </p:cNvSpPr>
          <p:nvPr/>
        </p:nvSpPr>
        <p:spPr bwMode="auto">
          <a:xfrm flipH="1" flipV="1">
            <a:off x="7263607" y="2719387"/>
            <a:ext cx="342900" cy="9525"/>
          </a:xfrm>
          <a:prstGeom prst="line">
            <a:avLst/>
          </a:prstGeom>
          <a:noFill/>
          <a:ln w="2857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68" name="Line 107"/>
          <p:cNvSpPr>
            <a:spLocks noChangeShapeType="1"/>
          </p:cNvSpPr>
          <p:nvPr/>
        </p:nvSpPr>
        <p:spPr bwMode="auto">
          <a:xfrm flipH="1" flipV="1">
            <a:off x="7211111" y="2880125"/>
            <a:ext cx="342900" cy="9525"/>
          </a:xfrm>
          <a:prstGeom prst="line">
            <a:avLst/>
          </a:prstGeom>
          <a:noFill/>
          <a:ln w="2857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69" name="Text Box 30"/>
          <p:cNvSpPr txBox="1">
            <a:spLocks noChangeArrowheads="1"/>
          </p:cNvSpPr>
          <p:nvPr/>
        </p:nvSpPr>
        <p:spPr bwMode="auto">
          <a:xfrm>
            <a:off x="7583387" y="2526382"/>
            <a:ext cx="388095" cy="325805"/>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DE</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70" name="Text Box 30"/>
          <p:cNvSpPr txBox="1">
            <a:spLocks noChangeArrowheads="1"/>
          </p:cNvSpPr>
          <p:nvPr/>
        </p:nvSpPr>
        <p:spPr bwMode="auto">
          <a:xfrm>
            <a:off x="7550584" y="2737276"/>
            <a:ext cx="526616"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noProof="0" dirty="0" smtClean="0">
                <a:solidFill>
                  <a:sysClr val="windowText" lastClr="000000"/>
                </a:solidFill>
                <a:latin typeface="Calibri" pitchFamily="34" charset="0"/>
              </a:rPr>
              <a:t>MD</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71" name="TextBox 194"/>
          <p:cNvSpPr txBox="1"/>
          <p:nvPr/>
        </p:nvSpPr>
        <p:spPr>
          <a:xfrm>
            <a:off x="4298586" y="5947991"/>
            <a:ext cx="4667364" cy="78104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US" sz="1400" baseline="0" dirty="0">
                <a:solidFill>
                  <a:schemeClr val="accent2"/>
                </a:solidFill>
              </a:rPr>
              <a:t>      </a:t>
            </a:r>
            <a:r>
              <a:rPr lang="en-US" sz="1400" baseline="0" dirty="0"/>
              <a:t> </a:t>
            </a:r>
            <a:r>
              <a:rPr lang="en-US" sz="1400" dirty="0"/>
              <a:t>State contract awarded in</a:t>
            </a:r>
            <a:r>
              <a:rPr lang="en-US" sz="1400" baseline="0" dirty="0"/>
              <a:t> 2013-14</a:t>
            </a:r>
            <a:r>
              <a:rPr lang="en-US" sz="1400" dirty="0"/>
              <a:t> through AIDD funding</a:t>
            </a:r>
            <a:br>
              <a:rPr lang="en-US" sz="1400" dirty="0"/>
            </a:br>
            <a:r>
              <a:rPr lang="en-US" sz="1000" dirty="0" smtClean="0"/>
              <a:t>CA</a:t>
            </a:r>
            <a:r>
              <a:rPr lang="en-US" sz="1000" dirty="0"/>
              <a:t>*- Includes</a:t>
            </a:r>
            <a:r>
              <a:rPr lang="en-US" sz="1000" baseline="0" dirty="0"/>
              <a:t> 21 Regional Centers</a:t>
            </a:r>
            <a:endParaRPr lang="en-US" sz="1000" dirty="0"/>
          </a:p>
          <a:p>
            <a:pPr marL="0" marR="0" indent="0" defTabSz="914400" eaLnBrk="1" fontAlgn="auto" latinLnBrk="0" hangingPunct="1">
              <a:lnSpc>
                <a:spcPct val="100000"/>
              </a:lnSpc>
              <a:spcBef>
                <a:spcPts val="0"/>
              </a:spcBef>
              <a:spcAft>
                <a:spcPts val="0"/>
              </a:spcAft>
              <a:buClrTx/>
              <a:buSzTx/>
              <a:buFontTx/>
              <a:buNone/>
              <a:tabLst/>
              <a:defRPr/>
            </a:pPr>
            <a:r>
              <a:rPr lang="en-US" sz="1000" dirty="0"/>
              <a:t>OH</a:t>
            </a:r>
            <a:r>
              <a:rPr lang="en-US" sz="1000" b="1" dirty="0">
                <a:solidFill>
                  <a:schemeClr val="dk1"/>
                </a:solidFill>
              </a:rPr>
              <a:t>*- </a:t>
            </a:r>
            <a:r>
              <a:rPr lang="en-US" sz="1000" dirty="0">
                <a:solidFill>
                  <a:schemeClr val="dk1"/>
                </a:solidFill>
              </a:rPr>
              <a:t>Also includes the Mid-East Ohio Regional Council</a:t>
            </a:r>
            <a:endParaRPr lang="en-US" sz="1000" dirty="0"/>
          </a:p>
          <a:p>
            <a:endParaRPr lang="en-US" sz="1100" dirty="0"/>
          </a:p>
        </p:txBody>
      </p:sp>
      <p:sp>
        <p:nvSpPr>
          <p:cNvPr id="372" name="Rectangle 371"/>
          <p:cNvSpPr/>
          <p:nvPr/>
        </p:nvSpPr>
        <p:spPr>
          <a:xfrm>
            <a:off x="4462462" y="6050858"/>
            <a:ext cx="142875" cy="142875"/>
          </a:xfrm>
          <a:prstGeom prst="rect">
            <a:avLst/>
          </a:prstGeom>
          <a:solidFill>
            <a:schemeClr val="accent6">
              <a:lumMod val="75000"/>
            </a:schemeClr>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solidFill>
                <a:schemeClr val="accent2"/>
              </a:solidFill>
            </a:endParaRPr>
          </a:p>
        </p:txBody>
      </p:sp>
      <p:pic>
        <p:nvPicPr>
          <p:cNvPr id="5231" name="Freeform 9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0288" y="20246975"/>
            <a:ext cx="13258800" cy="10493375"/>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p:cNvSpPr txBox="1"/>
          <p:nvPr/>
        </p:nvSpPr>
        <p:spPr>
          <a:xfrm>
            <a:off x="7145924" y="3982650"/>
            <a:ext cx="1820026" cy="1477328"/>
          </a:xfrm>
          <a:prstGeom prst="rect">
            <a:avLst/>
          </a:prstGeom>
          <a:noFill/>
        </p:spPr>
        <p:txBody>
          <a:bodyPr wrap="square" rtlCol="0">
            <a:spAutoFit/>
          </a:bodyPr>
          <a:lstStyle/>
          <a:p>
            <a:r>
              <a:rPr lang="en-US" dirty="0" smtClean="0">
                <a:latin typeface="Calibri" pitchFamily="34" charset="0"/>
              </a:rPr>
              <a:t>39 states, the District of Columbia and 22 sub-state regions</a:t>
            </a:r>
          </a:p>
          <a:p>
            <a:endParaRPr lang="en-US" dirty="0"/>
          </a:p>
        </p:txBody>
      </p:sp>
      <p:sp>
        <p:nvSpPr>
          <p:cNvPr id="118" name="TextBox 117"/>
          <p:cNvSpPr txBox="1"/>
          <p:nvPr/>
        </p:nvSpPr>
        <p:spPr>
          <a:xfrm>
            <a:off x="823293" y="6464808"/>
            <a:ext cx="2943983" cy="369332"/>
          </a:xfrm>
          <a:prstGeom prst="rect">
            <a:avLst/>
          </a:prstGeom>
          <a:noFill/>
        </p:spPr>
        <p:txBody>
          <a:bodyPr wrap="square" rtlCol="0">
            <a:spAutoFit/>
          </a:bodyPr>
          <a:lstStyle/>
          <a:p>
            <a:endParaRPr lang="en-US" dirty="0"/>
          </a:p>
        </p:txBody>
      </p:sp>
      <p:sp>
        <p:nvSpPr>
          <p:cNvPr id="119" name="TextBox 118"/>
          <p:cNvSpPr txBox="1"/>
          <p:nvPr/>
        </p:nvSpPr>
        <p:spPr>
          <a:xfrm>
            <a:off x="7314199" y="1208130"/>
            <a:ext cx="496302" cy="307777"/>
          </a:xfrm>
          <a:prstGeom prst="rect">
            <a:avLst/>
          </a:prstGeom>
          <a:noFill/>
        </p:spPr>
        <p:txBody>
          <a:bodyPr wrap="square" rtlCol="0">
            <a:spAutoFit/>
          </a:bodyPr>
          <a:lstStyle/>
          <a:p>
            <a:r>
              <a:rPr lang="en-US" sz="1400" b="1" dirty="0" smtClean="0">
                <a:latin typeface="+mj-lt"/>
              </a:rPr>
              <a:t>ME</a:t>
            </a:r>
            <a:endParaRPr lang="en-US" sz="1400" b="1"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normAutofit/>
          </a:bodyPr>
          <a:lstStyle/>
          <a:p>
            <a:r>
              <a:rPr lang="en-US" dirty="0" smtClean="0"/>
              <a:t>Be </a:t>
            </a:r>
            <a:r>
              <a:rPr lang="en-US" b="1" dirty="0" smtClean="0"/>
              <a:t>prepared</a:t>
            </a:r>
            <a:r>
              <a:rPr lang="en-US" dirty="0" smtClean="0"/>
              <a:t> that not everyone will have a way to communicate on the phone.</a:t>
            </a:r>
          </a:p>
          <a:p>
            <a:r>
              <a:rPr lang="en-US" dirty="0" smtClean="0"/>
              <a:t>Family or staff may be the one on the other end of the phone letting you know that the person you want to speak to is non-verbal</a:t>
            </a:r>
          </a:p>
          <a:p>
            <a:r>
              <a:rPr lang="en-US" dirty="0" smtClean="0"/>
              <a:t>Be </a:t>
            </a:r>
            <a:r>
              <a:rPr lang="en-US" b="1" dirty="0" smtClean="0"/>
              <a:t>Positive</a:t>
            </a:r>
            <a:r>
              <a:rPr lang="en-US" dirty="0" smtClean="0"/>
              <a:t> and reassuring to the person the importance of everyone’s voice</a:t>
            </a:r>
          </a:p>
          <a:p>
            <a:r>
              <a:rPr lang="en-US" dirty="0" smtClean="0"/>
              <a:t>Ask about their form of communication. How do they know what they like or dislike? </a:t>
            </a:r>
            <a:endParaRPr lang="en-US" dirty="0"/>
          </a:p>
        </p:txBody>
      </p:sp>
      <p:sp>
        <p:nvSpPr>
          <p:cNvPr id="3" name="Title 2"/>
          <p:cNvSpPr>
            <a:spLocks noGrp="1"/>
          </p:cNvSpPr>
          <p:nvPr>
            <p:ph type="title"/>
          </p:nvPr>
        </p:nvSpPr>
        <p:spPr/>
        <p:txBody>
          <a:bodyPr/>
          <a:lstStyle/>
          <a:p>
            <a:r>
              <a:rPr lang="en-US" dirty="0" smtClean="0"/>
              <a:t>First contact. . . </a:t>
            </a:r>
            <a:endParaRPr lang="en-US" dirty="0"/>
          </a:p>
        </p:txBody>
      </p:sp>
      <p:pic>
        <p:nvPicPr>
          <p:cNvPr id="6146" name="Picture 2" descr="C:\Users\millerba\AppData\Local\Temp\Content.IE5\RBZH5789\MC9000787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57200"/>
            <a:ext cx="1673692"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440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Promote</a:t>
            </a:r>
            <a:r>
              <a:rPr lang="en-US" dirty="0" smtClean="0"/>
              <a:t>  the importance of each person’s voice. </a:t>
            </a:r>
          </a:p>
          <a:p>
            <a:r>
              <a:rPr lang="en-US" b="1" dirty="0" smtClean="0"/>
              <a:t>Provide</a:t>
            </a:r>
            <a:r>
              <a:rPr lang="en-US" dirty="0" smtClean="0"/>
              <a:t> information about the survey - The </a:t>
            </a:r>
            <a:r>
              <a:rPr lang="en-US" dirty="0"/>
              <a:t>First section of the survey is </a:t>
            </a:r>
            <a:r>
              <a:rPr lang="en-US" dirty="0" smtClean="0"/>
              <a:t>the individual’s response only</a:t>
            </a:r>
            <a:r>
              <a:rPr lang="en-US" dirty="0"/>
              <a:t>. </a:t>
            </a:r>
            <a:r>
              <a:rPr lang="en-US" dirty="0" smtClean="0"/>
              <a:t>BUT surveyor will use any form of communication the person is comfortable using. Communication Board, Pictures, IPAD, Speech Talkers, etc. </a:t>
            </a:r>
            <a:endParaRPr lang="en-US" dirty="0"/>
          </a:p>
        </p:txBody>
      </p:sp>
      <p:sp>
        <p:nvSpPr>
          <p:cNvPr id="3" name="Title 2"/>
          <p:cNvSpPr>
            <a:spLocks noGrp="1"/>
          </p:cNvSpPr>
          <p:nvPr>
            <p:ph type="title"/>
          </p:nvPr>
        </p:nvSpPr>
        <p:spPr/>
        <p:txBody>
          <a:bodyPr/>
          <a:lstStyle/>
          <a:p>
            <a:r>
              <a:rPr lang="en-US" dirty="0" smtClean="0"/>
              <a:t>First Contact. . . </a:t>
            </a:r>
            <a:endParaRPr lang="en-US" dirty="0"/>
          </a:p>
        </p:txBody>
      </p:sp>
      <p:pic>
        <p:nvPicPr>
          <p:cNvPr id="7171" name="Picture 3" descr="C:\Users\millerba\AppData\Local\Temp\Content.IE5\RBZH5789\MC9001880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572000"/>
            <a:ext cx="2133600" cy="184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75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a:t>
            </a:r>
            <a:r>
              <a:rPr lang="en-US" dirty="0"/>
              <a:t>second section </a:t>
            </a:r>
            <a:r>
              <a:rPr lang="en-US" dirty="0" smtClean="0"/>
              <a:t>of the survey can be done with their support person </a:t>
            </a:r>
          </a:p>
          <a:p>
            <a:r>
              <a:rPr lang="en-US" dirty="0" smtClean="0"/>
              <a:t>Encourage the person on the phone to be part of the survey and assist the individual to have a VOICE</a:t>
            </a:r>
          </a:p>
          <a:p>
            <a:endParaRPr lang="en-US" dirty="0"/>
          </a:p>
        </p:txBody>
      </p:sp>
      <p:sp>
        <p:nvSpPr>
          <p:cNvPr id="3" name="Title 2"/>
          <p:cNvSpPr>
            <a:spLocks noGrp="1"/>
          </p:cNvSpPr>
          <p:nvPr>
            <p:ph type="title"/>
          </p:nvPr>
        </p:nvSpPr>
        <p:spPr/>
        <p:txBody>
          <a:bodyPr/>
          <a:lstStyle/>
          <a:p>
            <a:r>
              <a:rPr lang="en-US" dirty="0" smtClean="0"/>
              <a:t>First Contact. . . </a:t>
            </a:r>
            <a:endParaRPr lang="en-US" dirty="0"/>
          </a:p>
        </p:txBody>
      </p:sp>
      <p:pic>
        <p:nvPicPr>
          <p:cNvPr id="8194" name="Picture 2" descr="C:\Users\millerba\AppData\Local\Temp\Content.IE5\RMESCOEP\MC9002975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6502" y="3475790"/>
            <a:ext cx="3165298" cy="202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794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a:xfrm>
            <a:off x="612775" y="1600200"/>
            <a:ext cx="8153400" cy="4525963"/>
          </a:xfrm>
        </p:spPr>
        <p:txBody>
          <a:bodyPr>
            <a:normAutofit lnSpcReduction="10000"/>
          </a:bodyPr>
          <a:lstStyle/>
          <a:p>
            <a:pPr marL="342900" indent="-342900">
              <a:spcAft>
                <a:spcPts val="1200"/>
              </a:spcAft>
            </a:pPr>
            <a:r>
              <a:rPr lang="en-US" dirty="0" smtClean="0"/>
              <a:t>Ask the family/support person where and when the individual can meet and  where they would be most comfortable. Remind them – they are welcome to be present during the first part of the survey and assist with the second part of the survey. </a:t>
            </a:r>
          </a:p>
          <a:p>
            <a:pPr marL="342900" indent="-342900">
              <a:spcAft>
                <a:spcPts val="1200"/>
              </a:spcAft>
            </a:pPr>
            <a:r>
              <a:rPr lang="en-US" dirty="0" smtClean="0"/>
              <a:t>The day before the meeting, call to remind the family/support person of the meeting by stating your name, and the date, time and place of meeting. </a:t>
            </a:r>
          </a:p>
          <a:p>
            <a:pPr marL="342900" indent="-342900"/>
            <a:endParaRPr lang="en-US" dirty="0" smtClean="0"/>
          </a:p>
        </p:txBody>
      </p:sp>
      <p:sp>
        <p:nvSpPr>
          <p:cNvPr id="30722" name="Rectangle 2"/>
          <p:cNvSpPr>
            <a:spLocks noGrp="1"/>
          </p:cNvSpPr>
          <p:nvPr>
            <p:ph type="title"/>
          </p:nvPr>
        </p:nvSpPr>
        <p:spPr>
          <a:xfrm>
            <a:off x="609600" y="228600"/>
            <a:ext cx="8153400" cy="990600"/>
          </a:xfrm>
        </p:spPr>
        <p:txBody>
          <a:bodyPr/>
          <a:lstStyle/>
          <a:p>
            <a:r>
              <a:rPr lang="en-US" b="1" dirty="0" smtClean="0">
                <a:effectLst/>
              </a:rPr>
              <a:t>Arranging the NCI Meeting</a:t>
            </a:r>
          </a:p>
        </p:txBody>
      </p:sp>
      <p:pic>
        <p:nvPicPr>
          <p:cNvPr id="4" name="Picture 2" descr="N:\Documents and Settings\millerba\local Settings\Temporary Internet Files\Content.IE5\ESXLIM3T\MC900434383[1].wmf"/>
          <p:cNvPicPr>
            <a:picLocks noChangeAspect="1" noChangeArrowheads="1"/>
          </p:cNvPicPr>
          <p:nvPr/>
        </p:nvPicPr>
        <p:blipFill>
          <a:blip r:embed="rId2" cstate="print"/>
          <a:srcRect/>
          <a:stretch>
            <a:fillRect/>
          </a:stretch>
        </p:blipFill>
        <p:spPr bwMode="auto">
          <a:xfrm>
            <a:off x="7543800" y="304801"/>
            <a:ext cx="1323975" cy="1219200"/>
          </a:xfrm>
          <a:prstGeom prst="rect">
            <a:avLst/>
          </a:prstGeom>
          <a:noFill/>
        </p:spPr>
      </p:pic>
    </p:spTree>
    <p:extLst>
      <p:ext uri="{BB962C8B-B14F-4D97-AF65-F5344CB8AC3E}">
        <p14:creationId xmlns:p14="http://schemas.microsoft.com/office/powerpoint/2010/main" val="289465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idx="1"/>
          </p:nvPr>
        </p:nvSpPr>
        <p:spPr>
          <a:xfrm>
            <a:off x="612775" y="1219200"/>
            <a:ext cx="8153400" cy="4906963"/>
          </a:xfrm>
        </p:spPr>
        <p:txBody>
          <a:bodyPr>
            <a:normAutofit fontScale="85000" lnSpcReduction="20000"/>
          </a:bodyPr>
          <a:lstStyle/>
          <a:p>
            <a:pPr>
              <a:spcAft>
                <a:spcPts val="1200"/>
              </a:spcAft>
            </a:pPr>
            <a:endParaRPr lang="en-US" dirty="0" smtClean="0"/>
          </a:p>
          <a:p>
            <a:pPr>
              <a:spcAft>
                <a:spcPts val="1200"/>
              </a:spcAft>
            </a:pPr>
            <a:r>
              <a:rPr lang="en-US" dirty="0" smtClean="0"/>
              <a:t>Take your time when you arrive to do your survey. Make sure you are both comfortable before you begin.</a:t>
            </a:r>
          </a:p>
          <a:p>
            <a:pPr>
              <a:spcAft>
                <a:spcPts val="1200"/>
              </a:spcAft>
            </a:pPr>
            <a:r>
              <a:rPr lang="en-US" dirty="0" smtClean="0"/>
              <a:t>Make sure to bring materials to try to get across the survey questions in a different way so they have every opportunity to understand the questions.</a:t>
            </a:r>
          </a:p>
          <a:p>
            <a:pPr>
              <a:spcAft>
                <a:spcPts val="1200"/>
              </a:spcAft>
            </a:pPr>
            <a:r>
              <a:rPr lang="en-US" dirty="0" smtClean="0"/>
              <a:t>Introduce yourself and thank the person for meeting with you. Ask if the person has any questions for you.</a:t>
            </a:r>
          </a:p>
          <a:p>
            <a:r>
              <a:rPr lang="en-US" dirty="0" smtClean="0"/>
              <a:t>Ask all the questions, but remind the person it is ok not to answer questions and that there are no right or wrong answers.</a:t>
            </a:r>
          </a:p>
          <a:p>
            <a:endParaRPr lang="en-US" dirty="0" smtClean="0">
              <a:latin typeface="Arial" charset="0"/>
            </a:endParaRPr>
          </a:p>
        </p:txBody>
      </p:sp>
      <p:sp>
        <p:nvSpPr>
          <p:cNvPr id="31746" name="Rectangle 2"/>
          <p:cNvSpPr>
            <a:spLocks noGrp="1"/>
          </p:cNvSpPr>
          <p:nvPr>
            <p:ph type="title"/>
          </p:nvPr>
        </p:nvSpPr>
        <p:spPr>
          <a:xfrm>
            <a:off x="609600" y="228600"/>
            <a:ext cx="8153400" cy="990600"/>
          </a:xfrm>
        </p:spPr>
        <p:txBody>
          <a:bodyPr/>
          <a:lstStyle/>
          <a:p>
            <a:pPr>
              <a:spcAft>
                <a:spcPts val="1200"/>
              </a:spcAft>
            </a:pPr>
            <a:r>
              <a:rPr lang="en-US" b="1" dirty="0" smtClean="0">
                <a:effectLst/>
                <a:latin typeface="Arial" charset="0"/>
              </a:rPr>
              <a:t>During the Meeting</a:t>
            </a:r>
            <a:endParaRPr lang="en-US" dirty="0" smtClean="0">
              <a:effectLst/>
              <a:latin typeface="Arial" charset="0"/>
            </a:endParaRPr>
          </a:p>
        </p:txBody>
      </p:sp>
      <p:pic>
        <p:nvPicPr>
          <p:cNvPr id="2050" name="Picture 2" descr="N:\Documents and Settings\millerba\local Settings\Temporary Internet Files\Content.IE5\OT2O4D6R\MC900127303[1].wmf"/>
          <p:cNvPicPr>
            <a:picLocks noChangeAspect="1" noChangeArrowheads="1"/>
          </p:cNvPicPr>
          <p:nvPr/>
        </p:nvPicPr>
        <p:blipFill>
          <a:blip r:embed="rId2" cstate="print"/>
          <a:srcRect/>
          <a:stretch>
            <a:fillRect/>
          </a:stretch>
        </p:blipFill>
        <p:spPr bwMode="auto">
          <a:xfrm>
            <a:off x="6351006" y="228600"/>
            <a:ext cx="2792994" cy="1340429"/>
          </a:xfrm>
          <a:prstGeom prst="rect">
            <a:avLst/>
          </a:prstGeom>
          <a:noFill/>
        </p:spPr>
      </p:pic>
    </p:spTree>
    <p:extLst>
      <p:ext uri="{BB962C8B-B14F-4D97-AF65-F5344CB8AC3E}">
        <p14:creationId xmlns:p14="http://schemas.microsoft.com/office/powerpoint/2010/main" val="205444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do I have the conversation with a person who can not communicate verbally to get the answers to the NCI questions? </a:t>
            </a:r>
            <a:endParaRPr lang="en-US" dirty="0" smtClean="0"/>
          </a:p>
          <a:p>
            <a:pPr lvl="1"/>
            <a:r>
              <a:rPr lang="en-US" dirty="0"/>
              <a:t>T</a:t>
            </a:r>
            <a:r>
              <a:rPr lang="en-US" dirty="0" smtClean="0"/>
              <a:t>alk </a:t>
            </a:r>
            <a:r>
              <a:rPr lang="en-US" dirty="0"/>
              <a:t>to the person </a:t>
            </a:r>
            <a:r>
              <a:rPr lang="en-US" dirty="0" smtClean="0"/>
              <a:t>as you would </a:t>
            </a:r>
            <a:r>
              <a:rPr lang="en-US" dirty="0"/>
              <a:t>anyone else. </a:t>
            </a:r>
            <a:endParaRPr lang="en-US" dirty="0" smtClean="0"/>
          </a:p>
          <a:p>
            <a:pPr lvl="1"/>
            <a:r>
              <a:rPr lang="en-US" dirty="0" smtClean="0"/>
              <a:t>Use </a:t>
            </a:r>
            <a:r>
              <a:rPr lang="en-US" dirty="0"/>
              <a:t>any form </a:t>
            </a:r>
            <a:r>
              <a:rPr lang="en-US" dirty="0" smtClean="0"/>
              <a:t>of accommodation allowing the person to feel safe and comfortable in talking with you.</a:t>
            </a:r>
          </a:p>
          <a:p>
            <a:pPr lvl="1"/>
            <a:r>
              <a:rPr lang="en-US" dirty="0" smtClean="0"/>
              <a:t>Provide alternative ways to ask and answer questions</a:t>
            </a:r>
            <a:endParaRPr lang="en-US" dirty="0"/>
          </a:p>
        </p:txBody>
      </p:sp>
      <p:sp>
        <p:nvSpPr>
          <p:cNvPr id="3" name="Title 2"/>
          <p:cNvSpPr>
            <a:spLocks noGrp="1"/>
          </p:cNvSpPr>
          <p:nvPr>
            <p:ph type="title"/>
          </p:nvPr>
        </p:nvSpPr>
        <p:spPr/>
        <p:txBody>
          <a:bodyPr/>
          <a:lstStyle/>
          <a:p>
            <a:r>
              <a:rPr lang="en-US" dirty="0" smtClean="0"/>
              <a:t>Meeting to do the Survey. . . </a:t>
            </a:r>
            <a:endParaRPr lang="en-US" dirty="0"/>
          </a:p>
        </p:txBody>
      </p:sp>
      <p:pic>
        <p:nvPicPr>
          <p:cNvPr id="9218" name="Picture 2" descr="C:\Users\millerba\AppData\Local\Temp\Content.IE5\OJARPSNM\MC9000887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149" y="4724400"/>
            <a:ext cx="2133600" cy="159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36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Be aware how the person responds to you and the questions</a:t>
            </a:r>
            <a:r>
              <a:rPr lang="en-US" dirty="0" smtClean="0"/>
              <a:t>. </a:t>
            </a:r>
          </a:p>
          <a:p>
            <a:pPr lvl="1"/>
            <a:r>
              <a:rPr lang="en-US" dirty="0" smtClean="0"/>
              <a:t>Eye contact</a:t>
            </a:r>
          </a:p>
          <a:p>
            <a:pPr lvl="1"/>
            <a:r>
              <a:rPr lang="en-US" dirty="0" smtClean="0"/>
              <a:t>Facial expressions</a:t>
            </a:r>
          </a:p>
          <a:p>
            <a:pPr lvl="1"/>
            <a:r>
              <a:rPr lang="en-US" dirty="0" smtClean="0"/>
              <a:t>Body language </a:t>
            </a:r>
            <a:endParaRPr lang="en-US" dirty="0"/>
          </a:p>
          <a:p>
            <a:r>
              <a:rPr lang="en-US" dirty="0" smtClean="0"/>
              <a:t>Take your time with the questions. Give the person time to answer the questions at their own pace. </a:t>
            </a:r>
          </a:p>
          <a:p>
            <a:r>
              <a:rPr lang="en-US" dirty="0" smtClean="0"/>
              <a:t>Remember to use eye contact when asking the questions and waiting for their response </a:t>
            </a:r>
          </a:p>
          <a:p>
            <a:pPr lvl="1"/>
            <a:r>
              <a:rPr lang="en-US" dirty="0" smtClean="0"/>
              <a:t>This indicates you value what they have to say</a:t>
            </a:r>
          </a:p>
        </p:txBody>
      </p:sp>
      <p:sp>
        <p:nvSpPr>
          <p:cNvPr id="3" name="Title 2"/>
          <p:cNvSpPr>
            <a:spLocks noGrp="1"/>
          </p:cNvSpPr>
          <p:nvPr>
            <p:ph type="title"/>
          </p:nvPr>
        </p:nvSpPr>
        <p:spPr/>
        <p:txBody>
          <a:bodyPr/>
          <a:lstStyle/>
          <a:p>
            <a:r>
              <a:rPr lang="en-US" dirty="0"/>
              <a:t>Meeting to do the Survey. . . </a:t>
            </a:r>
          </a:p>
        </p:txBody>
      </p:sp>
    </p:spTree>
    <p:extLst>
      <p:ext uri="{BB962C8B-B14F-4D97-AF65-F5344CB8AC3E}">
        <p14:creationId xmlns:p14="http://schemas.microsoft.com/office/powerpoint/2010/main" val="1922273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Consider using visual communication tools to assist you in the Survey</a:t>
            </a:r>
          </a:p>
          <a:p>
            <a:pPr lvl="1"/>
            <a:r>
              <a:rPr lang="en-US" dirty="0" smtClean="0"/>
              <a:t>Using the colors </a:t>
            </a:r>
            <a:r>
              <a:rPr lang="en-US" dirty="0" smtClean="0">
                <a:solidFill>
                  <a:srgbClr val="FF0000"/>
                </a:solidFill>
              </a:rPr>
              <a:t>Red (NO)</a:t>
            </a:r>
            <a:r>
              <a:rPr lang="en-US" dirty="0" smtClean="0"/>
              <a:t> and </a:t>
            </a:r>
            <a:r>
              <a:rPr lang="en-US" dirty="0" smtClean="0">
                <a:solidFill>
                  <a:srgbClr val="00B050"/>
                </a:solidFill>
              </a:rPr>
              <a:t>Green (YES) </a:t>
            </a:r>
            <a:r>
              <a:rPr lang="en-US" dirty="0" smtClean="0"/>
              <a:t>to assist in answering</a:t>
            </a:r>
          </a:p>
          <a:p>
            <a:pPr lvl="1"/>
            <a:r>
              <a:rPr lang="en-US" dirty="0" smtClean="0"/>
              <a:t>Printed faces with expressions</a:t>
            </a:r>
          </a:p>
          <a:p>
            <a:pPr lvl="1"/>
            <a:r>
              <a:rPr lang="en-US" dirty="0" smtClean="0"/>
              <a:t>Pictures of places, people, employment options and other pictures that relate to the NCI questions.</a:t>
            </a:r>
            <a:endParaRPr lang="en-US" dirty="0"/>
          </a:p>
        </p:txBody>
      </p:sp>
      <p:sp>
        <p:nvSpPr>
          <p:cNvPr id="3" name="Title 2"/>
          <p:cNvSpPr>
            <a:spLocks noGrp="1"/>
          </p:cNvSpPr>
          <p:nvPr>
            <p:ph type="title"/>
          </p:nvPr>
        </p:nvSpPr>
        <p:spPr/>
        <p:txBody>
          <a:bodyPr/>
          <a:lstStyle/>
          <a:p>
            <a:r>
              <a:rPr lang="en-US" dirty="0"/>
              <a:t>Meeting to do the Survey. . . </a:t>
            </a:r>
          </a:p>
        </p:txBody>
      </p:sp>
    </p:spTree>
    <p:extLst>
      <p:ext uri="{BB962C8B-B14F-4D97-AF65-F5344CB8AC3E}">
        <p14:creationId xmlns:p14="http://schemas.microsoft.com/office/powerpoint/2010/main" val="3131356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Ideas for Communication</a:t>
            </a:r>
            <a:endParaRPr lang="en-US" dirty="0"/>
          </a:p>
        </p:txBody>
      </p:sp>
      <p:pic>
        <p:nvPicPr>
          <p:cNvPr id="1026" name="Picture 2" descr="C:\Users\millerba\AppData\Local\Temp\Content.IE5\RMESCOEP\MC900423171[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76400"/>
            <a:ext cx="1827886" cy="1827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3962400"/>
            <a:ext cx="1981200" cy="990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dirty="0" smtClean="0">
                <a:solidFill>
                  <a:prstClr val="black"/>
                </a:solidFill>
              </a:rPr>
              <a:t>Happy/Yes</a:t>
            </a:r>
            <a:endParaRPr lang="en-US" sz="2400" b="1" dirty="0">
              <a:solidFill>
                <a:prstClr val="black"/>
              </a:solidFill>
            </a:endParaRPr>
          </a:p>
        </p:txBody>
      </p:sp>
      <p:pic>
        <p:nvPicPr>
          <p:cNvPr id="1028" name="Picture 4" descr="C:\Users\millerba\AppData\Local\Temp\Content.IE5\RBZH5789\MC9004231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676400"/>
            <a:ext cx="1827886" cy="18278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05200" y="4038600"/>
            <a:ext cx="1905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dirty="0" smtClean="0">
                <a:solidFill>
                  <a:prstClr val="black"/>
                </a:solidFill>
              </a:rPr>
              <a:t>Sad/NO</a:t>
            </a:r>
            <a:endParaRPr lang="en-US" sz="2400" b="1" dirty="0">
              <a:solidFill>
                <a:prstClr val="black"/>
              </a:solidFill>
            </a:endParaRPr>
          </a:p>
        </p:txBody>
      </p:sp>
      <p:pic>
        <p:nvPicPr>
          <p:cNvPr id="1032" name="Picture 8" descr="C:\Users\millerba\AppData\Local\Temp\Content.IE5\300XYSXN\MC9004344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936750"/>
            <a:ext cx="2495395" cy="1682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00800" y="41910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smtClean="0">
                <a:solidFill>
                  <a:prstClr val="black"/>
                </a:solidFill>
              </a:rPr>
              <a:t>I’m Tired and want to STOP!</a:t>
            </a:r>
            <a:endParaRPr lang="en-US" sz="2000" b="1" dirty="0">
              <a:solidFill>
                <a:prstClr val="black"/>
              </a:solidFill>
            </a:endParaRPr>
          </a:p>
        </p:txBody>
      </p:sp>
    </p:spTree>
    <p:extLst>
      <p:ext uri="{BB962C8B-B14F-4D97-AF65-F5344CB8AC3E}">
        <p14:creationId xmlns:p14="http://schemas.microsoft.com/office/powerpoint/2010/main" val="795046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Ideas for Home Pictures. . .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179228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81400"/>
            <a:ext cx="18415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98371"/>
            <a:ext cx="253682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millerba\AppData\Local\Temp\Content.IE5\RBZH5789\MP90044242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9538" y="4343400"/>
            <a:ext cx="1905000" cy="13987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9200" y="3048000"/>
            <a:ext cx="1905000" cy="363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Home</a:t>
            </a:r>
            <a:endParaRPr lang="en-US" dirty="0">
              <a:solidFill>
                <a:prstClr val="white"/>
              </a:solidFill>
            </a:endParaRPr>
          </a:p>
        </p:txBody>
      </p:sp>
      <p:sp>
        <p:nvSpPr>
          <p:cNvPr id="4" name="Rectangle 3"/>
          <p:cNvSpPr/>
          <p:nvPr/>
        </p:nvSpPr>
        <p:spPr>
          <a:xfrm>
            <a:off x="1524000" y="5105400"/>
            <a:ext cx="2057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Apartment</a:t>
            </a:r>
            <a:endParaRPr lang="en-US" dirty="0">
              <a:solidFill>
                <a:prstClr val="white"/>
              </a:solidFill>
            </a:endParaRPr>
          </a:p>
        </p:txBody>
      </p:sp>
      <p:sp>
        <p:nvSpPr>
          <p:cNvPr id="5" name="Rectangle 4"/>
          <p:cNvSpPr/>
          <p:nvPr/>
        </p:nvSpPr>
        <p:spPr>
          <a:xfrm>
            <a:off x="6248400" y="3657600"/>
            <a:ext cx="1851025"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Country</a:t>
            </a:r>
            <a:endParaRPr lang="en-US" dirty="0">
              <a:solidFill>
                <a:prstClr val="white"/>
              </a:solidFill>
            </a:endParaRPr>
          </a:p>
        </p:txBody>
      </p:sp>
      <p:sp>
        <p:nvSpPr>
          <p:cNvPr id="7" name="Rectangle 6"/>
          <p:cNvSpPr/>
          <p:nvPr/>
        </p:nvSpPr>
        <p:spPr>
          <a:xfrm>
            <a:off x="6373812" y="5791200"/>
            <a:ext cx="185578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City</a:t>
            </a:r>
            <a:endParaRPr lang="en-US" dirty="0">
              <a:solidFill>
                <a:prstClr val="white"/>
              </a:solidFill>
            </a:endParaRPr>
          </a:p>
        </p:txBody>
      </p:sp>
    </p:spTree>
    <p:extLst>
      <p:ext uri="{BB962C8B-B14F-4D97-AF65-F5344CB8AC3E}">
        <p14:creationId xmlns:p14="http://schemas.microsoft.com/office/powerpoint/2010/main" val="110243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72"/>
            <a:ext cx="8229600" cy="1143000"/>
          </a:xfrm>
        </p:spPr>
        <p:txBody>
          <a:bodyPr/>
          <a:lstStyle/>
          <a:p>
            <a:r>
              <a:rPr lang="en-US" dirty="0" smtClean="0"/>
              <a:t>WHAT IS NCI?</a:t>
            </a:r>
            <a:endParaRPr lang="en-US" dirty="0"/>
          </a:p>
        </p:txBody>
      </p:sp>
      <p:sp>
        <p:nvSpPr>
          <p:cNvPr id="3" name="Content Placeholder 2"/>
          <p:cNvSpPr>
            <a:spLocks noGrp="1"/>
          </p:cNvSpPr>
          <p:nvPr>
            <p:ph idx="1"/>
          </p:nvPr>
        </p:nvSpPr>
        <p:spPr>
          <a:xfrm>
            <a:off x="457200" y="1190172"/>
            <a:ext cx="8229600" cy="4828006"/>
          </a:xfrm>
        </p:spPr>
        <p:txBody>
          <a:bodyPr>
            <a:normAutofit fontScale="77500" lnSpcReduction="20000"/>
          </a:bodyPr>
          <a:lstStyle/>
          <a:p>
            <a:endParaRPr lang="en-US" dirty="0" smtClean="0"/>
          </a:p>
          <a:p>
            <a:r>
              <a:rPr lang="en-US" dirty="0" smtClean="0"/>
              <a:t>Adult Consumer Survey </a:t>
            </a:r>
          </a:p>
          <a:p>
            <a:pPr lvl="1">
              <a:buFont typeface="Wingdings" pitchFamily="2" charset="2"/>
              <a:buChar char="ü"/>
            </a:pPr>
            <a:r>
              <a:rPr lang="en-US" dirty="0" smtClean="0"/>
              <a:t>In-person conversation with a sample of adults receiving services to gather information about their experiences </a:t>
            </a:r>
          </a:p>
          <a:p>
            <a:pPr lvl="1">
              <a:buFont typeface="Wingdings" pitchFamily="2" charset="2"/>
              <a:buChar char="ü"/>
            </a:pPr>
            <a:r>
              <a:rPr lang="en-US" dirty="0" smtClean="0"/>
              <a:t>Keyed to important person-centered outcomes that measure system-level indicators related to: employment, choice, relationships, case management, inclusion, health, etc. </a:t>
            </a:r>
          </a:p>
          <a:p>
            <a:pPr>
              <a:buNone/>
            </a:pPr>
            <a:endParaRPr lang="en-US" dirty="0" smtClean="0"/>
          </a:p>
          <a:p>
            <a:r>
              <a:rPr lang="en-US" dirty="0" smtClean="0"/>
              <a:t>Adult Family, Child Family, and Family/Guardian Surveys Mail surveys – separate sample from Adult Consumer Survey </a:t>
            </a:r>
          </a:p>
          <a:p>
            <a:endParaRPr lang="en-US" dirty="0" smtClean="0"/>
          </a:p>
          <a:p>
            <a:r>
              <a:rPr lang="en-US" dirty="0" smtClean="0"/>
              <a:t>Other NCI state level data: Mortality, Staff Stability </a:t>
            </a:r>
          </a:p>
          <a:p>
            <a:pPr lvl="1">
              <a:spcAft>
                <a:spcPts val="600"/>
              </a:spcAft>
              <a:buNone/>
            </a:pPr>
            <a:endParaRPr lang="en-US" sz="2900" dirty="0" smtClean="0"/>
          </a:p>
          <a:p>
            <a:endParaRPr lang="en-US" dirty="0"/>
          </a:p>
        </p:txBody>
      </p:sp>
      <p:sp>
        <p:nvSpPr>
          <p:cNvPr id="5" name="Footer Placeholder 4"/>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Ideas for Pictures - Employment</a:t>
            </a:r>
            <a:endParaRPr lang="en-US" dirty="0"/>
          </a:p>
        </p:txBody>
      </p:sp>
      <p:pic>
        <p:nvPicPr>
          <p:cNvPr id="1026" name="Picture 2" descr="C:\Program Files (x86)\Microsoft Office\MEDIA\CAGCAT10\j0217698.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1747418" cy="16934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381375"/>
            <a:ext cx="2133600" cy="657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Post Secondary Education</a:t>
            </a:r>
            <a:endParaRPr lang="en-US" dirty="0">
              <a:solidFill>
                <a:prstClr val="white"/>
              </a:solidFill>
            </a:endParaRPr>
          </a:p>
        </p:txBody>
      </p:sp>
      <p:pic>
        <p:nvPicPr>
          <p:cNvPr id="2050" name="Picture 2" descr="C:\Users\millerba\AppData\Local\Temp\Content.IE5\RMESCOEP\MP90042277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1669256"/>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llerba\AppData\Local\Temp\Content.IE5\RMESCOEP\MC90002446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419600"/>
            <a:ext cx="1593799" cy="1798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llerba\AppData\Local\Temp\Content.IE5\OJARPSNM\MC90005658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4408627"/>
            <a:ext cx="1507846" cy="180959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illerba\AppData\Local\Temp\Content.IE5\RBZH5789\MP90030963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9840" y="1447800"/>
            <a:ext cx="2052460" cy="14640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97123" y="3269456"/>
            <a:ext cx="181334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Want a new job!</a:t>
            </a:r>
            <a:endParaRPr lang="en-US" dirty="0">
              <a:solidFill>
                <a:prstClr val="white"/>
              </a:solidFill>
            </a:endParaRPr>
          </a:p>
        </p:txBody>
      </p:sp>
      <p:sp>
        <p:nvSpPr>
          <p:cNvPr id="5" name="Rectangle 4"/>
          <p:cNvSpPr/>
          <p:nvPr/>
        </p:nvSpPr>
        <p:spPr>
          <a:xfrm>
            <a:off x="6553200" y="35052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Desk Job</a:t>
            </a:r>
            <a:endParaRPr lang="en-US" dirty="0">
              <a:solidFill>
                <a:prstClr val="white"/>
              </a:solidFill>
            </a:endParaRPr>
          </a:p>
        </p:txBody>
      </p:sp>
      <p:sp>
        <p:nvSpPr>
          <p:cNvPr id="6" name="Rectangle 5"/>
          <p:cNvSpPr/>
          <p:nvPr/>
        </p:nvSpPr>
        <p:spPr>
          <a:xfrm>
            <a:off x="3810000" y="5313426"/>
            <a:ext cx="1981200" cy="904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Helping Jobs</a:t>
            </a:r>
            <a:endParaRPr lang="en-US" dirty="0">
              <a:solidFill>
                <a:prstClr val="white"/>
              </a:solidFill>
            </a:endParaRPr>
          </a:p>
        </p:txBody>
      </p:sp>
    </p:spTree>
    <p:extLst>
      <p:ext uri="{BB962C8B-B14F-4D97-AF65-F5344CB8AC3E}">
        <p14:creationId xmlns:p14="http://schemas.microsoft.com/office/powerpoint/2010/main" val="19890100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a:xfrm>
            <a:off x="612775" y="1447800"/>
            <a:ext cx="8153400" cy="4678363"/>
          </a:xfrm>
        </p:spPr>
        <p:txBody>
          <a:bodyPr>
            <a:normAutofit lnSpcReduction="10000"/>
          </a:bodyPr>
          <a:lstStyle/>
          <a:p>
            <a:pPr>
              <a:spcAft>
                <a:spcPts val="1200"/>
              </a:spcAft>
            </a:pPr>
            <a:r>
              <a:rPr lang="en-US" dirty="0" smtClean="0"/>
              <a:t>After asking the printed questions, the surveyor can follow up with asking the person is this a </a:t>
            </a:r>
            <a:r>
              <a:rPr lang="en-US" b="1" dirty="0" smtClean="0">
                <a:solidFill>
                  <a:srgbClr val="00B050"/>
                </a:solidFill>
              </a:rPr>
              <a:t>Yes</a:t>
            </a:r>
            <a:r>
              <a:rPr lang="en-US" dirty="0" smtClean="0">
                <a:solidFill>
                  <a:srgbClr val="00B050"/>
                </a:solidFill>
              </a:rPr>
              <a:t> </a:t>
            </a:r>
            <a:r>
              <a:rPr lang="en-US" dirty="0" smtClean="0"/>
              <a:t>or </a:t>
            </a:r>
            <a:r>
              <a:rPr lang="en-US" b="1" dirty="0" smtClean="0">
                <a:solidFill>
                  <a:srgbClr val="C00000"/>
                </a:solidFill>
              </a:rPr>
              <a:t>No</a:t>
            </a:r>
            <a:r>
              <a:rPr lang="en-US" dirty="0" smtClean="0">
                <a:solidFill>
                  <a:srgbClr val="C00000"/>
                </a:solidFill>
              </a:rPr>
              <a:t> </a:t>
            </a:r>
            <a:r>
              <a:rPr lang="en-US" dirty="0" smtClean="0"/>
              <a:t>and use the visual tools to assist them</a:t>
            </a:r>
            <a:endParaRPr lang="en-US" dirty="0" smtClean="0">
              <a:solidFill>
                <a:srgbClr val="C00000"/>
              </a:solidFill>
            </a:endParaRPr>
          </a:p>
          <a:p>
            <a:pPr>
              <a:spcAft>
                <a:spcPts val="1200"/>
              </a:spcAft>
            </a:pPr>
            <a:r>
              <a:rPr lang="en-US" dirty="0" smtClean="0"/>
              <a:t>Be neutral; do not lead the person or give your opinion; for instance, avoid asking “you can choose your daily schedule, right?” The surveyor should not look at or point to specific pictures or other forms of communication as not to influence the person’s response.</a:t>
            </a:r>
          </a:p>
          <a:p>
            <a:pPr>
              <a:spcAft>
                <a:spcPts val="1200"/>
              </a:spcAft>
            </a:pPr>
            <a:endParaRPr lang="en-US" dirty="0" smtClean="0"/>
          </a:p>
          <a:p>
            <a:pPr>
              <a:spcAft>
                <a:spcPts val="1200"/>
              </a:spcAft>
            </a:pPr>
            <a:endParaRPr lang="en-US" dirty="0" smtClean="0">
              <a:latin typeface="Arial" charset="0"/>
            </a:endParaRPr>
          </a:p>
          <a:p>
            <a:endParaRPr lang="en-US" dirty="0" smtClean="0"/>
          </a:p>
        </p:txBody>
      </p:sp>
      <p:sp>
        <p:nvSpPr>
          <p:cNvPr id="33794" name="Rectangle 2"/>
          <p:cNvSpPr>
            <a:spLocks noGrp="1"/>
          </p:cNvSpPr>
          <p:nvPr>
            <p:ph type="title"/>
          </p:nvPr>
        </p:nvSpPr>
        <p:spPr>
          <a:xfrm>
            <a:off x="609600" y="228600"/>
            <a:ext cx="8153400" cy="990600"/>
          </a:xfrm>
        </p:spPr>
        <p:txBody>
          <a:bodyPr/>
          <a:lstStyle/>
          <a:p>
            <a:r>
              <a:rPr lang="en-US" b="1" dirty="0" smtClean="0">
                <a:effectLst/>
              </a:rPr>
              <a:t>During the Meeting</a:t>
            </a:r>
          </a:p>
        </p:txBody>
      </p:sp>
      <p:pic>
        <p:nvPicPr>
          <p:cNvPr id="4" name="Picture 2" descr="N:\Documents and Settings\millerba\local Settings\Temporary Internet Files\Content.IE5\OT2O4D6R\MC900127303[1].wmf"/>
          <p:cNvPicPr>
            <a:picLocks noChangeAspect="1" noChangeArrowheads="1"/>
          </p:cNvPicPr>
          <p:nvPr/>
        </p:nvPicPr>
        <p:blipFill>
          <a:blip r:embed="rId2" cstate="print"/>
          <a:srcRect/>
          <a:stretch>
            <a:fillRect/>
          </a:stretch>
        </p:blipFill>
        <p:spPr bwMode="auto">
          <a:xfrm>
            <a:off x="5867400" y="76200"/>
            <a:ext cx="2792994" cy="1340429"/>
          </a:xfrm>
          <a:prstGeom prst="rect">
            <a:avLst/>
          </a:prstGeom>
          <a:noFill/>
        </p:spPr>
      </p:pic>
    </p:spTree>
    <p:extLst>
      <p:ext uri="{BB962C8B-B14F-4D97-AF65-F5344CB8AC3E}">
        <p14:creationId xmlns:p14="http://schemas.microsoft.com/office/powerpoint/2010/main" val="33303362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Use familiar names and locations whenever possible.</a:t>
            </a:r>
          </a:p>
          <a:p>
            <a:r>
              <a:rPr lang="en-US" dirty="0"/>
              <a:t>Speak clearly and repeat questions or use suggested rephrasing (in the survey) so the person is able to understand. </a:t>
            </a:r>
          </a:p>
          <a:p>
            <a:r>
              <a:rPr lang="en-US" dirty="0" smtClean="0"/>
              <a:t>Be </a:t>
            </a:r>
            <a:r>
              <a:rPr lang="en-US" dirty="0"/>
              <a:t>Respectful. Give the person your full attention. Make sure the person you are interviewing knows they are the most important person in the room, to you as the  Surveyor. </a:t>
            </a:r>
            <a:r>
              <a:rPr lang="en-US" dirty="0" smtClean="0"/>
              <a:t>REMEMBER EYE CONTACT!</a:t>
            </a:r>
            <a:endParaRPr lang="en-US" dirty="0"/>
          </a:p>
        </p:txBody>
      </p:sp>
      <p:sp>
        <p:nvSpPr>
          <p:cNvPr id="3" name="Title 2"/>
          <p:cNvSpPr>
            <a:spLocks noGrp="1"/>
          </p:cNvSpPr>
          <p:nvPr>
            <p:ph type="title"/>
          </p:nvPr>
        </p:nvSpPr>
        <p:spPr/>
        <p:txBody>
          <a:bodyPr/>
          <a:lstStyle/>
          <a:p>
            <a:r>
              <a:rPr lang="en-US" dirty="0"/>
              <a:t>During the Meeting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13" y="228600"/>
            <a:ext cx="279241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164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Empowering</a:t>
            </a:r>
          </a:p>
          <a:p>
            <a:r>
              <a:rPr lang="en-US" dirty="0" smtClean="0"/>
              <a:t>Informative</a:t>
            </a:r>
          </a:p>
          <a:p>
            <a:r>
              <a:rPr lang="en-US" dirty="0" smtClean="0"/>
              <a:t>Eye Opening</a:t>
            </a:r>
          </a:p>
          <a:p>
            <a:r>
              <a:rPr lang="en-US" dirty="0" smtClean="0"/>
              <a:t>Frustrating</a:t>
            </a:r>
          </a:p>
          <a:p>
            <a:r>
              <a:rPr lang="en-US" dirty="0" smtClean="0"/>
              <a:t>Challenging</a:t>
            </a:r>
          </a:p>
          <a:p>
            <a:r>
              <a:rPr lang="en-US" dirty="0" smtClean="0"/>
              <a:t>Fun</a:t>
            </a:r>
          </a:p>
          <a:p>
            <a:r>
              <a:rPr lang="en-US" dirty="0" smtClean="0"/>
              <a:t>Important</a:t>
            </a:r>
          </a:p>
          <a:p>
            <a:r>
              <a:rPr lang="en-US" dirty="0" smtClean="0"/>
              <a:t>Useful</a:t>
            </a:r>
          </a:p>
        </p:txBody>
      </p:sp>
      <p:sp>
        <p:nvSpPr>
          <p:cNvPr id="3" name="Title 2"/>
          <p:cNvSpPr>
            <a:spLocks noGrp="1"/>
          </p:cNvSpPr>
          <p:nvPr>
            <p:ph type="title"/>
          </p:nvPr>
        </p:nvSpPr>
        <p:spPr/>
        <p:txBody>
          <a:bodyPr/>
          <a:lstStyle/>
          <a:p>
            <a:r>
              <a:rPr lang="en-US" dirty="0" smtClean="0"/>
              <a:t>NCIs ARE. . . </a:t>
            </a:r>
            <a:endParaRPr lang="en-US" dirty="0"/>
          </a:p>
        </p:txBody>
      </p:sp>
      <p:pic>
        <p:nvPicPr>
          <p:cNvPr id="5128" name="Picture 8" descr="N:\Documents and Settings\millerba\local Settings\Temporary Internet Files\Content.IE5\9QP2WQIG\MC900022987[1].wmf"/>
          <p:cNvPicPr>
            <a:picLocks noChangeAspect="1" noChangeArrowheads="1"/>
          </p:cNvPicPr>
          <p:nvPr/>
        </p:nvPicPr>
        <p:blipFill>
          <a:blip r:embed="rId2" cstate="print"/>
          <a:srcRect/>
          <a:stretch>
            <a:fillRect/>
          </a:stretch>
        </p:blipFill>
        <p:spPr bwMode="auto">
          <a:xfrm>
            <a:off x="4267200" y="1600200"/>
            <a:ext cx="3960419" cy="3899787"/>
          </a:xfrm>
          <a:prstGeom prst="rect">
            <a:avLst/>
          </a:prstGeom>
          <a:noFill/>
        </p:spPr>
      </p:pic>
    </p:spTree>
    <p:extLst>
      <p:ext uri="{BB962C8B-B14F-4D97-AF65-F5344CB8AC3E}">
        <p14:creationId xmlns:p14="http://schemas.microsoft.com/office/powerpoint/2010/main" val="24851765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idx="1"/>
          </p:nvPr>
        </p:nvSpPr>
        <p:spPr>
          <a:xfrm>
            <a:off x="458114" y="2332037"/>
            <a:ext cx="8153400" cy="4525963"/>
          </a:xfrm>
        </p:spPr>
        <p:txBody>
          <a:bodyPr>
            <a:normAutofit/>
          </a:bodyPr>
          <a:lstStyle/>
          <a:p>
            <a:pPr marL="342900" indent="-342900">
              <a:spcAft>
                <a:spcPts val="1200"/>
              </a:spcAft>
            </a:pPr>
            <a:r>
              <a:rPr lang="en-US" dirty="0" smtClean="0"/>
              <a:t>Surveyors Provide Self Advocacy information</a:t>
            </a:r>
          </a:p>
          <a:p>
            <a:pPr marL="0" indent="0">
              <a:spcAft>
                <a:spcPts val="1200"/>
              </a:spcAft>
              <a:buNone/>
            </a:pPr>
            <a:endParaRPr lang="en-US" dirty="0" smtClean="0"/>
          </a:p>
          <a:p>
            <a:pPr marL="342900" indent="-342900">
              <a:spcAft>
                <a:spcPts val="1200"/>
              </a:spcAft>
            </a:pPr>
            <a:r>
              <a:rPr lang="en-US" dirty="0" smtClean="0"/>
              <a:t>Refer them to the CT DDS “Consumer Corner” website. </a:t>
            </a:r>
            <a:r>
              <a:rPr lang="en-US" sz="2000" dirty="0" smtClean="0"/>
              <a:t>http://www.dds.ct.gov/consumercorner/site/default.asp</a:t>
            </a:r>
          </a:p>
          <a:p>
            <a:pPr marL="342900" indent="-342900">
              <a:spcAft>
                <a:spcPts val="1200"/>
              </a:spcAft>
            </a:pPr>
            <a:endParaRPr lang="en-US" dirty="0" smtClean="0">
              <a:latin typeface="Arial" charset="0"/>
            </a:endParaRPr>
          </a:p>
          <a:p>
            <a:pPr marL="342900" indent="-342900"/>
            <a:endParaRPr lang="en-US" dirty="0" smtClean="0">
              <a:latin typeface="Arial" charset="0"/>
            </a:endParaRPr>
          </a:p>
        </p:txBody>
      </p:sp>
      <p:sp>
        <p:nvSpPr>
          <p:cNvPr id="35842" name="Rectangle 2"/>
          <p:cNvSpPr>
            <a:spLocks noGrp="1"/>
          </p:cNvSpPr>
          <p:nvPr>
            <p:ph type="title"/>
          </p:nvPr>
        </p:nvSpPr>
        <p:spPr>
          <a:xfrm>
            <a:off x="609600" y="228600"/>
            <a:ext cx="8153400" cy="990600"/>
          </a:xfrm>
        </p:spPr>
        <p:txBody>
          <a:bodyPr/>
          <a:lstStyle/>
          <a:p>
            <a:pPr>
              <a:spcAft>
                <a:spcPts val="1200"/>
              </a:spcAft>
            </a:pPr>
            <a:r>
              <a:rPr lang="en-US" b="1" dirty="0" smtClean="0">
                <a:effectLst/>
              </a:rPr>
              <a:t>CT Resources</a:t>
            </a:r>
          </a:p>
        </p:txBody>
      </p:sp>
      <p:pic>
        <p:nvPicPr>
          <p:cNvPr id="3074" name="Picture 2" descr="N:\Documents and Settings\millerba\local Settings\Temporary Internet Files\Content.IE5\OT2O4D6R\MC900060145[1].wmf"/>
          <p:cNvPicPr>
            <a:picLocks noChangeAspect="1" noChangeArrowheads="1"/>
          </p:cNvPicPr>
          <p:nvPr/>
        </p:nvPicPr>
        <p:blipFill>
          <a:blip r:embed="rId2" cstate="print"/>
          <a:srcRect/>
          <a:stretch>
            <a:fillRect/>
          </a:stretch>
        </p:blipFill>
        <p:spPr bwMode="auto">
          <a:xfrm>
            <a:off x="6096000" y="219118"/>
            <a:ext cx="2515514" cy="1991292"/>
          </a:xfrm>
          <a:prstGeom prst="rect">
            <a:avLst/>
          </a:prstGeom>
          <a:noFill/>
        </p:spPr>
      </p:pic>
    </p:spTree>
    <p:extLst>
      <p:ext uri="{BB962C8B-B14F-4D97-AF65-F5344CB8AC3E}">
        <p14:creationId xmlns:p14="http://schemas.microsoft.com/office/powerpoint/2010/main" val="3974491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64" y="274638"/>
            <a:ext cx="8229600" cy="1143000"/>
          </a:xfrm>
        </p:spPr>
        <p:txBody>
          <a:bodyPr>
            <a:noAutofit/>
          </a:bodyPr>
          <a:lstStyle/>
          <a:p>
            <a:r>
              <a:rPr lang="en-US" sz="3200" dirty="0">
                <a:solidFill>
                  <a:schemeClr val="accent5">
                    <a:lumMod val="75000"/>
                  </a:schemeClr>
                </a:solidFill>
              </a:rPr>
              <a:t>What Do NCI Data Show Us About Respondents Who Communicate Verbally &amp; Those Who Communicate </a:t>
            </a:r>
            <a:r>
              <a:rPr lang="en-US" sz="3200" dirty="0" smtClean="0">
                <a:solidFill>
                  <a:schemeClr val="accent5">
                    <a:lumMod val="75000"/>
                  </a:schemeClr>
                </a:solidFill>
              </a:rPr>
              <a:t>Nonverbally</a:t>
            </a:r>
            <a:r>
              <a:rPr lang="en-US" sz="3200" dirty="0">
                <a:solidFill>
                  <a:schemeClr val="accent5">
                    <a:lumMod val="75000"/>
                  </a:schemeClr>
                </a:solidFill>
              </a:rPr>
              <a:t>?</a:t>
            </a:r>
          </a:p>
        </p:txBody>
      </p:sp>
      <p:sp>
        <p:nvSpPr>
          <p:cNvPr id="3" name="Content Placeholder 2"/>
          <p:cNvSpPr>
            <a:spLocks noGrp="1"/>
          </p:cNvSpPr>
          <p:nvPr>
            <p:ph idx="1"/>
          </p:nvPr>
        </p:nvSpPr>
        <p:spPr/>
        <p:txBody>
          <a:bodyPr/>
          <a:lstStyle/>
          <a:p>
            <a:pPr marL="0" indent="0" algn="ctr">
              <a:buNone/>
            </a:pPr>
            <a:r>
              <a:rPr lang="en-US" dirty="0" smtClean="0">
                <a:latin typeface="Rockwell Extra Bold" panose="02060903040505020403" pitchFamily="18" charset="0"/>
              </a:rPr>
              <a:t>Agenda</a:t>
            </a:r>
          </a:p>
          <a:p>
            <a:r>
              <a:rPr lang="en-US" dirty="0" smtClean="0"/>
              <a:t>Data source</a:t>
            </a:r>
          </a:p>
          <a:p>
            <a:r>
              <a:rPr lang="en-US" dirty="0" smtClean="0"/>
              <a:t>Methods, Measures and Sample</a:t>
            </a:r>
          </a:p>
          <a:p>
            <a:r>
              <a:rPr lang="en-US" dirty="0" smtClean="0"/>
              <a:t>Findings</a:t>
            </a:r>
          </a:p>
          <a:p>
            <a:r>
              <a:rPr lang="en-US" dirty="0" smtClean="0"/>
              <a:t>Limitations</a:t>
            </a:r>
          </a:p>
          <a:p>
            <a:r>
              <a:rPr lang="en-US" dirty="0" smtClean="0"/>
              <a:t>Policy Implications</a:t>
            </a:r>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Source:</a:t>
            </a:r>
            <a:br>
              <a:rPr lang="en-US" dirty="0" smtClean="0"/>
            </a:br>
            <a:r>
              <a:rPr lang="en-US" dirty="0" smtClean="0"/>
              <a:t>Adult Consumer Survey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Standardized, face-to-face interview with a sample of individuals receiving services</a:t>
            </a:r>
          </a:p>
          <a:p>
            <a:pPr lvl="1"/>
            <a:r>
              <a:rPr lang="en-US" dirty="0" smtClean="0"/>
              <a:t>Background Information</a:t>
            </a:r>
          </a:p>
          <a:p>
            <a:pPr lvl="1"/>
            <a:r>
              <a:rPr lang="en-US" dirty="0" smtClean="0"/>
              <a:t>Section I (no proxies allowed)</a:t>
            </a:r>
          </a:p>
          <a:p>
            <a:pPr lvl="1"/>
            <a:r>
              <a:rPr lang="en-US" dirty="0" smtClean="0"/>
              <a:t>Section II (proxies allowed)</a:t>
            </a:r>
          </a:p>
          <a:p>
            <a:r>
              <a:rPr lang="en-US" dirty="0" smtClean="0"/>
              <a:t>No pre-screening procedures </a:t>
            </a:r>
            <a:r>
              <a:rPr lang="en-US" dirty="0" smtClean="0">
                <a:sym typeface="Wingdings" panose="05000000000000000000" pitchFamily="2" charset="2"/>
              </a:rPr>
              <a:t> </a:t>
            </a:r>
            <a:r>
              <a:rPr lang="en-US" dirty="0" smtClean="0"/>
              <a:t>states </a:t>
            </a:r>
            <a:r>
              <a:rPr lang="en-US" dirty="0"/>
              <a:t>don’t </a:t>
            </a:r>
            <a:r>
              <a:rPr lang="en-US" dirty="0" smtClean="0"/>
              <a:t>filter anyone out of the sample.</a:t>
            </a:r>
            <a:r>
              <a:rPr lang="en-US" dirty="0"/>
              <a:t> </a:t>
            </a:r>
            <a:endParaRPr lang="en-US" dirty="0" smtClean="0"/>
          </a:p>
          <a:p>
            <a:r>
              <a:rPr lang="en-US" dirty="0" smtClean="0"/>
              <a:t>Conducted with adults only (18 and over) receiving at least one service in addition to case management</a:t>
            </a:r>
          </a:p>
          <a:p>
            <a:r>
              <a:rPr lang="en-US" dirty="0" smtClean="0"/>
              <a:t>Section I and Section II together take 50 minutes (on average)</a:t>
            </a:r>
          </a:p>
        </p:txBody>
      </p:sp>
      <p:sp>
        <p:nvSpPr>
          <p:cNvPr id="5" name="Footer Placeholder 4"/>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Measures and Sample:</a:t>
            </a:r>
            <a:br>
              <a:rPr lang="en-US" dirty="0" smtClean="0"/>
            </a:br>
            <a:endParaRPr lang="en-US" sz="4000" dirty="0"/>
          </a:p>
        </p:txBody>
      </p:sp>
      <p:sp>
        <p:nvSpPr>
          <p:cNvPr id="3" name="Content Placeholder 2"/>
          <p:cNvSpPr>
            <a:spLocks noGrp="1"/>
          </p:cNvSpPr>
          <p:nvPr>
            <p:ph idx="1"/>
          </p:nvPr>
        </p:nvSpPr>
        <p:spPr>
          <a:xfrm>
            <a:off x="345056" y="1417638"/>
            <a:ext cx="8229600" cy="4418386"/>
          </a:xfrm>
        </p:spPr>
        <p:txBody>
          <a:bodyPr>
            <a:normAutofit fontScale="77500" lnSpcReduction="20000"/>
          </a:bodyPr>
          <a:lstStyle/>
          <a:p>
            <a:r>
              <a:rPr lang="en-US" b="1" dirty="0" smtClean="0"/>
              <a:t>2011-2012</a:t>
            </a:r>
            <a:r>
              <a:rPr lang="en-US" dirty="0" smtClean="0"/>
              <a:t> data collection cycle</a:t>
            </a:r>
          </a:p>
          <a:p>
            <a:endParaRPr lang="en-US" b="1" dirty="0" smtClean="0"/>
          </a:p>
          <a:p>
            <a:r>
              <a:rPr lang="en-US" b="1" dirty="0" smtClean="0"/>
              <a:t>Background Information section: </a:t>
            </a:r>
            <a:r>
              <a:rPr lang="en-US" dirty="0" smtClean="0"/>
              <a:t>demographics, residence, health, and employment information. Generally collected from records by case managers.</a:t>
            </a:r>
          </a:p>
          <a:p>
            <a:endParaRPr lang="en-US" dirty="0" smtClean="0"/>
          </a:p>
          <a:p>
            <a:r>
              <a:rPr lang="en-US" dirty="0" smtClean="0"/>
              <a:t>19 states, one regional council </a:t>
            </a:r>
            <a:br>
              <a:rPr lang="en-US" dirty="0" smtClean="0"/>
            </a:br>
            <a:r>
              <a:rPr lang="en-US" sz="3100" dirty="0" smtClean="0"/>
              <a:t>(</a:t>
            </a:r>
            <a:r>
              <a:rPr lang="it-IT" dirty="0" smtClean="0"/>
              <a:t>AL, AR, AZ, CT, GA, HI, IL, KY, LA, MA, ME, MI, MO, NC, NJ, NY, OH, PA, SC and the </a:t>
            </a:r>
            <a:r>
              <a:rPr lang="en-US" dirty="0" smtClean="0"/>
              <a:t>Mid-East Ohio Regional Council)</a:t>
            </a:r>
          </a:p>
          <a:p>
            <a:endParaRPr lang="en-US" dirty="0" smtClean="0"/>
          </a:p>
          <a:p>
            <a:r>
              <a:rPr lang="en-US" dirty="0" smtClean="0"/>
              <a:t>Total N: 12,236 individuals</a:t>
            </a:r>
          </a:p>
          <a:p>
            <a:pPr>
              <a:buNone/>
            </a:pPr>
            <a:endParaRPr lang="en-US" dirty="0" smtClean="0"/>
          </a:p>
          <a:p>
            <a:endParaRPr lang="en-US" b="1" i="1" dirty="0"/>
          </a:p>
        </p:txBody>
      </p:sp>
      <p:sp>
        <p:nvSpPr>
          <p:cNvPr id="5" name="Footer Placeholder 4"/>
          <p:cNvSpPr>
            <a:spLocks noGrp="1"/>
          </p:cNvSpPr>
          <p:nvPr>
            <p:ph type="ftr" sz="quarter" idx="3"/>
          </p:nvPr>
        </p:nvSpPr>
        <p:spPr/>
        <p:txBody>
          <a:bodyPr/>
          <a:lstStyle/>
          <a:p>
            <a:r>
              <a:rPr lang="en-US" dirty="0" smtClean="0"/>
              <a:t>National Core Indicators (NCI)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 Measures and Sample:</a:t>
            </a:r>
            <a:endParaRPr lang="en-US" sz="4000" dirty="0"/>
          </a:p>
        </p:txBody>
      </p:sp>
      <p:sp>
        <p:nvSpPr>
          <p:cNvPr id="3" name="Content Placeholder 2"/>
          <p:cNvSpPr>
            <a:spLocks noGrp="1"/>
          </p:cNvSpPr>
          <p:nvPr>
            <p:ph idx="1"/>
          </p:nvPr>
        </p:nvSpPr>
        <p:spPr>
          <a:xfrm>
            <a:off x="457200" y="1417638"/>
            <a:ext cx="8229600" cy="4741468"/>
          </a:xfrm>
        </p:spPr>
        <p:txBody>
          <a:bodyPr>
            <a:normAutofit lnSpcReduction="10000"/>
          </a:bodyPr>
          <a:lstStyle/>
          <a:p>
            <a:r>
              <a:rPr lang="en-US" sz="2400" dirty="0" smtClean="0"/>
              <a:t>Source: Background Section</a:t>
            </a:r>
          </a:p>
          <a:p>
            <a:pPr lvl="1"/>
            <a:r>
              <a:rPr lang="en-US" sz="2000" dirty="0" smtClean="0"/>
              <a:t>What </a:t>
            </a:r>
            <a:r>
              <a:rPr lang="en-US" sz="2000" dirty="0"/>
              <a:t>is this person’s primary means of expression? </a:t>
            </a:r>
          </a:p>
          <a:p>
            <a:pPr lvl="2"/>
            <a:r>
              <a:rPr lang="en-US" sz="1600" dirty="0"/>
              <a:t>	__ 1	Spoken</a:t>
            </a:r>
          </a:p>
          <a:p>
            <a:pPr lvl="2"/>
            <a:r>
              <a:rPr lang="en-US" sz="1600" dirty="0"/>
              <a:t>	__ 2	Gestures/body language</a:t>
            </a:r>
          </a:p>
          <a:p>
            <a:pPr lvl="2"/>
            <a:r>
              <a:rPr lang="en-US" sz="1600" dirty="0"/>
              <a:t>	</a:t>
            </a:r>
            <a:r>
              <a:rPr lang="en-US" sz="1600" dirty="0" smtClean="0"/>
              <a:t>__ </a:t>
            </a:r>
            <a:r>
              <a:rPr lang="en-US" sz="1600" dirty="0"/>
              <a:t>3	Sign language or finger spelling</a:t>
            </a:r>
          </a:p>
          <a:p>
            <a:pPr lvl="2"/>
            <a:r>
              <a:rPr lang="en-US" sz="1600" dirty="0"/>
              <a:t>	__ 4	Communication aid/device</a:t>
            </a:r>
          </a:p>
          <a:p>
            <a:pPr lvl="2"/>
            <a:r>
              <a:rPr lang="en-US" sz="1600" dirty="0"/>
              <a:t>	__ 5	Other</a:t>
            </a:r>
          </a:p>
          <a:p>
            <a:pPr lvl="2"/>
            <a:r>
              <a:rPr lang="en-US" sz="1600" dirty="0"/>
              <a:t>	__ 6	Don’t know</a:t>
            </a:r>
          </a:p>
          <a:p>
            <a:r>
              <a:rPr lang="en-US" sz="2400" dirty="0" smtClean="0"/>
              <a:t>Included in sample only those cases for which a response to this question was provided </a:t>
            </a:r>
          </a:p>
          <a:p>
            <a:pPr lvl="1"/>
            <a:r>
              <a:rPr lang="en-US" sz="2000" dirty="0" smtClean="0">
                <a:solidFill>
                  <a:schemeClr val="tx2">
                    <a:lumMod val="75000"/>
                  </a:schemeClr>
                </a:solidFill>
              </a:rPr>
              <a:t>Final sample size: 12,041</a:t>
            </a:r>
            <a:r>
              <a:rPr lang="en-US" sz="2000" dirty="0"/>
              <a:t> </a:t>
            </a:r>
            <a:r>
              <a:rPr lang="en-US" sz="2000" dirty="0" smtClean="0"/>
              <a:t>Individuals</a:t>
            </a:r>
          </a:p>
          <a:p>
            <a:r>
              <a:rPr lang="en-US" sz="2400" dirty="0" smtClean="0"/>
              <a:t>Items combined to create: Verbal variable</a:t>
            </a:r>
          </a:p>
          <a:p>
            <a:pPr lvl="1"/>
            <a:r>
              <a:rPr lang="en-US" sz="2400" dirty="0" smtClean="0"/>
              <a:t>Communicate verbally</a:t>
            </a:r>
          </a:p>
          <a:p>
            <a:pPr lvl="1"/>
            <a:r>
              <a:rPr lang="en-US" sz="2400" dirty="0" smtClean="0"/>
              <a:t>Communicate nonverbally</a:t>
            </a:r>
          </a:p>
          <a:p>
            <a:pPr marL="0" indent="0">
              <a:buNone/>
            </a:pPr>
            <a:endParaRPr lang="en-US" dirty="0" smtClean="0"/>
          </a:p>
          <a:p>
            <a:pPr lvl="1"/>
            <a:endParaRPr lang="en-US" dirty="0" smtClean="0"/>
          </a:p>
          <a:p>
            <a:endParaRPr lang="en-US" dirty="0" smtClean="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NCI Theme">
  <a:themeElements>
    <a:clrScheme name="National Core Indicators 2">
      <a:dk1>
        <a:srgbClr val="333333"/>
      </a:dk1>
      <a:lt1>
        <a:sysClr val="window" lastClr="FFFFFF"/>
      </a:lt1>
      <a:dk2>
        <a:srgbClr val="178EA3"/>
      </a:dk2>
      <a:lt2>
        <a:srgbClr val="E0B559"/>
      </a:lt2>
      <a:accent1>
        <a:srgbClr val="4F81BD"/>
      </a:accent1>
      <a:accent2>
        <a:srgbClr val="C0504D"/>
      </a:accent2>
      <a:accent3>
        <a:srgbClr val="9BBB59"/>
      </a:accent3>
      <a:accent4>
        <a:srgbClr val="8064A2"/>
      </a:accent4>
      <a:accent5>
        <a:srgbClr val="4BACC6"/>
      </a:accent5>
      <a:accent6>
        <a:srgbClr val="F79646"/>
      </a:accent6>
      <a:hlink>
        <a:srgbClr val="E49800"/>
      </a:hlink>
      <a:folHlink>
        <a:srgbClr val="BD7E0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ours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9239</TotalTime>
  <Words>2057</Words>
  <Application>Microsoft Office PowerPoint</Application>
  <PresentationFormat>On-screen Show (4:3)</PresentationFormat>
  <Paragraphs>339</Paragraphs>
  <Slides>54</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54</vt:i4>
      </vt:variant>
    </vt:vector>
  </HeadingPairs>
  <TitlesOfParts>
    <vt:vector size="67" baseType="lpstr">
      <vt:lpstr>Arial</vt:lpstr>
      <vt:lpstr>Calibri</vt:lpstr>
      <vt:lpstr>Cambria</vt:lpstr>
      <vt:lpstr>Lucida Sans Unicode</vt:lpstr>
      <vt:lpstr>Rockwell Extra Bold</vt:lpstr>
      <vt:lpstr>Times New Roman</vt:lpstr>
      <vt:lpstr>Verdana</vt:lpstr>
      <vt:lpstr>Wingdings</vt:lpstr>
      <vt:lpstr>Wingdings 2</vt:lpstr>
      <vt:lpstr>Wingdings 3</vt:lpstr>
      <vt:lpstr>NCI Theme</vt:lpstr>
      <vt:lpstr>Concourse</vt:lpstr>
      <vt:lpstr>Dad`s Tie</vt:lpstr>
      <vt:lpstr>Individuals With ID/DD Who Communicate Nonverbally</vt:lpstr>
      <vt:lpstr>Agenda</vt:lpstr>
      <vt:lpstr>WHAT IS  NATIONAL CORE INDICATORS (NCI)?</vt:lpstr>
      <vt:lpstr>PowerPoint Presentation</vt:lpstr>
      <vt:lpstr>WHAT IS NCI?</vt:lpstr>
      <vt:lpstr>What Do NCI Data Show Us About Respondents Who Communicate Verbally &amp; Those Who Communicate Nonverbally?</vt:lpstr>
      <vt:lpstr>Data Source: Adult Consumer Survey</vt:lpstr>
      <vt:lpstr>Methods, Measures and Sample: </vt:lpstr>
      <vt:lpstr>Methods, Measures and Sample:</vt:lpstr>
      <vt:lpstr>Nonverbal Respondents to the ACS</vt:lpstr>
      <vt:lpstr>FINDINGS</vt:lpstr>
      <vt:lpstr>Sample</vt:lpstr>
      <vt:lpstr>Demographics:</vt:lpstr>
      <vt:lpstr>Demographics:</vt:lpstr>
      <vt:lpstr>Demographics:</vt:lpstr>
      <vt:lpstr>Demographics:</vt:lpstr>
      <vt:lpstr>Demographics:</vt:lpstr>
      <vt:lpstr>Health:</vt:lpstr>
      <vt:lpstr>Health:</vt:lpstr>
      <vt:lpstr>Home:</vt:lpstr>
      <vt:lpstr>Home:</vt:lpstr>
      <vt:lpstr>Work/Day Activity:</vt:lpstr>
      <vt:lpstr>Safety:</vt:lpstr>
      <vt:lpstr>Relationships:</vt:lpstr>
      <vt:lpstr>Community Participation:</vt:lpstr>
      <vt:lpstr>Choices:</vt:lpstr>
      <vt:lpstr>Rights and Respect:</vt:lpstr>
      <vt:lpstr>Why?</vt:lpstr>
      <vt:lpstr>Contacts</vt:lpstr>
      <vt:lpstr>Celia Feinstein, Temple University</vt:lpstr>
      <vt:lpstr>What To Do if a Person has Difficulty with Communication</vt:lpstr>
      <vt:lpstr>What To Do if a Person has Difficulty with Communication</vt:lpstr>
      <vt:lpstr> What PA is Doing Regarding People Who Do Not  Communicate Using Words</vt:lpstr>
      <vt:lpstr>Language/Behavior           </vt:lpstr>
      <vt:lpstr>Everyone Has A Voice</vt:lpstr>
      <vt:lpstr>PowerPoint Presentation</vt:lpstr>
      <vt:lpstr>CT  - Finding Everyone’s VOICE</vt:lpstr>
      <vt:lpstr>Training To Get The Answers. . . </vt:lpstr>
      <vt:lpstr>Getting Started . . . </vt:lpstr>
      <vt:lpstr>First contact. . . </vt:lpstr>
      <vt:lpstr>First Contact. . . </vt:lpstr>
      <vt:lpstr>First Contact. . . </vt:lpstr>
      <vt:lpstr>Arranging the NCI Meeting</vt:lpstr>
      <vt:lpstr>During the Meeting</vt:lpstr>
      <vt:lpstr>Meeting to do the Survey. . . </vt:lpstr>
      <vt:lpstr>Meeting to do the Survey. . . </vt:lpstr>
      <vt:lpstr>Meeting to do the Survey. . . </vt:lpstr>
      <vt:lpstr>Ideas for Communication</vt:lpstr>
      <vt:lpstr>Ideas for Home Pictures. . . </vt:lpstr>
      <vt:lpstr>  Ideas for Pictures - Employment</vt:lpstr>
      <vt:lpstr>During the Meeting</vt:lpstr>
      <vt:lpstr>During the Meeting</vt:lpstr>
      <vt:lpstr>NCIs ARE. . . </vt:lpstr>
      <vt:lpstr>CT Resources</vt:lpstr>
    </vt:vector>
  </TitlesOfParts>
  <Company>HSRI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Bailey</dc:creator>
  <cp:lastModifiedBy>Dorothy Hiersteiner</cp:lastModifiedBy>
  <cp:revision>506</cp:revision>
  <cp:lastPrinted>2014-01-24T17:31:46Z</cp:lastPrinted>
  <dcterms:created xsi:type="dcterms:W3CDTF">2012-06-01T15:59:12Z</dcterms:created>
  <dcterms:modified xsi:type="dcterms:W3CDTF">2014-01-29T20:26:10Z</dcterms:modified>
</cp:coreProperties>
</file>