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4"/>
  </p:notesMasterIdLst>
  <p:handoutMasterIdLst>
    <p:handoutMasterId r:id="rId45"/>
  </p:handoutMasterIdLst>
  <p:sldIdLst>
    <p:sldId id="256" r:id="rId2"/>
    <p:sldId id="356" r:id="rId3"/>
    <p:sldId id="352" r:id="rId4"/>
    <p:sldId id="331" r:id="rId5"/>
    <p:sldId id="332" r:id="rId6"/>
    <p:sldId id="307" r:id="rId7"/>
    <p:sldId id="364" r:id="rId8"/>
    <p:sldId id="368" r:id="rId9"/>
    <p:sldId id="367" r:id="rId10"/>
    <p:sldId id="369" r:id="rId11"/>
    <p:sldId id="378" r:id="rId12"/>
    <p:sldId id="370" r:id="rId13"/>
    <p:sldId id="371" r:id="rId14"/>
    <p:sldId id="330" r:id="rId15"/>
    <p:sldId id="309" r:id="rId16"/>
    <p:sldId id="341" r:id="rId17"/>
    <p:sldId id="342" r:id="rId18"/>
    <p:sldId id="372" r:id="rId19"/>
    <p:sldId id="343" r:id="rId20"/>
    <p:sldId id="376" r:id="rId21"/>
    <p:sldId id="306" r:id="rId22"/>
    <p:sldId id="349" r:id="rId23"/>
    <p:sldId id="350" r:id="rId24"/>
    <p:sldId id="353" r:id="rId25"/>
    <p:sldId id="316" r:id="rId26"/>
    <p:sldId id="354" r:id="rId27"/>
    <p:sldId id="355" r:id="rId28"/>
    <p:sldId id="344" r:id="rId29"/>
    <p:sldId id="345" r:id="rId30"/>
    <p:sldId id="346" r:id="rId31"/>
    <p:sldId id="359" r:id="rId32"/>
    <p:sldId id="360" r:id="rId33"/>
    <p:sldId id="334" r:id="rId34"/>
    <p:sldId id="335" r:id="rId35"/>
    <p:sldId id="336" r:id="rId36"/>
    <p:sldId id="357" r:id="rId37"/>
    <p:sldId id="358" r:id="rId38"/>
    <p:sldId id="373" r:id="rId39"/>
    <p:sldId id="374" r:id="rId40"/>
    <p:sldId id="365" r:id="rId41"/>
    <p:sldId id="377" r:id="rId42"/>
    <p:sldId id="329" r:id="rId43"/>
  </p:sldIdLst>
  <p:sldSz cx="9144000" cy="6858000" type="screen4x3"/>
  <p:notesSz cx="70993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0110" autoAdjust="0"/>
    <p:restoredTop sz="94560" autoAdjust="0"/>
  </p:normalViewPr>
  <p:slideViewPr>
    <p:cSldViewPr>
      <p:cViewPr varScale="1">
        <p:scale>
          <a:sx n="54" d="100"/>
          <a:sy n="54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102" y="-77"/>
      </p:cViewPr>
      <p:guideLst>
        <p:guide orient="horz" pos="2960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bradley\AppData\Local\Microsoft\Windows\Temporary%20Internet%20Files\Content.Outlook\KRZN3345\09-10%20graphs%20for%20V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Sheet1!$A$12</c:f>
              <c:strCache>
                <c:ptCount val="1"/>
                <c:pt idx="0">
                  <c:v>Flu Vaccine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cat>
            <c:strRef>
              <c:f>Sheet1!$B$11:$E$11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Sheet1!$B$12:$E$12</c:f>
              <c:numCache>
                <c:formatCode>0%</c:formatCode>
                <c:ptCount val="4"/>
                <c:pt idx="0">
                  <c:v>0.96000000000000063</c:v>
                </c:pt>
                <c:pt idx="1">
                  <c:v>0.82000000000000062</c:v>
                </c:pt>
                <c:pt idx="2">
                  <c:v>0.630000000000001</c:v>
                </c:pt>
                <c:pt idx="3">
                  <c:v>0.59000000000000052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Pneumonia Vaccine</c:v>
                </c:pt>
              </c:strCache>
            </c:strRef>
          </c:tx>
          <c:cat>
            <c:strRef>
              <c:f>Sheet1!$B$11:$E$11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Sheet1!$B$13:$E$13</c:f>
              <c:numCache>
                <c:formatCode>0%</c:formatCode>
                <c:ptCount val="4"/>
                <c:pt idx="0">
                  <c:v>0.74000000000000088</c:v>
                </c:pt>
                <c:pt idx="1">
                  <c:v>0.32000000000000051</c:v>
                </c:pt>
                <c:pt idx="2">
                  <c:v>0.26</c:v>
                </c:pt>
                <c:pt idx="3">
                  <c:v>0.26</c:v>
                </c:pt>
              </c:numCache>
            </c:numRef>
          </c:val>
        </c:ser>
        <c:shape val="box"/>
        <c:axId val="75214208"/>
        <c:axId val="69399680"/>
        <c:axId val="0"/>
      </c:bar3DChart>
      <c:catAx>
        <c:axId val="75214208"/>
        <c:scaling>
          <c:orientation val="minMax"/>
        </c:scaling>
        <c:axPos val="b"/>
        <c:tickLblPos val="nextTo"/>
        <c:crossAx val="69399680"/>
        <c:crosses val="autoZero"/>
        <c:auto val="1"/>
        <c:lblAlgn val="ctr"/>
        <c:lblOffset val="100"/>
      </c:catAx>
      <c:valAx>
        <c:axId val="69399680"/>
        <c:scaling>
          <c:orientation val="minMax"/>
        </c:scaling>
        <c:axPos val="l"/>
        <c:majorGridlines/>
        <c:numFmt formatCode="0%" sourceLinked="1"/>
        <c:tickLblPos val="nextTo"/>
        <c:crossAx val="75214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33333333333364"/>
          <c:y val="0.28439820022497225"/>
          <c:w val="0.35000000000000026"/>
          <c:h val="0.47882264716910444"/>
        </c:manualLayout>
      </c:layout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Sheet1!$B$83</c:f>
              <c:strCache>
                <c:ptCount val="1"/>
                <c:pt idx="0">
                  <c:v>Type of community job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dLbls>
            <c:showVal val="1"/>
          </c:dLbls>
          <c:cat>
            <c:strRef>
              <c:f>Sheet1!$A$84:$A$92</c:f>
              <c:strCache>
                <c:ptCount val="9"/>
                <c:pt idx="0">
                  <c:v>Food Prep</c:v>
                </c:pt>
                <c:pt idx="1">
                  <c:v>Building/Grounds Maintenance</c:v>
                </c:pt>
                <c:pt idx="2">
                  <c:v>Personal Care Provider</c:v>
                </c:pt>
                <c:pt idx="3">
                  <c:v>Retail Job</c:v>
                </c:pt>
                <c:pt idx="4">
                  <c:v>General office</c:v>
                </c:pt>
                <c:pt idx="5">
                  <c:v>Assembly</c:v>
                </c:pt>
                <c:pt idx="6">
                  <c:v>Materials/ mail handling</c:v>
                </c:pt>
                <c:pt idx="7">
                  <c:v>Self-Employed</c:v>
                </c:pt>
                <c:pt idx="8">
                  <c:v>Other</c:v>
                </c:pt>
              </c:strCache>
            </c:strRef>
          </c:cat>
          <c:val>
            <c:numRef>
              <c:f>Sheet1!$B$84:$B$92</c:f>
              <c:numCache>
                <c:formatCode>0.0%</c:formatCode>
                <c:ptCount val="9"/>
                <c:pt idx="0">
                  <c:v>0.16400000000000001</c:v>
                </c:pt>
                <c:pt idx="1">
                  <c:v>0.29900000000000032</c:v>
                </c:pt>
                <c:pt idx="2">
                  <c:v>6.0000000000000062E-3</c:v>
                </c:pt>
                <c:pt idx="3">
                  <c:v>0.17700000000000016</c:v>
                </c:pt>
                <c:pt idx="4">
                  <c:v>5.1999999999999998E-2</c:v>
                </c:pt>
                <c:pt idx="5">
                  <c:v>5.8000000000000003E-2</c:v>
                </c:pt>
                <c:pt idx="6">
                  <c:v>4.7000000000000014E-2</c:v>
                </c:pt>
                <c:pt idx="7">
                  <c:v>4.0000000000000053E-3</c:v>
                </c:pt>
                <c:pt idx="8">
                  <c:v>0.19</c:v>
                </c:pt>
              </c:numCache>
            </c:numRef>
          </c:val>
        </c:ser>
        <c:axId val="74211328"/>
        <c:axId val="74212864"/>
      </c:barChart>
      <c:catAx>
        <c:axId val="74211328"/>
        <c:scaling>
          <c:orientation val="minMax"/>
        </c:scaling>
        <c:axPos val="b"/>
        <c:tickLblPos val="nextTo"/>
        <c:crossAx val="74212864"/>
        <c:crosses val="autoZero"/>
        <c:auto val="1"/>
        <c:lblAlgn val="ctr"/>
        <c:lblOffset val="100"/>
      </c:catAx>
      <c:valAx>
        <c:axId val="74212864"/>
        <c:scaling>
          <c:orientation val="minMax"/>
        </c:scaling>
        <c:axPos val="l"/>
        <c:numFmt formatCode="0.0%" sourceLinked="1"/>
        <c:tickLblPos val="nextTo"/>
        <c:crossAx val="7421132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Physical Exam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0.96000000000000063</c:v>
                </c:pt>
                <c:pt idx="1">
                  <c:v>0.95000000000000062</c:v>
                </c:pt>
                <c:pt idx="2">
                  <c:v>0.86000000000000065</c:v>
                </c:pt>
                <c:pt idx="3">
                  <c:v>0.82000000000000062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Dental Exam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0.94000000000000061</c:v>
                </c:pt>
                <c:pt idx="1">
                  <c:v>0.89000000000000012</c:v>
                </c:pt>
                <c:pt idx="2">
                  <c:v>0.70000000000000062</c:v>
                </c:pt>
                <c:pt idx="3">
                  <c:v>0.69000000000000061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Vision Screening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0.74000000000000066</c:v>
                </c:pt>
                <c:pt idx="1">
                  <c:v>0.70000000000000062</c:v>
                </c:pt>
                <c:pt idx="2">
                  <c:v>0.58000000000000007</c:v>
                </c:pt>
                <c:pt idx="3">
                  <c:v>0.46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Hearing Test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0.93</c:v>
                </c:pt>
                <c:pt idx="1">
                  <c:v>0.73000000000000065</c:v>
                </c:pt>
                <c:pt idx="2">
                  <c:v>0.52</c:v>
                </c:pt>
                <c:pt idx="3">
                  <c:v>0.58000000000000007</c:v>
                </c:pt>
              </c:numCache>
            </c:numRef>
          </c:val>
        </c:ser>
        <c:shape val="box"/>
        <c:axId val="85209856"/>
        <c:axId val="85211392"/>
        <c:axId val="0"/>
      </c:bar3DChart>
      <c:catAx>
        <c:axId val="85209856"/>
        <c:scaling>
          <c:orientation val="minMax"/>
        </c:scaling>
        <c:axPos val="b"/>
        <c:tickLblPos val="nextTo"/>
        <c:crossAx val="85211392"/>
        <c:crosses val="autoZero"/>
        <c:auto val="1"/>
        <c:lblAlgn val="ctr"/>
        <c:lblOffset val="100"/>
      </c:catAx>
      <c:valAx>
        <c:axId val="85211392"/>
        <c:scaling>
          <c:orientation val="minMax"/>
        </c:scaling>
        <c:axPos val="l"/>
        <c:majorGridlines/>
        <c:numFmt formatCode="0%" sourceLinked="1"/>
        <c:tickLblPos val="nextTo"/>
        <c:crossAx val="85209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40104986876637"/>
          <c:y val="0.3493577626627794"/>
          <c:w val="0.17271006124234489"/>
          <c:h val="0.35030759020044394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Sheet1!$A$12</c:f>
              <c:strCache>
                <c:ptCount val="1"/>
                <c:pt idx="0">
                  <c:v>Flu Vaccine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cat>
            <c:strRef>
              <c:f>Sheet1!$B$11:$E$11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Sheet1!$B$12:$E$12</c:f>
              <c:numCache>
                <c:formatCode>0%</c:formatCode>
                <c:ptCount val="4"/>
                <c:pt idx="0">
                  <c:v>0.96000000000000063</c:v>
                </c:pt>
                <c:pt idx="1">
                  <c:v>0.82000000000000062</c:v>
                </c:pt>
                <c:pt idx="2">
                  <c:v>0.63000000000000078</c:v>
                </c:pt>
                <c:pt idx="3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Pneumonia Vaccine</c:v>
                </c:pt>
              </c:strCache>
            </c:strRef>
          </c:tx>
          <c:cat>
            <c:strRef>
              <c:f>Sheet1!$B$11:$E$11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Sheet1!$B$13:$E$13</c:f>
              <c:numCache>
                <c:formatCode>0%</c:formatCode>
                <c:ptCount val="4"/>
                <c:pt idx="0">
                  <c:v>0.74000000000000066</c:v>
                </c:pt>
                <c:pt idx="1">
                  <c:v>0.3200000000000004</c:v>
                </c:pt>
                <c:pt idx="2">
                  <c:v>0.26</c:v>
                </c:pt>
                <c:pt idx="3">
                  <c:v>0.26</c:v>
                </c:pt>
              </c:numCache>
            </c:numRef>
          </c:val>
        </c:ser>
        <c:shape val="box"/>
        <c:axId val="85243776"/>
        <c:axId val="85245312"/>
        <c:axId val="0"/>
      </c:bar3DChart>
      <c:catAx>
        <c:axId val="85243776"/>
        <c:scaling>
          <c:orientation val="minMax"/>
        </c:scaling>
        <c:axPos val="b"/>
        <c:tickLblPos val="nextTo"/>
        <c:crossAx val="85245312"/>
        <c:crosses val="autoZero"/>
        <c:auto val="1"/>
        <c:lblAlgn val="ctr"/>
        <c:lblOffset val="100"/>
      </c:catAx>
      <c:valAx>
        <c:axId val="85245312"/>
        <c:scaling>
          <c:orientation val="minMax"/>
        </c:scaling>
        <c:axPos val="l"/>
        <c:majorGridlines/>
        <c:numFmt formatCode="0%" sourceLinked="1"/>
        <c:tickLblPos val="nextTo"/>
        <c:crossAx val="852437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Sheet1!$A$19</c:f>
              <c:strCache>
                <c:ptCount val="1"/>
                <c:pt idx="0">
                  <c:v>Pap Test</c:v>
                </c:pt>
              </c:strCache>
            </c:strRef>
          </c:tx>
          <c:cat>
            <c:strRef>
              <c:f>Sheet1!$B$18:$E$18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Sheet1!$B$19:$E$19</c:f>
              <c:numCache>
                <c:formatCode>0%</c:formatCode>
                <c:ptCount val="4"/>
                <c:pt idx="0">
                  <c:v>0.86000000000000065</c:v>
                </c:pt>
                <c:pt idx="1">
                  <c:v>0.8</c:v>
                </c:pt>
                <c:pt idx="2">
                  <c:v>0.84000000000000064</c:v>
                </c:pt>
                <c:pt idx="3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Mammogram</c:v>
                </c:pt>
              </c:strCache>
            </c:strRef>
          </c:tx>
          <c:cat>
            <c:strRef>
              <c:f>Sheet1!$B$18:$E$18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Sheet1!$B$20:$E$20</c:f>
              <c:numCache>
                <c:formatCode>0%</c:formatCode>
                <c:ptCount val="4"/>
                <c:pt idx="0">
                  <c:v>0.94000000000000061</c:v>
                </c:pt>
                <c:pt idx="1">
                  <c:v>0.85000000000000064</c:v>
                </c:pt>
                <c:pt idx="2">
                  <c:v>0.83000000000000063</c:v>
                </c:pt>
                <c:pt idx="3">
                  <c:v>0.74000000000000066</c:v>
                </c:pt>
              </c:numCache>
            </c:numRef>
          </c:val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PSA Test</c:v>
                </c:pt>
              </c:strCache>
            </c:strRef>
          </c:tx>
          <c:cat>
            <c:strRef>
              <c:f>Sheet1!$B$18:$E$18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Sheet1!$B$21:$E$21</c:f>
              <c:numCache>
                <c:formatCode>0%</c:formatCode>
                <c:ptCount val="4"/>
                <c:pt idx="0">
                  <c:v>0.62000000000000066</c:v>
                </c:pt>
                <c:pt idx="1">
                  <c:v>0.56000000000000005</c:v>
                </c:pt>
                <c:pt idx="2">
                  <c:v>0.33000000000000046</c:v>
                </c:pt>
              </c:numCache>
            </c:numRef>
          </c:val>
        </c:ser>
        <c:ser>
          <c:idx val="3"/>
          <c:order val="3"/>
          <c:tx>
            <c:strRef>
              <c:f>Sheet1!$A$22</c:f>
              <c:strCache>
                <c:ptCount val="1"/>
                <c:pt idx="0">
                  <c:v>CC Screening</c:v>
                </c:pt>
              </c:strCache>
            </c:strRef>
          </c:tx>
          <c:cat>
            <c:strRef>
              <c:f>Sheet1!$B$18:$E$18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Sheet1!$B$22:$E$22</c:f>
              <c:numCache>
                <c:formatCode>0%</c:formatCode>
                <c:ptCount val="4"/>
                <c:pt idx="0">
                  <c:v>0.24000000000000016</c:v>
                </c:pt>
                <c:pt idx="1">
                  <c:v>0.22</c:v>
                </c:pt>
                <c:pt idx="2">
                  <c:v>0.19</c:v>
                </c:pt>
                <c:pt idx="3">
                  <c:v>0.15000000000000016</c:v>
                </c:pt>
              </c:numCache>
            </c:numRef>
          </c:val>
        </c:ser>
        <c:shape val="box"/>
        <c:axId val="85351424"/>
        <c:axId val="85369600"/>
        <c:axId val="0"/>
      </c:bar3DChart>
      <c:catAx>
        <c:axId val="85351424"/>
        <c:scaling>
          <c:orientation val="minMax"/>
        </c:scaling>
        <c:axPos val="b"/>
        <c:tickLblPos val="nextTo"/>
        <c:crossAx val="85369600"/>
        <c:crosses val="autoZero"/>
        <c:auto val="1"/>
        <c:lblAlgn val="ctr"/>
        <c:lblOffset val="100"/>
      </c:catAx>
      <c:valAx>
        <c:axId val="85369600"/>
        <c:scaling>
          <c:orientation val="minMax"/>
        </c:scaling>
        <c:axPos val="l"/>
        <c:majorGridlines/>
        <c:numFmt formatCode="0%" sourceLinked="1"/>
        <c:tickLblPos val="nextTo"/>
        <c:crossAx val="85351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48260777747606"/>
          <c:y val="0.29308308444203096"/>
          <c:w val="0.16402313934896071"/>
          <c:h val="0.32475337134582377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Sheet1!$A$67</c:f>
              <c:strCache>
                <c:ptCount val="1"/>
                <c:pt idx="0">
                  <c:v>At least one psychotropic medication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0"/>
              <c:layout>
                <c:manualLayout>
                  <c:x val="2.5000000000000001E-2"/>
                  <c:y val="-2.9075804776739416E-2"/>
                </c:manualLayout>
              </c:layout>
              <c:showVal val="1"/>
            </c:dLbl>
            <c:dLbl>
              <c:idx val="1"/>
              <c:layout>
                <c:manualLayout>
                  <c:x val="2.8703703703703738E-2"/>
                  <c:y val="-3.2763284613821601E-2"/>
                </c:manualLayout>
              </c:layout>
              <c:showVal val="1"/>
            </c:dLbl>
            <c:dLbl>
              <c:idx val="2"/>
              <c:layout>
                <c:manualLayout>
                  <c:x val="3.4567901234567884E-2"/>
                  <c:y val="-5.7677093216914464E-2"/>
                </c:manualLayout>
              </c:layout>
              <c:showVal val="1"/>
            </c:dLbl>
            <c:dLbl>
              <c:idx val="3"/>
              <c:layout>
                <c:manualLayout>
                  <c:x val="1.9753086419753107E-2"/>
                  <c:y val="-4.0146868055002789E-2"/>
                </c:manualLayout>
              </c:layout>
              <c:showVal val="1"/>
            </c:dLbl>
            <c:showVal val="1"/>
          </c:dLbls>
          <c:cat>
            <c:strRef>
              <c:f>Sheet1!$B$66:$E$66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Sheet1!$B$67:$E$67</c:f>
              <c:numCache>
                <c:formatCode>0%</c:formatCode>
                <c:ptCount val="4"/>
                <c:pt idx="0">
                  <c:v>0.51</c:v>
                </c:pt>
                <c:pt idx="1">
                  <c:v>0.64000000000000079</c:v>
                </c:pt>
                <c:pt idx="2">
                  <c:v>0.47000000000000008</c:v>
                </c:pt>
                <c:pt idx="3">
                  <c:v>0.34</c:v>
                </c:pt>
              </c:numCache>
            </c:numRef>
          </c:val>
        </c:ser>
        <c:shape val="box"/>
        <c:axId val="85733376"/>
        <c:axId val="85734912"/>
        <c:axId val="0"/>
      </c:bar3DChart>
      <c:catAx>
        <c:axId val="85733376"/>
        <c:scaling>
          <c:orientation val="minMax"/>
        </c:scaling>
        <c:axPos val="b"/>
        <c:tickLblPos val="nextTo"/>
        <c:crossAx val="85734912"/>
        <c:crosses val="autoZero"/>
        <c:auto val="1"/>
        <c:lblAlgn val="ctr"/>
        <c:lblOffset val="100"/>
      </c:catAx>
      <c:valAx>
        <c:axId val="85734912"/>
        <c:scaling>
          <c:orientation val="minMax"/>
        </c:scaling>
        <c:axPos val="l"/>
        <c:numFmt formatCode="0%" sourceLinked="1"/>
        <c:tickLblPos val="nextTo"/>
        <c:crossAx val="8573337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Sheet1!$B$71</c:f>
              <c:strCache>
                <c:ptCount val="1"/>
                <c:pt idx="0">
                  <c:v>Underweight </c:v>
                </c:pt>
              </c:strCache>
            </c:strRef>
          </c:tx>
          <c:dLbls>
            <c:showVal val="1"/>
          </c:dLbls>
          <c:cat>
            <c:strRef>
              <c:f>Sheet1!$A$72:$A$73</c:f>
              <c:strCache>
                <c:ptCount val="2"/>
                <c:pt idx="0">
                  <c:v>No psychotropic medications</c:v>
                </c:pt>
                <c:pt idx="1">
                  <c:v>At least one psychotropic medication</c:v>
                </c:pt>
              </c:strCache>
            </c:strRef>
          </c:cat>
          <c:val>
            <c:numRef>
              <c:f>Sheet1!$B$72:$B$73</c:f>
              <c:numCache>
                <c:formatCode>0%</c:formatCode>
                <c:ptCount val="2"/>
                <c:pt idx="0">
                  <c:v>7.6999999999999999E-2</c:v>
                </c:pt>
                <c:pt idx="1">
                  <c:v>3.500000000000001E-2</c:v>
                </c:pt>
              </c:numCache>
            </c:numRef>
          </c:val>
        </c:ser>
        <c:ser>
          <c:idx val="1"/>
          <c:order val="1"/>
          <c:tx>
            <c:strRef>
              <c:f>Sheet1!$C$71</c:f>
              <c:strCache>
                <c:ptCount val="1"/>
                <c:pt idx="0">
                  <c:v>Normal weight</c:v>
                </c:pt>
              </c:strCache>
            </c:strRef>
          </c:tx>
          <c:dLbls>
            <c:dLbl>
              <c:idx val="0"/>
              <c:layout>
                <c:manualLayout>
                  <c:x val="3.0864197530864235E-3"/>
                  <c:y val="-2.9067423962492577E-2"/>
                </c:manualLayout>
              </c:layout>
              <c:showVal val="1"/>
            </c:dLbl>
            <c:dLbl>
              <c:idx val="1"/>
              <c:layout>
                <c:manualLayout>
                  <c:x val="3.0864197530864235E-3"/>
                  <c:y val="-3.55268515097132E-2"/>
                </c:manualLayout>
              </c:layout>
              <c:showVal val="1"/>
            </c:dLbl>
            <c:showVal val="1"/>
          </c:dLbls>
          <c:cat>
            <c:strRef>
              <c:f>Sheet1!$A$72:$A$73</c:f>
              <c:strCache>
                <c:ptCount val="2"/>
                <c:pt idx="0">
                  <c:v>No psychotropic medications</c:v>
                </c:pt>
                <c:pt idx="1">
                  <c:v>At least one psychotropic medication</c:v>
                </c:pt>
              </c:strCache>
            </c:strRef>
          </c:cat>
          <c:val>
            <c:numRef>
              <c:f>Sheet1!$C$72:$C$73</c:f>
              <c:numCache>
                <c:formatCode>0%</c:formatCode>
                <c:ptCount val="2"/>
                <c:pt idx="0">
                  <c:v>0.40600000000000008</c:v>
                </c:pt>
                <c:pt idx="1">
                  <c:v>0.31100000000000033</c:v>
                </c:pt>
              </c:numCache>
            </c:numRef>
          </c:val>
        </c:ser>
        <c:ser>
          <c:idx val="2"/>
          <c:order val="2"/>
          <c:tx>
            <c:strRef>
              <c:f>Sheet1!$D$71</c:f>
              <c:strCache>
                <c:ptCount val="1"/>
                <c:pt idx="0">
                  <c:v>Overweight</c:v>
                </c:pt>
              </c:strCache>
            </c:strRef>
          </c:tx>
          <c:dLbls>
            <c:dLbl>
              <c:idx val="0"/>
              <c:layout>
                <c:manualLayout>
                  <c:x val="2.2222222222222251E-2"/>
                  <c:y val="-2.3148148148148147E-2"/>
                </c:manualLayout>
              </c:layout>
              <c:showVal val="1"/>
            </c:dLbl>
            <c:dLbl>
              <c:idx val="1"/>
              <c:layout>
                <c:manualLayout>
                  <c:x val="6.4814814814814926E-3"/>
                  <c:y val="-2.6807641553650039E-2"/>
                </c:manualLayout>
              </c:layout>
              <c:showVal val="1"/>
            </c:dLbl>
            <c:showVal val="1"/>
          </c:dLbls>
          <c:cat>
            <c:strRef>
              <c:f>Sheet1!$A$72:$A$73</c:f>
              <c:strCache>
                <c:ptCount val="2"/>
                <c:pt idx="0">
                  <c:v>No psychotropic medications</c:v>
                </c:pt>
                <c:pt idx="1">
                  <c:v>At least one psychotropic medication</c:v>
                </c:pt>
              </c:strCache>
            </c:strRef>
          </c:cat>
          <c:val>
            <c:numRef>
              <c:f>Sheet1!$D$72:$D$73</c:f>
              <c:numCache>
                <c:formatCode>0%</c:formatCode>
                <c:ptCount val="2"/>
                <c:pt idx="0">
                  <c:v>0.255</c:v>
                </c:pt>
                <c:pt idx="1">
                  <c:v>0.3270000000000004</c:v>
                </c:pt>
              </c:numCache>
            </c:numRef>
          </c:val>
        </c:ser>
        <c:ser>
          <c:idx val="3"/>
          <c:order val="3"/>
          <c:tx>
            <c:strRef>
              <c:f>Sheet1!$E$71</c:f>
              <c:strCache>
                <c:ptCount val="1"/>
                <c:pt idx="0">
                  <c:v>Obese</c:v>
                </c:pt>
              </c:strCache>
            </c:strRef>
          </c:tx>
          <c:dLbls>
            <c:dLbl>
              <c:idx val="0"/>
              <c:layout>
                <c:manualLayout>
                  <c:x val="2.4691358024691395E-2"/>
                  <c:y val="-3.9296715838846946E-2"/>
                </c:manualLayout>
              </c:layout>
              <c:showVal val="1"/>
            </c:dLbl>
            <c:dLbl>
              <c:idx val="1"/>
              <c:layout>
                <c:manualLayout>
                  <c:x val="2.7777777777777877E-2"/>
                  <c:y val="-2.7777777777777877E-2"/>
                </c:manualLayout>
              </c:layout>
              <c:showVal val="1"/>
            </c:dLbl>
            <c:showVal val="1"/>
          </c:dLbls>
          <c:cat>
            <c:strRef>
              <c:f>Sheet1!$A$72:$A$73</c:f>
              <c:strCache>
                <c:ptCount val="2"/>
                <c:pt idx="0">
                  <c:v>No psychotropic medications</c:v>
                </c:pt>
                <c:pt idx="1">
                  <c:v>At least one psychotropic medication</c:v>
                </c:pt>
              </c:strCache>
            </c:strRef>
          </c:cat>
          <c:val>
            <c:numRef>
              <c:f>Sheet1!$E$72:$E$73</c:f>
              <c:numCache>
                <c:formatCode>0%</c:formatCode>
                <c:ptCount val="2"/>
                <c:pt idx="0">
                  <c:v>0.26300000000000001</c:v>
                </c:pt>
                <c:pt idx="1">
                  <c:v>0.3280000000000004</c:v>
                </c:pt>
              </c:numCache>
            </c:numRef>
          </c:val>
        </c:ser>
        <c:shape val="box"/>
        <c:axId val="85768832"/>
        <c:axId val="85803392"/>
        <c:axId val="0"/>
      </c:bar3DChart>
      <c:catAx>
        <c:axId val="85768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85803392"/>
        <c:crosses val="autoZero"/>
        <c:auto val="1"/>
        <c:lblAlgn val="ctr"/>
        <c:lblOffset val="100"/>
      </c:catAx>
      <c:valAx>
        <c:axId val="85803392"/>
        <c:scaling>
          <c:orientation val="minMax"/>
        </c:scaling>
        <c:axPos val="l"/>
        <c:numFmt formatCode="0%" sourceLinked="1"/>
        <c:tickLblPos val="nextTo"/>
        <c:crossAx val="8576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50541946145665"/>
          <c:y val="0.26369519436392053"/>
          <c:w val="0.1192353212792847"/>
          <c:h val="0.40801508149178189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Sheet1!$A$12</c:f>
              <c:strCache>
                <c:ptCount val="1"/>
                <c:pt idx="0">
                  <c:v>Flu Vaccine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cat>
            <c:strRef>
              <c:f>Sheet1!$B$11:$E$11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Sheet1!$B$12:$E$12</c:f>
              <c:numCache>
                <c:formatCode>0%</c:formatCode>
                <c:ptCount val="4"/>
                <c:pt idx="0">
                  <c:v>0.96000000000000063</c:v>
                </c:pt>
                <c:pt idx="1">
                  <c:v>0.82000000000000062</c:v>
                </c:pt>
                <c:pt idx="2">
                  <c:v>0.63000000000000123</c:v>
                </c:pt>
                <c:pt idx="3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Pneumonia Vaccine</c:v>
                </c:pt>
              </c:strCache>
            </c:strRef>
          </c:tx>
          <c:cat>
            <c:strRef>
              <c:f>Sheet1!$B$11:$E$11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Sheet1!$B$13:$E$13</c:f>
              <c:numCache>
                <c:formatCode>0%</c:formatCode>
                <c:ptCount val="4"/>
                <c:pt idx="0">
                  <c:v>0.7400000000000011</c:v>
                </c:pt>
                <c:pt idx="1">
                  <c:v>0.32000000000000062</c:v>
                </c:pt>
                <c:pt idx="2">
                  <c:v>0.26</c:v>
                </c:pt>
                <c:pt idx="3">
                  <c:v>0.26</c:v>
                </c:pt>
              </c:numCache>
            </c:numRef>
          </c:val>
        </c:ser>
        <c:shape val="box"/>
        <c:axId val="70102016"/>
        <c:axId val="70103808"/>
        <c:axId val="0"/>
      </c:bar3DChart>
      <c:catAx>
        <c:axId val="70102016"/>
        <c:scaling>
          <c:orientation val="minMax"/>
        </c:scaling>
        <c:axPos val="b"/>
        <c:tickLblPos val="nextTo"/>
        <c:crossAx val="70103808"/>
        <c:crosses val="autoZero"/>
        <c:auto val="1"/>
        <c:lblAlgn val="ctr"/>
        <c:lblOffset val="100"/>
      </c:catAx>
      <c:valAx>
        <c:axId val="70103808"/>
        <c:scaling>
          <c:orientation val="minMax"/>
        </c:scaling>
        <c:axPos val="l"/>
        <c:majorGridlines/>
        <c:numFmt formatCode="0%" sourceLinked="1"/>
        <c:tickLblPos val="nextTo"/>
        <c:crossAx val="70102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33333333333364"/>
          <c:y val="0.28439820022497242"/>
          <c:w val="0.35000000000000031"/>
          <c:h val="0.47882264716910466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Sheet1!$B$25</c:f>
              <c:strCache>
                <c:ptCount val="1"/>
                <c:pt idx="0">
                  <c:v>Person Chose Home</c:v>
                </c:pt>
              </c:strCache>
            </c:strRef>
          </c:tx>
          <c:dLbls>
            <c:showVal val="1"/>
          </c:dLbls>
          <c:cat>
            <c:strRef>
              <c:f>Sheet1!$A$26:$A$28</c:f>
              <c:strCache>
                <c:ptCount val="3"/>
                <c:pt idx="0">
                  <c:v>Someone else chose</c:v>
                </c:pt>
                <c:pt idx="1">
                  <c:v>Person had some input</c:v>
                </c:pt>
                <c:pt idx="2">
                  <c:v>Person made the choice</c:v>
                </c:pt>
              </c:strCache>
            </c:strRef>
          </c:cat>
          <c:val>
            <c:numRef>
              <c:f>Sheet1!$B$26:$B$28</c:f>
              <c:numCache>
                <c:formatCode>0.0%</c:formatCode>
                <c:ptCount val="3"/>
                <c:pt idx="0">
                  <c:v>0.59199999999999997</c:v>
                </c:pt>
                <c:pt idx="1">
                  <c:v>0.21900000000000017</c:v>
                </c:pt>
                <c:pt idx="2">
                  <c:v>0.19</c:v>
                </c:pt>
              </c:numCache>
            </c:numRef>
          </c:val>
        </c:ser>
        <c:axId val="70136192"/>
        <c:axId val="70137728"/>
      </c:barChart>
      <c:catAx>
        <c:axId val="70136192"/>
        <c:scaling>
          <c:orientation val="minMax"/>
        </c:scaling>
        <c:axPos val="b"/>
        <c:tickLblPos val="nextTo"/>
        <c:crossAx val="70137728"/>
        <c:crosses val="autoZero"/>
        <c:auto val="1"/>
        <c:lblAlgn val="ctr"/>
        <c:lblOffset val="100"/>
      </c:catAx>
      <c:valAx>
        <c:axId val="70137728"/>
        <c:scaling>
          <c:orientation val="minMax"/>
        </c:scaling>
        <c:axPos val="l"/>
        <c:numFmt formatCode="0.0%" sourceLinked="1"/>
        <c:tickLblPos val="nextTo"/>
        <c:crossAx val="7013619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Sheet1!$B$31</c:f>
              <c:strCache>
                <c:ptCount val="1"/>
                <c:pt idx="0">
                  <c:v>Person Chose Roommates</c:v>
                </c:pt>
              </c:strCache>
            </c:strRef>
          </c:tx>
          <c:dLbls>
            <c:showVal val="1"/>
          </c:dLbls>
          <c:cat>
            <c:strRef>
              <c:f>Sheet1!$A$32:$A$34</c:f>
              <c:strCache>
                <c:ptCount val="3"/>
                <c:pt idx="0">
                  <c:v>Someone else chose</c:v>
                </c:pt>
                <c:pt idx="1">
                  <c:v>Person had some input</c:v>
                </c:pt>
                <c:pt idx="2">
                  <c:v>Person made the choice</c:v>
                </c:pt>
              </c:strCache>
            </c:strRef>
          </c:cat>
          <c:val>
            <c:numRef>
              <c:f>Sheet1!$B$32:$B$34</c:f>
              <c:numCache>
                <c:formatCode>0.0%</c:formatCode>
                <c:ptCount val="3"/>
                <c:pt idx="0">
                  <c:v>0.63200000000000078</c:v>
                </c:pt>
                <c:pt idx="1">
                  <c:v>0.12200000000000008</c:v>
                </c:pt>
                <c:pt idx="2">
                  <c:v>0.24600000000000016</c:v>
                </c:pt>
              </c:numCache>
            </c:numRef>
          </c:val>
        </c:ser>
        <c:axId val="70161920"/>
        <c:axId val="70163456"/>
      </c:barChart>
      <c:catAx>
        <c:axId val="70161920"/>
        <c:scaling>
          <c:orientation val="minMax"/>
        </c:scaling>
        <c:axPos val="b"/>
        <c:tickLblPos val="nextTo"/>
        <c:crossAx val="70163456"/>
        <c:crosses val="autoZero"/>
        <c:auto val="1"/>
        <c:lblAlgn val="ctr"/>
        <c:lblOffset val="100"/>
      </c:catAx>
      <c:valAx>
        <c:axId val="70163456"/>
        <c:scaling>
          <c:orientation val="minMax"/>
        </c:scaling>
        <c:axPos val="l"/>
        <c:numFmt formatCode="0.0%" sourceLinked="1"/>
        <c:tickLblPos val="nextTo"/>
        <c:crossAx val="7016192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Sheet1!$B$38</c:f>
              <c:strCache>
                <c:ptCount val="1"/>
                <c:pt idx="0">
                  <c:v>Person Chose Job</c:v>
                </c:pt>
              </c:strCache>
            </c:strRef>
          </c:tx>
          <c:dLbls>
            <c:showVal val="1"/>
          </c:dLbls>
          <c:cat>
            <c:strRef>
              <c:f>Sheet1!$A$39:$A$41</c:f>
              <c:strCache>
                <c:ptCount val="3"/>
                <c:pt idx="0">
                  <c:v>Someone else chose</c:v>
                </c:pt>
                <c:pt idx="1">
                  <c:v>Person had some input</c:v>
                </c:pt>
                <c:pt idx="2">
                  <c:v>Person made the choice</c:v>
                </c:pt>
              </c:strCache>
            </c:strRef>
          </c:cat>
          <c:val>
            <c:numRef>
              <c:f>Sheet1!$B$39:$B$41</c:f>
              <c:numCache>
                <c:formatCode>0.0%</c:formatCode>
                <c:ptCount val="3"/>
                <c:pt idx="0">
                  <c:v>0.17400000000000004</c:v>
                </c:pt>
                <c:pt idx="1">
                  <c:v>0.3260000000000004</c:v>
                </c:pt>
                <c:pt idx="2">
                  <c:v>0.5</c:v>
                </c:pt>
              </c:numCache>
            </c:numRef>
          </c:val>
        </c:ser>
        <c:axId val="70217728"/>
        <c:axId val="70219264"/>
      </c:barChart>
      <c:catAx>
        <c:axId val="70217728"/>
        <c:scaling>
          <c:orientation val="minMax"/>
        </c:scaling>
        <c:axPos val="b"/>
        <c:tickLblPos val="nextTo"/>
        <c:crossAx val="70219264"/>
        <c:crosses val="autoZero"/>
        <c:auto val="1"/>
        <c:lblAlgn val="ctr"/>
        <c:lblOffset val="100"/>
      </c:catAx>
      <c:valAx>
        <c:axId val="70219264"/>
        <c:scaling>
          <c:orientation val="minMax"/>
        </c:scaling>
        <c:axPos val="l"/>
        <c:numFmt formatCode="0.0%" sourceLinked="1"/>
        <c:tickLblPos val="nextTo"/>
        <c:crossAx val="7021772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Sheet1!$B$44</c:f>
              <c:strCache>
                <c:ptCount val="1"/>
                <c:pt idx="0">
                  <c:v>Person Chose Day Program</c:v>
                </c:pt>
              </c:strCache>
            </c:strRef>
          </c:tx>
          <c:dLbls>
            <c:showVal val="1"/>
          </c:dLbls>
          <c:cat>
            <c:strRef>
              <c:f>Sheet1!$A$45:$A$47</c:f>
              <c:strCache>
                <c:ptCount val="3"/>
                <c:pt idx="0">
                  <c:v>Someone else chose</c:v>
                </c:pt>
                <c:pt idx="1">
                  <c:v>Person had some input</c:v>
                </c:pt>
                <c:pt idx="2">
                  <c:v>Person made the choice</c:v>
                </c:pt>
              </c:strCache>
            </c:strRef>
          </c:cat>
          <c:val>
            <c:numRef>
              <c:f>Sheet1!$B$45:$B$47</c:f>
              <c:numCache>
                <c:formatCode>0.0%</c:formatCode>
                <c:ptCount val="3"/>
                <c:pt idx="0">
                  <c:v>0.39300000000000046</c:v>
                </c:pt>
                <c:pt idx="1">
                  <c:v>0.33000000000000046</c:v>
                </c:pt>
                <c:pt idx="2">
                  <c:v>0.27700000000000002</c:v>
                </c:pt>
              </c:numCache>
            </c:numRef>
          </c:val>
        </c:ser>
        <c:axId val="70235264"/>
        <c:axId val="70236800"/>
      </c:barChart>
      <c:catAx>
        <c:axId val="70235264"/>
        <c:scaling>
          <c:orientation val="minMax"/>
        </c:scaling>
        <c:axPos val="b"/>
        <c:tickLblPos val="nextTo"/>
        <c:crossAx val="70236800"/>
        <c:crosses val="autoZero"/>
        <c:auto val="1"/>
        <c:lblAlgn val="ctr"/>
        <c:lblOffset val="100"/>
      </c:catAx>
      <c:valAx>
        <c:axId val="70236800"/>
        <c:scaling>
          <c:orientation val="minMax"/>
        </c:scaling>
        <c:axPos val="l"/>
        <c:numFmt formatCode="0.0%" sourceLinked="1"/>
        <c:tickLblPos val="nextTo"/>
        <c:crossAx val="7023526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10767408916108079"/>
          <c:y val="0"/>
        </c:manualLayout>
      </c:layout>
    </c:title>
    <c:plotArea>
      <c:layout>
        <c:manualLayout>
          <c:layoutTarget val="inner"/>
          <c:xMode val="edge"/>
          <c:yMode val="edge"/>
          <c:x val="0.12775999230732363"/>
          <c:y val="0.27032419394571017"/>
          <c:w val="0.82981575514573014"/>
          <c:h val="0.51051835941168999"/>
        </c:manualLayout>
      </c:layout>
      <c:barChart>
        <c:barDir val="col"/>
        <c:grouping val="clustered"/>
        <c:ser>
          <c:idx val="0"/>
          <c:order val="0"/>
          <c:tx>
            <c:strRef>
              <c:f>Sheet1!$B$50</c:f>
              <c:strCache>
                <c:ptCount val="1"/>
                <c:pt idx="0">
                  <c:v>Person Chooses What to Buy With Spending Money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dLbls>
            <c:showVal val="1"/>
          </c:dLbls>
          <c:cat>
            <c:strRef>
              <c:f>Sheet1!$A$51:$A$53</c:f>
              <c:strCache>
                <c:ptCount val="3"/>
                <c:pt idx="0">
                  <c:v>Someone else chooses</c:v>
                </c:pt>
                <c:pt idx="1">
                  <c:v>Person has help, or has set limits</c:v>
                </c:pt>
                <c:pt idx="2">
                  <c:v>Person chooses</c:v>
                </c:pt>
              </c:strCache>
            </c:strRef>
          </c:cat>
          <c:val>
            <c:numRef>
              <c:f>Sheet1!$B$51:$B$53</c:f>
              <c:numCache>
                <c:formatCode>0.0%</c:formatCode>
                <c:ptCount val="3"/>
                <c:pt idx="0">
                  <c:v>0.13100000000000001</c:v>
                </c:pt>
                <c:pt idx="1">
                  <c:v>0.36500000000000032</c:v>
                </c:pt>
                <c:pt idx="2">
                  <c:v>0.504</c:v>
                </c:pt>
              </c:numCache>
            </c:numRef>
          </c:val>
        </c:ser>
        <c:axId val="70421888"/>
        <c:axId val="70427776"/>
      </c:barChart>
      <c:catAx>
        <c:axId val="70421888"/>
        <c:scaling>
          <c:orientation val="minMax"/>
        </c:scaling>
        <c:axPos val="b"/>
        <c:tickLblPos val="nextTo"/>
        <c:crossAx val="70427776"/>
        <c:crosses val="autoZero"/>
        <c:auto val="1"/>
        <c:lblAlgn val="ctr"/>
        <c:lblOffset val="100"/>
      </c:catAx>
      <c:valAx>
        <c:axId val="70427776"/>
        <c:scaling>
          <c:orientation val="minMax"/>
        </c:scaling>
        <c:axPos val="l"/>
        <c:numFmt formatCode="0.0%" sourceLinked="1"/>
        <c:tickLblPos val="nextTo"/>
        <c:crossAx val="7042188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4911008977076676"/>
          <c:y val="0.25538634389340648"/>
          <c:w val="0.801376191754545"/>
          <c:h val="0.48623507461992477"/>
        </c:manualLayout>
      </c:layout>
      <c:barChart>
        <c:barDir val="col"/>
        <c:grouping val="clustered"/>
        <c:ser>
          <c:idx val="0"/>
          <c:order val="0"/>
          <c:tx>
            <c:strRef>
              <c:f>Sheet1!$B$56</c:f>
              <c:strCache>
                <c:ptCount val="1"/>
                <c:pt idx="0">
                  <c:v>Person Chooses How To Spend Free Time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dLbls>
            <c:showVal val="1"/>
          </c:dLbls>
          <c:cat>
            <c:strRef>
              <c:f>Sheet1!$A$57:$A$59</c:f>
              <c:strCache>
                <c:ptCount val="3"/>
                <c:pt idx="0">
                  <c:v>Someone else chooses</c:v>
                </c:pt>
                <c:pt idx="1">
                  <c:v>Person has help choosing</c:v>
                </c:pt>
                <c:pt idx="2">
                  <c:v>Person chooses</c:v>
                </c:pt>
              </c:strCache>
            </c:strRef>
          </c:cat>
          <c:val>
            <c:numRef>
              <c:f>Sheet1!$B$57:$B$59</c:f>
              <c:numCache>
                <c:formatCode>0.0%</c:formatCode>
                <c:ptCount val="3"/>
                <c:pt idx="0">
                  <c:v>0.10600000000000002</c:v>
                </c:pt>
                <c:pt idx="1">
                  <c:v>0.27400000000000002</c:v>
                </c:pt>
                <c:pt idx="2">
                  <c:v>0.61900000000000066</c:v>
                </c:pt>
              </c:numCache>
            </c:numRef>
          </c:val>
        </c:ser>
        <c:axId val="70443776"/>
        <c:axId val="70445312"/>
      </c:barChart>
      <c:catAx>
        <c:axId val="70443776"/>
        <c:scaling>
          <c:orientation val="minMax"/>
        </c:scaling>
        <c:axPos val="b"/>
        <c:tickLblPos val="nextTo"/>
        <c:crossAx val="70445312"/>
        <c:crosses val="autoZero"/>
        <c:auto val="1"/>
        <c:lblAlgn val="ctr"/>
        <c:lblOffset val="100"/>
      </c:catAx>
      <c:valAx>
        <c:axId val="70445312"/>
        <c:scaling>
          <c:orientation val="minMax"/>
        </c:scaling>
        <c:axPos val="l"/>
        <c:numFmt formatCode="0.0%" sourceLinked="1"/>
        <c:tickLblPos val="nextTo"/>
        <c:crossAx val="7044377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0465818508797511"/>
          <c:y val="5.1400513244751013E-2"/>
          <c:w val="0.68670734908136388"/>
          <c:h val="0.73674014436047652"/>
        </c:manualLayout>
      </c:layout>
      <c:bar3DChart>
        <c:barDir val="col"/>
        <c:grouping val="clustered"/>
        <c:ser>
          <c:idx val="0"/>
          <c:order val="0"/>
          <c:tx>
            <c:strRef>
              <c:f>Sheet1!$A$78</c:f>
              <c:strCache>
                <c:ptCount val="1"/>
                <c:pt idx="0">
                  <c:v>Not lonely</c:v>
                </c:pt>
              </c:strCache>
            </c:strRef>
          </c:tx>
          <c:dLbls>
            <c:showVal val="1"/>
          </c:dLbls>
          <c:cat>
            <c:strRef>
              <c:f>Sheet1!$B$76:$E$77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Sheet1!$B$78:$E$78</c:f>
              <c:numCache>
                <c:formatCode>0%</c:formatCode>
                <c:ptCount val="4"/>
                <c:pt idx="0">
                  <c:v>0.58599999999999997</c:v>
                </c:pt>
                <c:pt idx="1">
                  <c:v>0.56999999999999995</c:v>
                </c:pt>
                <c:pt idx="2">
                  <c:v>0.58000000000000007</c:v>
                </c:pt>
                <c:pt idx="3">
                  <c:v>0.63000000000000078</c:v>
                </c:pt>
              </c:numCache>
            </c:numRef>
          </c:val>
        </c:ser>
        <c:ser>
          <c:idx val="1"/>
          <c:order val="1"/>
          <c:tx>
            <c:strRef>
              <c:f>Sheet1!$A$79</c:f>
              <c:strCache>
                <c:ptCount val="1"/>
                <c:pt idx="0">
                  <c:v>Sometimes lonely</c:v>
                </c:pt>
              </c:strCache>
            </c:strRef>
          </c:tx>
          <c:dLbls>
            <c:dLbl>
              <c:idx val="0"/>
              <c:layout>
                <c:manualLayout>
                  <c:x val="3.333333333333334E-2"/>
                  <c:y val="-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2.7777777777777877E-2"/>
                  <c:y val="-1.3888888888888923E-2"/>
                </c:manualLayout>
              </c:layout>
              <c:showVal val="1"/>
            </c:dLbl>
            <c:dLbl>
              <c:idx val="2"/>
              <c:layout>
                <c:manualLayout>
                  <c:x val="3.0555555555555582E-2"/>
                  <c:y val="-2.7777777777777877E-2"/>
                </c:manualLayout>
              </c:layout>
              <c:showVal val="1"/>
            </c:dLbl>
            <c:dLbl>
              <c:idx val="3"/>
              <c:layout>
                <c:manualLayout>
                  <c:x val="3.333333333333334E-2"/>
                  <c:y val="-3.2407407407407447E-2"/>
                </c:manualLayout>
              </c:layout>
              <c:showVal val="1"/>
            </c:dLbl>
            <c:showVal val="1"/>
          </c:dLbls>
          <c:cat>
            <c:strRef>
              <c:f>Sheet1!$B$76:$E$77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Sheet1!$B$79:$E$79</c:f>
              <c:numCache>
                <c:formatCode>0%</c:formatCode>
                <c:ptCount val="4"/>
                <c:pt idx="0">
                  <c:v>0.27</c:v>
                </c:pt>
                <c:pt idx="1">
                  <c:v>0.31000000000000033</c:v>
                </c:pt>
                <c:pt idx="2">
                  <c:v>0.31000000000000033</c:v>
                </c:pt>
                <c:pt idx="3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Sheet1!$A$80</c:f>
              <c:strCache>
                <c:ptCount val="1"/>
                <c:pt idx="0">
                  <c:v>Often lonely</c:v>
                </c:pt>
              </c:strCache>
            </c:strRef>
          </c:tx>
          <c:dLbls>
            <c:dLbl>
              <c:idx val="0"/>
              <c:layout>
                <c:manualLayout>
                  <c:x val="3.0555555555555582E-2"/>
                  <c:y val="-1.3888888888888923E-2"/>
                </c:manualLayout>
              </c:layout>
              <c:showVal val="1"/>
            </c:dLbl>
            <c:dLbl>
              <c:idx val="1"/>
              <c:layout>
                <c:manualLayout>
                  <c:x val="2.2222222222222251E-2"/>
                  <c:y val="-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2.7777777777777877E-2"/>
                  <c:y val="-1.8518518518518549E-2"/>
                </c:manualLayout>
              </c:layout>
              <c:showVal val="1"/>
            </c:dLbl>
            <c:dLbl>
              <c:idx val="3"/>
              <c:layout>
                <c:manualLayout>
                  <c:x val="2.2222222222222251E-2"/>
                  <c:y val="-4.1666666666666664E-2"/>
                </c:manualLayout>
              </c:layout>
              <c:showVal val="1"/>
            </c:dLbl>
            <c:showVal val="1"/>
          </c:dLbls>
          <c:cat>
            <c:strRef>
              <c:f>Sheet1!$B$76:$E$77</c:f>
              <c:strCache>
                <c:ptCount val="4"/>
                <c:pt idx="0">
                  <c:v>Institution</c:v>
                </c:pt>
                <c:pt idx="1">
                  <c:v>Community based</c:v>
                </c:pt>
                <c:pt idx="2">
                  <c:v>Ind. Home</c:v>
                </c:pt>
                <c:pt idx="3">
                  <c:v>Parents home</c:v>
                </c:pt>
              </c:strCache>
            </c:strRef>
          </c:cat>
          <c:val>
            <c:numRef>
              <c:f>Sheet1!$B$80:$E$80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0.12000000000000002</c:v>
                </c:pt>
                <c:pt idx="2">
                  <c:v>0.11</c:v>
                </c:pt>
                <c:pt idx="3">
                  <c:v>0.1</c:v>
                </c:pt>
              </c:numCache>
            </c:numRef>
          </c:val>
        </c:ser>
        <c:shape val="box"/>
        <c:axId val="70499328"/>
        <c:axId val="70513408"/>
        <c:axId val="0"/>
      </c:bar3DChart>
      <c:catAx>
        <c:axId val="70499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0513408"/>
        <c:crosses val="autoZero"/>
        <c:auto val="1"/>
        <c:lblAlgn val="ctr"/>
        <c:lblOffset val="100"/>
      </c:catAx>
      <c:valAx>
        <c:axId val="70513408"/>
        <c:scaling>
          <c:orientation val="minMax"/>
        </c:scaling>
        <c:axPos val="l"/>
        <c:numFmt formatCode="0%" sourceLinked="1"/>
        <c:tickLblPos val="nextTo"/>
        <c:crossAx val="70499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83464566929163"/>
          <c:y val="0.3744240303295433"/>
          <c:w val="0.18949868766404238"/>
          <c:h val="0.34374416739574304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6255DC-EC15-4A3B-8D2F-B3F1FD91420F}" type="datetimeFigureOut">
              <a:rPr lang="en-US"/>
              <a:pPr>
                <a:defRPr/>
              </a:pPr>
              <a:t>12/28/2011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5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89265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C751C2-9564-4FA3-855F-6CD192C31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BA78BF-4D19-4173-8802-558DC17BB39F}" type="datetimeFigureOut">
              <a:rPr lang="en-US"/>
              <a:pPr>
                <a:defRPr/>
              </a:pPr>
              <a:t>12/28/2011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64050"/>
            <a:ext cx="5680075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5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89265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CD54DA-0E93-4591-A8F7-1EC3D7212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0150" y="704850"/>
            <a:ext cx="4699000" cy="352425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760C6-C393-440D-A02B-38BEDEFB1ABF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D7530B-1C35-4E8A-BBAB-C6804CF8471E}" type="slidenum">
              <a:rPr lang="en-US"/>
              <a:pPr/>
              <a:t>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A22DB4-F72E-46FF-BF59-A40EEE5FE21C}" type="slidenum">
              <a:rPr lang="en-US"/>
              <a:pPr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464050"/>
            <a:ext cx="5206153" cy="4229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021138" y="89265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65" tIns="47133" rIns="94265" bIns="47133" anchor="b"/>
          <a:lstStyle/>
          <a:p>
            <a:pPr algn="r"/>
            <a:fld id="{CEF28566-8E6F-4CB6-BD3D-33C953132D7D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NCI provides a unique view on the experiences of individuals receiving support across a wide range of activities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AE2900-89C6-49D3-8B32-76464FE1F211}" type="slidenum">
              <a:rPr lang="en-US"/>
              <a:pPr/>
              <a:t>16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465682"/>
            <a:ext cx="5206153" cy="422746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AAC042-39A7-40D4-9BFD-78938916166F}" type="slidenum">
              <a:rPr lang="en-US"/>
              <a:pPr/>
              <a:t>17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465682"/>
            <a:ext cx="5206153" cy="422746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D54DA-0E93-4591-A8F7-1EC3D7212A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E111-DBC9-4A0E-9C9A-D9ECD6FD2C3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3051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C9799-3DD5-45D4-ACCC-85C3BAA47F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FDDF6-5AD3-4CC1-AA42-0B6979B08D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C55E5-5D15-417D-9F15-1F152B5035F4}" type="datetimeFigureOut">
              <a:rPr lang="en-US" smtClean="0"/>
              <a:pPr>
                <a:defRPr/>
              </a:pPr>
              <a:t>12/28/2011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5FBE-9193-42B8-BDD6-23FD7F21D3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460E6-C01E-4E93-900A-90B232418A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874EF-9DFF-4DCD-B068-F40EE869CD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2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2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8CBBA-F8F3-4CBA-8F44-3E26E7B15A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2209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849562"/>
            <a:ext cx="4040188" cy="3322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209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849562"/>
            <a:ext cx="4041775" cy="3322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4DFC2-CC15-4E59-9350-F59D6114D3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8957B-C1B6-4716-9CFF-6048D8F24C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B3003-A7F5-4347-915E-5548BFBDC5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04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004889"/>
            <a:ext cx="5111751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166939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6F201-D324-4061-AE71-BEC08D29A9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8262"/>
            <a:ext cx="82296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914401"/>
            <a:ext cx="8229600" cy="4191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229600" cy="423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3CAF6-DDEF-425F-B099-984623D0C2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0"/>
            <a:ext cx="9163051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9963"/>
            <a:ext cx="8229600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0"/>
            <a:ext cx="71628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0"/>
            <a:ext cx="6858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8725FBE-9193-42B8-BDD6-23FD7F21D3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wsticker.com/files/svwsticker/users/1/medication.png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steadyvision.com/hsri/nci/design-3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534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small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National Core Indicators:</a:t>
            </a:r>
            <a:br>
              <a:rPr lang="en-US" b="1" cap="small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b="1" cap="small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Using Data to Manage  Public Systems</a:t>
            </a:r>
            <a:endParaRPr lang="en-US" b="1" cap="small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343400"/>
            <a:ext cx="5943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Valerie Bradley</a:t>
            </a:r>
          </a:p>
          <a:p>
            <a:pPr algn="ctr"/>
            <a:r>
              <a:rPr lang="en-US" sz="1400" dirty="0" smtClean="0"/>
              <a:t>Human Services Research Institute</a:t>
            </a:r>
          </a:p>
          <a:p>
            <a:pPr algn="ctr"/>
            <a:r>
              <a:rPr lang="en-US" sz="1400" dirty="0" smtClean="0"/>
              <a:t>Cambridge, Massachusetts</a:t>
            </a:r>
          </a:p>
        </p:txBody>
      </p:sp>
      <p:pic>
        <p:nvPicPr>
          <p:cNvPr id="7" name="Picture 3" descr="NASDDD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33400"/>
            <a:ext cx="2165350" cy="349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24400"/>
            <a:ext cx="190724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00200" y="3505200"/>
            <a:ext cx="632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People with Disabilities Participating Fully and Safely in the Community Conference</a:t>
            </a:r>
          </a:p>
          <a:p>
            <a:pPr algn="ctr"/>
            <a:r>
              <a:rPr lang="en-US" sz="2000" dirty="0" smtClean="0"/>
              <a:t>Dublin, Ireland</a:t>
            </a:r>
          </a:p>
          <a:p>
            <a:pPr algn="ctr"/>
            <a:r>
              <a:rPr lang="en-US" sz="2000" dirty="0" smtClean="0"/>
              <a:t>October 13, 2011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6096000" y="457200"/>
            <a:ext cx="3048000" cy="2971800"/>
          </a:xfrm>
          <a:prstGeom prst="irregularSeal1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With NCI. . .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measure and develop</a:t>
            </a:r>
            <a:br>
              <a:rPr lang="en-US" dirty="0" smtClean="0"/>
            </a:br>
            <a:r>
              <a:rPr lang="en-US" dirty="0" smtClean="0"/>
              <a:t> strategic goals</a:t>
            </a:r>
          </a:p>
          <a:p>
            <a:r>
              <a:rPr lang="en-US" dirty="0" smtClean="0"/>
              <a:t>Can enhance transparency</a:t>
            </a:r>
          </a:p>
          <a:p>
            <a:r>
              <a:rPr lang="en-US" dirty="0" smtClean="0"/>
              <a:t>Can involve individuals and families in the interpretation of results</a:t>
            </a:r>
          </a:p>
          <a:p>
            <a:r>
              <a:rPr lang="en-US" dirty="0" smtClean="0"/>
              <a:t>Can communicate system values – e.g., choice, health, relationships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705600" y="1143000"/>
          <a:ext cx="22860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pie charts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64795"/>
            <a:ext cx="9144000" cy="6922795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Challenges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3894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Agreement on what to measure</a:t>
            </a:r>
          </a:p>
          <a:p>
            <a:r>
              <a:rPr lang="en-US" dirty="0" smtClean="0"/>
              <a:t>Integration of NCI into ongoing public quality enhancement efforts</a:t>
            </a:r>
          </a:p>
          <a:p>
            <a:r>
              <a:rPr lang="en-US" dirty="0" smtClean="0"/>
              <a:t>Development of a valid and reliable tool that captures individual experience</a:t>
            </a:r>
          </a:p>
          <a:p>
            <a:r>
              <a:rPr lang="en-US" dirty="0" smtClean="0"/>
              <a:t>Decisions about proxy responses</a:t>
            </a:r>
          </a:p>
          <a:p>
            <a:r>
              <a:rPr lang="en-US" dirty="0" smtClean="0"/>
              <a:t>Reconciliation of disparate state service definitions and data collection protocols </a:t>
            </a:r>
          </a:p>
          <a:p>
            <a:r>
              <a:rPr lang="en-US" dirty="0" smtClean="0"/>
              <a:t>Avoiding undue data collection burdens on the state</a:t>
            </a:r>
          </a:p>
          <a:p>
            <a:r>
              <a:rPr lang="en-US" dirty="0" smtClean="0"/>
              <a:t>Educating other stakeholders on the value of the NCI data and how to use it</a:t>
            </a:r>
          </a:p>
          <a:p>
            <a:r>
              <a:rPr lang="en-US" dirty="0" smtClean="0"/>
              <a:t>Survey fatigue</a:t>
            </a:r>
            <a:endParaRPr lang="en-US" dirty="0"/>
          </a:p>
        </p:txBody>
      </p:sp>
      <p:pic>
        <p:nvPicPr>
          <p:cNvPr id="70658" name="Picture 2" descr="http://thedoublethink.com/wp-content/uploads/2009/08/warning-challe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57200"/>
            <a:ext cx="141402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ding c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220" y="304800"/>
            <a:ext cx="6833552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257800"/>
            <a:ext cx="3124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“The kid is good!”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0"/>
          <p:cNvSpPr txBox="1">
            <a:spLocks noChangeArrowheads="1"/>
          </p:cNvSpPr>
          <p:nvPr/>
        </p:nvSpPr>
        <p:spPr bwMode="auto">
          <a:xfrm>
            <a:off x="381000" y="6858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dirty="0">
                <a:solidFill>
                  <a:schemeClr val="tx2"/>
                </a:solidFill>
                <a:latin typeface="Times New Roman" pitchFamily="18" charset="0"/>
              </a:rPr>
              <a:t>NCI Participating States 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</a:rPr>
              <a:t>2010-2011</a:t>
            </a:r>
            <a:endParaRPr lang="en-US" sz="4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381000" y="1752600"/>
            <a:ext cx="8416925" cy="4267200"/>
            <a:chOff x="457200" y="1752600"/>
            <a:chExt cx="8416926" cy="4267200"/>
          </a:xfrm>
        </p:grpSpPr>
        <p:sp>
          <p:nvSpPr>
            <p:cNvPr id="9232" name="Freeform 4"/>
            <p:cNvSpPr>
              <a:spLocks/>
            </p:cNvSpPr>
            <p:nvPr/>
          </p:nvSpPr>
          <p:spPr bwMode="auto">
            <a:xfrm>
              <a:off x="496888" y="3740150"/>
              <a:ext cx="117475" cy="112713"/>
            </a:xfrm>
            <a:custGeom>
              <a:avLst/>
              <a:gdLst>
                <a:gd name="T0" fmla="*/ 2147483647 w 124"/>
                <a:gd name="T1" fmla="*/ 2147483647 h 121"/>
                <a:gd name="T2" fmla="*/ 0 w 124"/>
                <a:gd name="T3" fmla="*/ 2147483647 h 121"/>
                <a:gd name="T4" fmla="*/ 2147483647 w 124"/>
                <a:gd name="T5" fmla="*/ 2147483647 h 121"/>
                <a:gd name="T6" fmla="*/ 2147483647 w 124"/>
                <a:gd name="T7" fmla="*/ 2147483647 h 121"/>
                <a:gd name="T8" fmla="*/ 2147483647 w 124"/>
                <a:gd name="T9" fmla="*/ 2147483647 h 121"/>
                <a:gd name="T10" fmla="*/ 2147483647 w 124"/>
                <a:gd name="T11" fmla="*/ 0 h 121"/>
                <a:gd name="T12" fmla="*/ 2147483647 w 124"/>
                <a:gd name="T13" fmla="*/ 2147483647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21"/>
                <a:gd name="T23" fmla="*/ 124 w 124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21">
                  <a:moveTo>
                    <a:pt x="27" y="13"/>
                  </a:moveTo>
                  <a:lnTo>
                    <a:pt x="0" y="71"/>
                  </a:lnTo>
                  <a:lnTo>
                    <a:pt x="48" y="110"/>
                  </a:lnTo>
                  <a:lnTo>
                    <a:pt x="103" y="121"/>
                  </a:lnTo>
                  <a:lnTo>
                    <a:pt x="124" y="73"/>
                  </a:lnTo>
                  <a:lnTo>
                    <a:pt x="110" y="0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5"/>
            <p:cNvSpPr>
              <a:spLocks/>
            </p:cNvSpPr>
            <p:nvPr/>
          </p:nvSpPr>
          <p:spPr bwMode="auto">
            <a:xfrm>
              <a:off x="603250" y="3817938"/>
              <a:ext cx="174625" cy="125413"/>
            </a:xfrm>
            <a:custGeom>
              <a:avLst/>
              <a:gdLst>
                <a:gd name="T0" fmla="*/ 0 w 184"/>
                <a:gd name="T1" fmla="*/ 2147483647 h 136"/>
                <a:gd name="T2" fmla="*/ 2147483647 w 184"/>
                <a:gd name="T3" fmla="*/ 0 h 136"/>
                <a:gd name="T4" fmla="*/ 2147483647 w 184"/>
                <a:gd name="T5" fmla="*/ 2147483647 h 136"/>
                <a:gd name="T6" fmla="*/ 2147483647 w 184"/>
                <a:gd name="T7" fmla="*/ 2147483647 h 136"/>
                <a:gd name="T8" fmla="*/ 2147483647 w 184"/>
                <a:gd name="T9" fmla="*/ 2147483647 h 136"/>
                <a:gd name="T10" fmla="*/ 2147483647 w 184"/>
                <a:gd name="T11" fmla="*/ 2147483647 h 136"/>
                <a:gd name="T12" fmla="*/ 2147483647 w 184"/>
                <a:gd name="T13" fmla="*/ 2147483647 h 136"/>
                <a:gd name="T14" fmla="*/ 0 w 184"/>
                <a:gd name="T15" fmla="*/ 2147483647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"/>
                <a:gd name="T25" fmla="*/ 0 h 136"/>
                <a:gd name="T26" fmla="*/ 184 w 184"/>
                <a:gd name="T27" fmla="*/ 136 h 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" h="136">
                  <a:moveTo>
                    <a:pt x="0" y="48"/>
                  </a:moveTo>
                  <a:lnTo>
                    <a:pt x="126" y="0"/>
                  </a:lnTo>
                  <a:lnTo>
                    <a:pt x="149" y="58"/>
                  </a:lnTo>
                  <a:lnTo>
                    <a:pt x="173" y="72"/>
                  </a:lnTo>
                  <a:lnTo>
                    <a:pt x="184" y="120"/>
                  </a:lnTo>
                  <a:lnTo>
                    <a:pt x="121" y="127"/>
                  </a:lnTo>
                  <a:lnTo>
                    <a:pt x="76" y="13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6"/>
            <p:cNvSpPr>
              <a:spLocks/>
            </p:cNvSpPr>
            <p:nvPr/>
          </p:nvSpPr>
          <p:spPr bwMode="auto">
            <a:xfrm>
              <a:off x="779463" y="3913188"/>
              <a:ext cx="136525" cy="66675"/>
            </a:xfrm>
            <a:custGeom>
              <a:avLst/>
              <a:gdLst>
                <a:gd name="T0" fmla="*/ 2147483647 w 146"/>
                <a:gd name="T1" fmla="*/ 2147483647 h 72"/>
                <a:gd name="T2" fmla="*/ 0 w 146"/>
                <a:gd name="T3" fmla="*/ 2147483647 h 72"/>
                <a:gd name="T4" fmla="*/ 2147483647 w 146"/>
                <a:gd name="T5" fmla="*/ 2147483647 h 72"/>
                <a:gd name="T6" fmla="*/ 2147483647 w 146"/>
                <a:gd name="T7" fmla="*/ 2147483647 h 72"/>
                <a:gd name="T8" fmla="*/ 2147483647 w 146"/>
                <a:gd name="T9" fmla="*/ 2147483647 h 72"/>
                <a:gd name="T10" fmla="*/ 2147483647 w 146"/>
                <a:gd name="T11" fmla="*/ 2147483647 h 72"/>
                <a:gd name="T12" fmla="*/ 2147483647 w 146"/>
                <a:gd name="T13" fmla="*/ 2147483647 h 72"/>
                <a:gd name="T14" fmla="*/ 2147483647 w 146"/>
                <a:gd name="T15" fmla="*/ 0 h 72"/>
                <a:gd name="T16" fmla="*/ 2147483647 w 146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"/>
                <a:gd name="T28" fmla="*/ 0 h 72"/>
                <a:gd name="T29" fmla="*/ 146 w 146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" h="72">
                  <a:moveTo>
                    <a:pt x="22" y="3"/>
                  </a:moveTo>
                  <a:lnTo>
                    <a:pt x="0" y="67"/>
                  </a:lnTo>
                  <a:lnTo>
                    <a:pt x="38" y="72"/>
                  </a:lnTo>
                  <a:lnTo>
                    <a:pt x="62" y="57"/>
                  </a:lnTo>
                  <a:lnTo>
                    <a:pt x="107" y="58"/>
                  </a:lnTo>
                  <a:lnTo>
                    <a:pt x="146" y="30"/>
                  </a:lnTo>
                  <a:lnTo>
                    <a:pt x="120" y="20"/>
                  </a:lnTo>
                  <a:lnTo>
                    <a:pt x="101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7"/>
            <p:cNvSpPr>
              <a:spLocks/>
            </p:cNvSpPr>
            <p:nvPr/>
          </p:nvSpPr>
          <p:spPr bwMode="auto">
            <a:xfrm>
              <a:off x="819150" y="4005263"/>
              <a:ext cx="58738" cy="49213"/>
            </a:xfrm>
            <a:custGeom>
              <a:avLst/>
              <a:gdLst>
                <a:gd name="T0" fmla="*/ 2147483647 w 60"/>
                <a:gd name="T1" fmla="*/ 0 h 53"/>
                <a:gd name="T2" fmla="*/ 0 w 60"/>
                <a:gd name="T3" fmla="*/ 2147483647 h 53"/>
                <a:gd name="T4" fmla="*/ 2147483647 w 60"/>
                <a:gd name="T5" fmla="*/ 2147483647 h 53"/>
                <a:gd name="T6" fmla="*/ 2147483647 w 60"/>
                <a:gd name="T7" fmla="*/ 2147483647 h 53"/>
                <a:gd name="T8" fmla="*/ 2147483647 w 60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3"/>
                <a:gd name="T17" fmla="*/ 60 w 6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3">
                  <a:moveTo>
                    <a:pt x="52" y="0"/>
                  </a:moveTo>
                  <a:lnTo>
                    <a:pt x="0" y="5"/>
                  </a:lnTo>
                  <a:lnTo>
                    <a:pt x="9" y="53"/>
                  </a:lnTo>
                  <a:lnTo>
                    <a:pt x="60" y="4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8"/>
            <p:cNvSpPr>
              <a:spLocks/>
            </p:cNvSpPr>
            <p:nvPr/>
          </p:nvSpPr>
          <p:spPr bwMode="auto">
            <a:xfrm>
              <a:off x="882650" y="4057650"/>
              <a:ext cx="36513" cy="47625"/>
            </a:xfrm>
            <a:custGeom>
              <a:avLst/>
              <a:gdLst>
                <a:gd name="T0" fmla="*/ 0 w 41"/>
                <a:gd name="T1" fmla="*/ 2147483647 h 51"/>
                <a:gd name="T2" fmla="*/ 2147483647 w 41"/>
                <a:gd name="T3" fmla="*/ 0 h 51"/>
                <a:gd name="T4" fmla="*/ 2147483647 w 41"/>
                <a:gd name="T5" fmla="*/ 2147483647 h 51"/>
                <a:gd name="T6" fmla="*/ 2147483647 w 41"/>
                <a:gd name="T7" fmla="*/ 2147483647 h 51"/>
                <a:gd name="T8" fmla="*/ 0 w 41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1"/>
                <a:gd name="T17" fmla="*/ 41 w 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1">
                  <a:moveTo>
                    <a:pt x="0" y="19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14" y="5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9"/>
            <p:cNvSpPr>
              <a:spLocks/>
            </p:cNvSpPr>
            <p:nvPr/>
          </p:nvSpPr>
          <p:spPr bwMode="auto">
            <a:xfrm>
              <a:off x="976313" y="4081463"/>
              <a:ext cx="231775" cy="271463"/>
            </a:xfrm>
            <a:custGeom>
              <a:avLst/>
              <a:gdLst>
                <a:gd name="T0" fmla="*/ 2147483647 w 249"/>
                <a:gd name="T1" fmla="*/ 0 h 294"/>
                <a:gd name="T2" fmla="*/ 0 w 249"/>
                <a:gd name="T3" fmla="*/ 2147483647 h 294"/>
                <a:gd name="T4" fmla="*/ 2147483647 w 249"/>
                <a:gd name="T5" fmla="*/ 2147483647 h 294"/>
                <a:gd name="T6" fmla="*/ 2147483647 w 249"/>
                <a:gd name="T7" fmla="*/ 2147483647 h 294"/>
                <a:gd name="T8" fmla="*/ 2147483647 w 249"/>
                <a:gd name="T9" fmla="*/ 2147483647 h 294"/>
                <a:gd name="T10" fmla="*/ 2147483647 w 249"/>
                <a:gd name="T11" fmla="*/ 2147483647 h 294"/>
                <a:gd name="T12" fmla="*/ 2147483647 w 249"/>
                <a:gd name="T13" fmla="*/ 2147483647 h 294"/>
                <a:gd name="T14" fmla="*/ 2147483647 w 249"/>
                <a:gd name="T15" fmla="*/ 2147483647 h 294"/>
                <a:gd name="T16" fmla="*/ 2147483647 w 249"/>
                <a:gd name="T17" fmla="*/ 2147483647 h 294"/>
                <a:gd name="T18" fmla="*/ 2147483647 w 249"/>
                <a:gd name="T19" fmla="*/ 0 h 2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9"/>
                <a:gd name="T31" fmla="*/ 0 h 294"/>
                <a:gd name="T32" fmla="*/ 249 w 249"/>
                <a:gd name="T33" fmla="*/ 294 h 2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9" h="294">
                  <a:moveTo>
                    <a:pt x="42" y="0"/>
                  </a:moveTo>
                  <a:lnTo>
                    <a:pt x="0" y="112"/>
                  </a:lnTo>
                  <a:lnTo>
                    <a:pt x="30" y="167"/>
                  </a:lnTo>
                  <a:lnTo>
                    <a:pt x="30" y="267"/>
                  </a:lnTo>
                  <a:lnTo>
                    <a:pt x="90" y="294"/>
                  </a:lnTo>
                  <a:lnTo>
                    <a:pt x="117" y="235"/>
                  </a:lnTo>
                  <a:lnTo>
                    <a:pt x="193" y="222"/>
                  </a:lnTo>
                  <a:lnTo>
                    <a:pt x="249" y="158"/>
                  </a:lnTo>
                  <a:lnTo>
                    <a:pt x="190" y="5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10"/>
            <p:cNvSpPr>
              <a:spLocks/>
            </p:cNvSpPr>
            <p:nvPr/>
          </p:nvSpPr>
          <p:spPr bwMode="auto">
            <a:xfrm>
              <a:off x="895350" y="3952875"/>
              <a:ext cx="128588" cy="107950"/>
            </a:xfrm>
            <a:custGeom>
              <a:avLst/>
              <a:gdLst>
                <a:gd name="T0" fmla="*/ 2147483647 w 138"/>
                <a:gd name="T1" fmla="*/ 0 h 115"/>
                <a:gd name="T2" fmla="*/ 0 w 138"/>
                <a:gd name="T3" fmla="*/ 2147483647 h 115"/>
                <a:gd name="T4" fmla="*/ 2147483647 w 138"/>
                <a:gd name="T5" fmla="*/ 2147483647 h 115"/>
                <a:gd name="T6" fmla="*/ 2147483647 w 138"/>
                <a:gd name="T7" fmla="*/ 2147483647 h 115"/>
                <a:gd name="T8" fmla="*/ 2147483647 w 138"/>
                <a:gd name="T9" fmla="*/ 2147483647 h 115"/>
                <a:gd name="T10" fmla="*/ 2147483647 w 138"/>
                <a:gd name="T11" fmla="*/ 2147483647 h 115"/>
                <a:gd name="T12" fmla="*/ 2147483647 w 138"/>
                <a:gd name="T13" fmla="*/ 2147483647 h 115"/>
                <a:gd name="T14" fmla="*/ 2147483647 w 138"/>
                <a:gd name="T15" fmla="*/ 2147483647 h 115"/>
                <a:gd name="T16" fmla="*/ 2147483647 w 13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15"/>
                <a:gd name="T29" fmla="*/ 138 w 13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15">
                  <a:moveTo>
                    <a:pt x="29" y="0"/>
                  </a:moveTo>
                  <a:lnTo>
                    <a:pt x="0" y="34"/>
                  </a:lnTo>
                  <a:lnTo>
                    <a:pt x="12" y="61"/>
                  </a:lnTo>
                  <a:lnTo>
                    <a:pt x="38" y="70"/>
                  </a:lnTo>
                  <a:lnTo>
                    <a:pt x="64" y="115"/>
                  </a:lnTo>
                  <a:lnTo>
                    <a:pt x="136" y="97"/>
                  </a:lnTo>
                  <a:lnTo>
                    <a:pt x="138" y="49"/>
                  </a:lnTo>
                  <a:lnTo>
                    <a:pt x="85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11"/>
            <p:cNvSpPr>
              <a:spLocks/>
            </p:cNvSpPr>
            <p:nvPr/>
          </p:nvSpPr>
          <p:spPr bwMode="auto">
            <a:xfrm>
              <a:off x="1781175" y="1812925"/>
              <a:ext cx="882650" cy="642938"/>
            </a:xfrm>
            <a:custGeom>
              <a:avLst/>
              <a:gdLst>
                <a:gd name="T0" fmla="*/ 2147483647 w 530"/>
                <a:gd name="T1" fmla="*/ 0 h 389"/>
                <a:gd name="T2" fmla="*/ 2147483647 w 530"/>
                <a:gd name="T3" fmla="*/ 2147483647 h 389"/>
                <a:gd name="T4" fmla="*/ 2147483647 w 530"/>
                <a:gd name="T5" fmla="*/ 2147483647 h 389"/>
                <a:gd name="T6" fmla="*/ 2147483647 w 530"/>
                <a:gd name="T7" fmla="*/ 2147483647 h 389"/>
                <a:gd name="T8" fmla="*/ 2147483647 w 530"/>
                <a:gd name="T9" fmla="*/ 2147483647 h 389"/>
                <a:gd name="T10" fmla="*/ 2147483647 w 530"/>
                <a:gd name="T11" fmla="*/ 2147483647 h 389"/>
                <a:gd name="T12" fmla="*/ 2147483647 w 530"/>
                <a:gd name="T13" fmla="*/ 2147483647 h 389"/>
                <a:gd name="T14" fmla="*/ 2147483647 w 530"/>
                <a:gd name="T15" fmla="*/ 2147483647 h 389"/>
                <a:gd name="T16" fmla="*/ 2147483647 w 530"/>
                <a:gd name="T17" fmla="*/ 2147483647 h 389"/>
                <a:gd name="T18" fmla="*/ 2147483647 w 530"/>
                <a:gd name="T19" fmla="*/ 2147483647 h 389"/>
                <a:gd name="T20" fmla="*/ 2147483647 w 530"/>
                <a:gd name="T21" fmla="*/ 2147483647 h 389"/>
                <a:gd name="T22" fmla="*/ 2147483647 w 530"/>
                <a:gd name="T23" fmla="*/ 2147483647 h 389"/>
                <a:gd name="T24" fmla="*/ 2147483647 w 530"/>
                <a:gd name="T25" fmla="*/ 2147483647 h 389"/>
                <a:gd name="T26" fmla="*/ 2147483647 w 530"/>
                <a:gd name="T27" fmla="*/ 2147483647 h 389"/>
                <a:gd name="T28" fmla="*/ 2147483647 w 530"/>
                <a:gd name="T29" fmla="*/ 2147483647 h 389"/>
                <a:gd name="T30" fmla="*/ 2147483647 w 530"/>
                <a:gd name="T31" fmla="*/ 2147483647 h 389"/>
                <a:gd name="T32" fmla="*/ 2147483647 w 530"/>
                <a:gd name="T33" fmla="*/ 2147483647 h 389"/>
                <a:gd name="T34" fmla="*/ 2147483647 w 530"/>
                <a:gd name="T35" fmla="*/ 2147483647 h 389"/>
                <a:gd name="T36" fmla="*/ 2147483647 w 530"/>
                <a:gd name="T37" fmla="*/ 2147483647 h 389"/>
                <a:gd name="T38" fmla="*/ 2147483647 w 530"/>
                <a:gd name="T39" fmla="*/ 2147483647 h 389"/>
                <a:gd name="T40" fmla="*/ 0 w 530"/>
                <a:gd name="T41" fmla="*/ 2147483647 h 389"/>
                <a:gd name="T42" fmla="*/ 2147483647 w 530"/>
                <a:gd name="T43" fmla="*/ 2147483647 h 389"/>
                <a:gd name="T44" fmla="*/ 2147483647 w 530"/>
                <a:gd name="T45" fmla="*/ 2147483647 h 389"/>
                <a:gd name="T46" fmla="*/ 2147483647 w 530"/>
                <a:gd name="T47" fmla="*/ 2147483647 h 389"/>
                <a:gd name="T48" fmla="*/ 2147483647 w 530"/>
                <a:gd name="T49" fmla="*/ 2147483647 h 389"/>
                <a:gd name="T50" fmla="*/ 2147483647 w 530"/>
                <a:gd name="T51" fmla="*/ 2147483647 h 389"/>
                <a:gd name="T52" fmla="*/ 2147483647 w 530"/>
                <a:gd name="T53" fmla="*/ 2147483647 h 389"/>
                <a:gd name="T54" fmla="*/ 2147483647 w 530"/>
                <a:gd name="T55" fmla="*/ 2147483647 h 389"/>
                <a:gd name="T56" fmla="*/ 2147483647 w 530"/>
                <a:gd name="T57" fmla="*/ 2147483647 h 389"/>
                <a:gd name="T58" fmla="*/ 2147483647 w 530"/>
                <a:gd name="T59" fmla="*/ 2147483647 h 389"/>
                <a:gd name="T60" fmla="*/ 2147483647 w 530"/>
                <a:gd name="T61" fmla="*/ 2147483647 h 389"/>
                <a:gd name="T62" fmla="*/ 2147483647 w 530"/>
                <a:gd name="T63" fmla="*/ 2147483647 h 389"/>
                <a:gd name="T64" fmla="*/ 2147483647 w 530"/>
                <a:gd name="T65" fmla="*/ 2147483647 h 389"/>
                <a:gd name="T66" fmla="*/ 2147483647 w 530"/>
                <a:gd name="T67" fmla="*/ 2147483647 h 389"/>
                <a:gd name="T68" fmla="*/ 2147483647 w 530"/>
                <a:gd name="T69" fmla="*/ 2147483647 h 389"/>
                <a:gd name="T70" fmla="*/ 2147483647 w 530"/>
                <a:gd name="T71" fmla="*/ 2147483647 h 389"/>
                <a:gd name="T72" fmla="*/ 2147483647 w 530"/>
                <a:gd name="T73" fmla="*/ 2147483647 h 389"/>
                <a:gd name="T74" fmla="*/ 2147483647 w 530"/>
                <a:gd name="T75" fmla="*/ 0 h 3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0"/>
                <a:gd name="T115" fmla="*/ 0 h 389"/>
                <a:gd name="T116" fmla="*/ 530 w 530"/>
                <a:gd name="T117" fmla="*/ 389 h 3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0" h="389">
                  <a:moveTo>
                    <a:pt x="134" y="0"/>
                  </a:moveTo>
                  <a:lnTo>
                    <a:pt x="243" y="30"/>
                  </a:lnTo>
                  <a:lnTo>
                    <a:pt x="326" y="49"/>
                  </a:lnTo>
                  <a:lnTo>
                    <a:pt x="366" y="58"/>
                  </a:lnTo>
                  <a:lnTo>
                    <a:pt x="408" y="64"/>
                  </a:lnTo>
                  <a:lnTo>
                    <a:pt x="463" y="74"/>
                  </a:lnTo>
                  <a:lnTo>
                    <a:pt x="530" y="86"/>
                  </a:lnTo>
                  <a:lnTo>
                    <a:pt x="487" y="389"/>
                  </a:lnTo>
                  <a:lnTo>
                    <a:pt x="281" y="346"/>
                  </a:lnTo>
                  <a:lnTo>
                    <a:pt x="253" y="365"/>
                  </a:lnTo>
                  <a:lnTo>
                    <a:pt x="216" y="335"/>
                  </a:lnTo>
                  <a:lnTo>
                    <a:pt x="183" y="365"/>
                  </a:lnTo>
                  <a:lnTo>
                    <a:pt x="153" y="340"/>
                  </a:lnTo>
                  <a:lnTo>
                    <a:pt x="68" y="335"/>
                  </a:lnTo>
                  <a:lnTo>
                    <a:pt x="80" y="286"/>
                  </a:lnTo>
                  <a:lnTo>
                    <a:pt x="19" y="281"/>
                  </a:lnTo>
                  <a:lnTo>
                    <a:pt x="13" y="253"/>
                  </a:lnTo>
                  <a:lnTo>
                    <a:pt x="25" y="223"/>
                  </a:lnTo>
                  <a:lnTo>
                    <a:pt x="10" y="196"/>
                  </a:lnTo>
                  <a:lnTo>
                    <a:pt x="11" y="120"/>
                  </a:lnTo>
                  <a:lnTo>
                    <a:pt x="0" y="62"/>
                  </a:lnTo>
                  <a:lnTo>
                    <a:pt x="7" y="40"/>
                  </a:lnTo>
                  <a:lnTo>
                    <a:pt x="34" y="49"/>
                  </a:lnTo>
                  <a:lnTo>
                    <a:pt x="62" y="83"/>
                  </a:lnTo>
                  <a:lnTo>
                    <a:pt x="114" y="91"/>
                  </a:lnTo>
                  <a:lnTo>
                    <a:pt x="128" y="119"/>
                  </a:lnTo>
                  <a:lnTo>
                    <a:pt x="102" y="119"/>
                  </a:lnTo>
                  <a:lnTo>
                    <a:pt x="99" y="143"/>
                  </a:lnTo>
                  <a:lnTo>
                    <a:pt x="114" y="146"/>
                  </a:lnTo>
                  <a:lnTo>
                    <a:pt x="120" y="170"/>
                  </a:lnTo>
                  <a:lnTo>
                    <a:pt x="89" y="188"/>
                  </a:lnTo>
                  <a:lnTo>
                    <a:pt x="89" y="204"/>
                  </a:lnTo>
                  <a:lnTo>
                    <a:pt x="125" y="204"/>
                  </a:lnTo>
                  <a:lnTo>
                    <a:pt x="134" y="162"/>
                  </a:lnTo>
                  <a:lnTo>
                    <a:pt x="161" y="137"/>
                  </a:lnTo>
                  <a:lnTo>
                    <a:pt x="128" y="71"/>
                  </a:lnTo>
                  <a:lnTo>
                    <a:pt x="149" y="5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12"/>
            <p:cNvSpPr>
              <a:spLocks/>
            </p:cNvSpPr>
            <p:nvPr/>
          </p:nvSpPr>
          <p:spPr bwMode="auto">
            <a:xfrm>
              <a:off x="1570038" y="2276475"/>
              <a:ext cx="1103313" cy="838200"/>
            </a:xfrm>
            <a:custGeom>
              <a:avLst/>
              <a:gdLst>
                <a:gd name="T0" fmla="*/ 2147483647 w 662"/>
                <a:gd name="T1" fmla="*/ 0 h 506"/>
                <a:gd name="T2" fmla="*/ 2147483647 w 662"/>
                <a:gd name="T3" fmla="*/ 2147483647 h 506"/>
                <a:gd name="T4" fmla="*/ 2147483647 w 662"/>
                <a:gd name="T5" fmla="*/ 2147483647 h 506"/>
                <a:gd name="T6" fmla="*/ 2147483647 w 662"/>
                <a:gd name="T7" fmla="*/ 2147483647 h 506"/>
                <a:gd name="T8" fmla="*/ 2147483647 w 662"/>
                <a:gd name="T9" fmla="*/ 2147483647 h 506"/>
                <a:gd name="T10" fmla="*/ 2147483647 w 662"/>
                <a:gd name="T11" fmla="*/ 2147483647 h 506"/>
                <a:gd name="T12" fmla="*/ 2147483647 w 662"/>
                <a:gd name="T13" fmla="*/ 2147483647 h 506"/>
                <a:gd name="T14" fmla="*/ 2147483647 w 662"/>
                <a:gd name="T15" fmla="*/ 2147483647 h 506"/>
                <a:gd name="T16" fmla="*/ 2147483647 w 662"/>
                <a:gd name="T17" fmla="*/ 2147483647 h 506"/>
                <a:gd name="T18" fmla="*/ 0 w 662"/>
                <a:gd name="T19" fmla="*/ 2147483647 h 506"/>
                <a:gd name="T20" fmla="*/ 0 w 662"/>
                <a:gd name="T21" fmla="*/ 2147483647 h 506"/>
                <a:gd name="T22" fmla="*/ 2147483647 w 662"/>
                <a:gd name="T23" fmla="*/ 2147483647 h 506"/>
                <a:gd name="T24" fmla="*/ 2147483647 w 662"/>
                <a:gd name="T25" fmla="*/ 2147483647 h 506"/>
                <a:gd name="T26" fmla="*/ 2147483647 w 662"/>
                <a:gd name="T27" fmla="*/ 2147483647 h 506"/>
                <a:gd name="T28" fmla="*/ 2147483647 w 662"/>
                <a:gd name="T29" fmla="*/ 2147483647 h 506"/>
                <a:gd name="T30" fmla="*/ 2147483647 w 662"/>
                <a:gd name="T31" fmla="*/ 2147483647 h 506"/>
                <a:gd name="T32" fmla="*/ 2147483647 w 662"/>
                <a:gd name="T33" fmla="*/ 2147483647 h 506"/>
                <a:gd name="T34" fmla="*/ 2147483647 w 662"/>
                <a:gd name="T35" fmla="*/ 2147483647 h 506"/>
                <a:gd name="T36" fmla="*/ 2147483647 w 662"/>
                <a:gd name="T37" fmla="*/ 2147483647 h 506"/>
                <a:gd name="T38" fmla="*/ 2147483647 w 662"/>
                <a:gd name="T39" fmla="*/ 2147483647 h 506"/>
                <a:gd name="T40" fmla="*/ 2147483647 w 662"/>
                <a:gd name="T41" fmla="*/ 2147483647 h 506"/>
                <a:gd name="T42" fmla="*/ 2147483647 w 662"/>
                <a:gd name="T43" fmla="*/ 2147483647 h 506"/>
                <a:gd name="T44" fmla="*/ 2147483647 w 662"/>
                <a:gd name="T45" fmla="*/ 2147483647 h 506"/>
                <a:gd name="T46" fmla="*/ 2147483647 w 662"/>
                <a:gd name="T47" fmla="*/ 2147483647 h 506"/>
                <a:gd name="T48" fmla="*/ 2147483647 w 662"/>
                <a:gd name="T49" fmla="*/ 2147483647 h 506"/>
                <a:gd name="T50" fmla="*/ 2147483647 w 662"/>
                <a:gd name="T51" fmla="*/ 2147483647 h 506"/>
                <a:gd name="T52" fmla="*/ 2147483647 w 662"/>
                <a:gd name="T53" fmla="*/ 0 h 5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2"/>
                <a:gd name="T82" fmla="*/ 0 h 506"/>
                <a:gd name="T83" fmla="*/ 662 w 662"/>
                <a:gd name="T84" fmla="*/ 506 h 5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2" h="506">
                  <a:moveTo>
                    <a:pt x="145" y="0"/>
                  </a:moveTo>
                  <a:lnTo>
                    <a:pt x="126" y="11"/>
                  </a:lnTo>
                  <a:lnTo>
                    <a:pt x="114" y="56"/>
                  </a:lnTo>
                  <a:lnTo>
                    <a:pt x="102" y="93"/>
                  </a:lnTo>
                  <a:lnTo>
                    <a:pt x="93" y="123"/>
                  </a:lnTo>
                  <a:lnTo>
                    <a:pt x="81" y="155"/>
                  </a:lnTo>
                  <a:lnTo>
                    <a:pt x="67" y="188"/>
                  </a:lnTo>
                  <a:lnTo>
                    <a:pt x="50" y="224"/>
                  </a:lnTo>
                  <a:lnTo>
                    <a:pt x="26" y="266"/>
                  </a:lnTo>
                  <a:lnTo>
                    <a:pt x="0" y="306"/>
                  </a:lnTo>
                  <a:lnTo>
                    <a:pt x="0" y="394"/>
                  </a:lnTo>
                  <a:lnTo>
                    <a:pt x="371" y="470"/>
                  </a:lnTo>
                  <a:lnTo>
                    <a:pt x="543" y="506"/>
                  </a:lnTo>
                  <a:lnTo>
                    <a:pt x="579" y="330"/>
                  </a:lnTo>
                  <a:lnTo>
                    <a:pt x="601" y="315"/>
                  </a:lnTo>
                  <a:lnTo>
                    <a:pt x="580" y="276"/>
                  </a:lnTo>
                  <a:lnTo>
                    <a:pt x="591" y="236"/>
                  </a:lnTo>
                  <a:lnTo>
                    <a:pt x="662" y="169"/>
                  </a:lnTo>
                  <a:lnTo>
                    <a:pt x="613" y="108"/>
                  </a:lnTo>
                  <a:lnTo>
                    <a:pt x="407" y="65"/>
                  </a:lnTo>
                  <a:lnTo>
                    <a:pt x="379" y="82"/>
                  </a:lnTo>
                  <a:lnTo>
                    <a:pt x="342" y="53"/>
                  </a:lnTo>
                  <a:lnTo>
                    <a:pt x="309" y="84"/>
                  </a:lnTo>
                  <a:lnTo>
                    <a:pt x="278" y="53"/>
                  </a:lnTo>
                  <a:lnTo>
                    <a:pt x="196" y="54"/>
                  </a:lnTo>
                  <a:lnTo>
                    <a:pt x="206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13"/>
            <p:cNvSpPr>
              <a:spLocks/>
            </p:cNvSpPr>
            <p:nvPr/>
          </p:nvSpPr>
          <p:spPr bwMode="auto">
            <a:xfrm>
              <a:off x="1481138" y="2914650"/>
              <a:ext cx="1162050" cy="1781175"/>
            </a:xfrm>
            <a:custGeom>
              <a:avLst/>
              <a:gdLst>
                <a:gd name="T0" fmla="*/ 2147483647 w 697"/>
                <a:gd name="T1" fmla="*/ 0 h 1078"/>
                <a:gd name="T2" fmla="*/ 2147483647 w 697"/>
                <a:gd name="T3" fmla="*/ 2147483647 h 1078"/>
                <a:gd name="T4" fmla="*/ 2147483647 w 697"/>
                <a:gd name="T5" fmla="*/ 2147483647 h 1078"/>
                <a:gd name="T6" fmla="*/ 2147483647 w 697"/>
                <a:gd name="T7" fmla="*/ 2147483647 h 1078"/>
                <a:gd name="T8" fmla="*/ 2147483647 w 697"/>
                <a:gd name="T9" fmla="*/ 2147483647 h 1078"/>
                <a:gd name="T10" fmla="*/ 2147483647 w 697"/>
                <a:gd name="T11" fmla="*/ 2147483647 h 1078"/>
                <a:gd name="T12" fmla="*/ 2147483647 w 697"/>
                <a:gd name="T13" fmla="*/ 2147483647 h 1078"/>
                <a:gd name="T14" fmla="*/ 2147483647 w 697"/>
                <a:gd name="T15" fmla="*/ 2147483647 h 1078"/>
                <a:gd name="T16" fmla="*/ 2147483647 w 697"/>
                <a:gd name="T17" fmla="*/ 2147483647 h 1078"/>
                <a:gd name="T18" fmla="*/ 2147483647 w 697"/>
                <a:gd name="T19" fmla="*/ 2147483647 h 1078"/>
                <a:gd name="T20" fmla="*/ 2147483647 w 697"/>
                <a:gd name="T21" fmla="*/ 2147483647 h 1078"/>
                <a:gd name="T22" fmla="*/ 2147483647 w 697"/>
                <a:gd name="T23" fmla="*/ 2147483647 h 1078"/>
                <a:gd name="T24" fmla="*/ 2147483647 w 697"/>
                <a:gd name="T25" fmla="*/ 2147483647 h 1078"/>
                <a:gd name="T26" fmla="*/ 2147483647 w 697"/>
                <a:gd name="T27" fmla="*/ 2147483647 h 1078"/>
                <a:gd name="T28" fmla="*/ 2147483647 w 697"/>
                <a:gd name="T29" fmla="*/ 2147483647 h 1078"/>
                <a:gd name="T30" fmla="*/ 2147483647 w 697"/>
                <a:gd name="T31" fmla="*/ 2147483647 h 1078"/>
                <a:gd name="T32" fmla="*/ 2147483647 w 697"/>
                <a:gd name="T33" fmla="*/ 2147483647 h 1078"/>
                <a:gd name="T34" fmla="*/ 2147483647 w 697"/>
                <a:gd name="T35" fmla="*/ 2147483647 h 1078"/>
                <a:gd name="T36" fmla="*/ 2147483647 w 697"/>
                <a:gd name="T37" fmla="*/ 2147483647 h 1078"/>
                <a:gd name="T38" fmla="*/ 2147483647 w 697"/>
                <a:gd name="T39" fmla="*/ 2147483647 h 1078"/>
                <a:gd name="T40" fmla="*/ 2147483647 w 697"/>
                <a:gd name="T41" fmla="*/ 2147483647 h 1078"/>
                <a:gd name="T42" fmla="*/ 2147483647 w 697"/>
                <a:gd name="T43" fmla="*/ 2147483647 h 1078"/>
                <a:gd name="T44" fmla="*/ 2147483647 w 697"/>
                <a:gd name="T45" fmla="*/ 2147483647 h 1078"/>
                <a:gd name="T46" fmla="*/ 2147483647 w 697"/>
                <a:gd name="T47" fmla="*/ 2147483647 h 1078"/>
                <a:gd name="T48" fmla="*/ 2147483647 w 697"/>
                <a:gd name="T49" fmla="*/ 2147483647 h 1078"/>
                <a:gd name="T50" fmla="*/ 2147483647 w 697"/>
                <a:gd name="T51" fmla="*/ 2147483647 h 1078"/>
                <a:gd name="T52" fmla="*/ 2147483647 w 697"/>
                <a:gd name="T53" fmla="*/ 2147483647 h 1078"/>
                <a:gd name="T54" fmla="*/ 2147483647 w 697"/>
                <a:gd name="T55" fmla="*/ 2147483647 h 1078"/>
                <a:gd name="T56" fmla="*/ 2147483647 w 697"/>
                <a:gd name="T57" fmla="*/ 2147483647 h 1078"/>
                <a:gd name="T58" fmla="*/ 2147483647 w 697"/>
                <a:gd name="T59" fmla="*/ 2147483647 h 1078"/>
                <a:gd name="T60" fmla="*/ 2147483647 w 697"/>
                <a:gd name="T61" fmla="*/ 2147483647 h 1078"/>
                <a:gd name="T62" fmla="*/ 2147483647 w 697"/>
                <a:gd name="T63" fmla="*/ 2147483647 h 1078"/>
                <a:gd name="T64" fmla="*/ 2147483647 w 697"/>
                <a:gd name="T65" fmla="*/ 2147483647 h 1078"/>
                <a:gd name="T66" fmla="*/ 2147483647 w 697"/>
                <a:gd name="T67" fmla="*/ 2147483647 h 1078"/>
                <a:gd name="T68" fmla="*/ 2147483647 w 697"/>
                <a:gd name="T69" fmla="*/ 2147483647 h 1078"/>
                <a:gd name="T70" fmla="*/ 2147483647 w 697"/>
                <a:gd name="T71" fmla="*/ 2147483647 h 1078"/>
                <a:gd name="T72" fmla="*/ 2147483647 w 697"/>
                <a:gd name="T73" fmla="*/ 2147483647 h 1078"/>
                <a:gd name="T74" fmla="*/ 2147483647 w 697"/>
                <a:gd name="T75" fmla="*/ 2147483647 h 1078"/>
                <a:gd name="T76" fmla="*/ 2147483647 w 697"/>
                <a:gd name="T77" fmla="*/ 2147483647 h 1078"/>
                <a:gd name="T78" fmla="*/ 2147483647 w 697"/>
                <a:gd name="T79" fmla="*/ 2147483647 h 1078"/>
                <a:gd name="T80" fmla="*/ 2147483647 w 697"/>
                <a:gd name="T81" fmla="*/ 2147483647 h 1078"/>
                <a:gd name="T82" fmla="*/ 2147483647 w 697"/>
                <a:gd name="T83" fmla="*/ 2147483647 h 1078"/>
                <a:gd name="T84" fmla="*/ 2147483647 w 697"/>
                <a:gd name="T85" fmla="*/ 2147483647 h 1078"/>
                <a:gd name="T86" fmla="*/ 0 w 697"/>
                <a:gd name="T87" fmla="*/ 2147483647 h 1078"/>
                <a:gd name="T88" fmla="*/ 2147483647 w 697"/>
                <a:gd name="T89" fmla="*/ 2147483647 h 1078"/>
                <a:gd name="T90" fmla="*/ 2147483647 w 697"/>
                <a:gd name="T91" fmla="*/ 2147483647 h 1078"/>
                <a:gd name="T92" fmla="*/ 2147483647 w 697"/>
                <a:gd name="T93" fmla="*/ 2147483647 h 1078"/>
                <a:gd name="T94" fmla="*/ 2147483647 w 697"/>
                <a:gd name="T95" fmla="*/ 0 h 10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7"/>
                <a:gd name="T145" fmla="*/ 0 h 1078"/>
                <a:gd name="T146" fmla="*/ 697 w 697"/>
                <a:gd name="T147" fmla="*/ 1078 h 10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7" h="1078">
                  <a:moveTo>
                    <a:pt x="53" y="0"/>
                  </a:moveTo>
                  <a:lnTo>
                    <a:pt x="374" y="64"/>
                  </a:lnTo>
                  <a:lnTo>
                    <a:pt x="304" y="382"/>
                  </a:lnTo>
                  <a:lnTo>
                    <a:pt x="664" y="864"/>
                  </a:lnTo>
                  <a:lnTo>
                    <a:pt x="697" y="926"/>
                  </a:lnTo>
                  <a:lnTo>
                    <a:pt x="663" y="955"/>
                  </a:lnTo>
                  <a:lnTo>
                    <a:pt x="641" y="1009"/>
                  </a:lnTo>
                  <a:lnTo>
                    <a:pt x="620" y="1040"/>
                  </a:lnTo>
                  <a:lnTo>
                    <a:pt x="642" y="1069"/>
                  </a:lnTo>
                  <a:lnTo>
                    <a:pt x="605" y="1078"/>
                  </a:lnTo>
                  <a:lnTo>
                    <a:pt x="393" y="1070"/>
                  </a:lnTo>
                  <a:lnTo>
                    <a:pt x="380" y="1008"/>
                  </a:lnTo>
                  <a:lnTo>
                    <a:pt x="343" y="961"/>
                  </a:lnTo>
                  <a:lnTo>
                    <a:pt x="316" y="945"/>
                  </a:lnTo>
                  <a:lnTo>
                    <a:pt x="308" y="912"/>
                  </a:lnTo>
                  <a:lnTo>
                    <a:pt x="286" y="894"/>
                  </a:lnTo>
                  <a:lnTo>
                    <a:pt x="263" y="872"/>
                  </a:lnTo>
                  <a:lnTo>
                    <a:pt x="256" y="847"/>
                  </a:lnTo>
                  <a:lnTo>
                    <a:pt x="235" y="830"/>
                  </a:lnTo>
                  <a:lnTo>
                    <a:pt x="202" y="839"/>
                  </a:lnTo>
                  <a:lnTo>
                    <a:pt x="165" y="826"/>
                  </a:lnTo>
                  <a:lnTo>
                    <a:pt x="165" y="812"/>
                  </a:lnTo>
                  <a:lnTo>
                    <a:pt x="164" y="782"/>
                  </a:lnTo>
                  <a:lnTo>
                    <a:pt x="149" y="750"/>
                  </a:lnTo>
                  <a:lnTo>
                    <a:pt x="147" y="723"/>
                  </a:lnTo>
                  <a:lnTo>
                    <a:pt x="131" y="699"/>
                  </a:lnTo>
                  <a:lnTo>
                    <a:pt x="135" y="677"/>
                  </a:lnTo>
                  <a:lnTo>
                    <a:pt x="89" y="621"/>
                  </a:lnTo>
                  <a:lnTo>
                    <a:pt x="89" y="590"/>
                  </a:lnTo>
                  <a:lnTo>
                    <a:pt x="113" y="578"/>
                  </a:lnTo>
                  <a:lnTo>
                    <a:pt x="113" y="559"/>
                  </a:lnTo>
                  <a:lnTo>
                    <a:pt x="89" y="553"/>
                  </a:lnTo>
                  <a:lnTo>
                    <a:pt x="79" y="523"/>
                  </a:lnTo>
                  <a:lnTo>
                    <a:pt x="67" y="471"/>
                  </a:lnTo>
                  <a:lnTo>
                    <a:pt x="101" y="499"/>
                  </a:lnTo>
                  <a:lnTo>
                    <a:pt x="88" y="462"/>
                  </a:lnTo>
                  <a:lnTo>
                    <a:pt x="113" y="462"/>
                  </a:lnTo>
                  <a:lnTo>
                    <a:pt x="113" y="435"/>
                  </a:lnTo>
                  <a:lnTo>
                    <a:pt x="88" y="417"/>
                  </a:lnTo>
                  <a:lnTo>
                    <a:pt x="76" y="443"/>
                  </a:lnTo>
                  <a:lnTo>
                    <a:pt x="53" y="434"/>
                  </a:lnTo>
                  <a:lnTo>
                    <a:pt x="9" y="313"/>
                  </a:lnTo>
                  <a:lnTo>
                    <a:pt x="21" y="227"/>
                  </a:lnTo>
                  <a:lnTo>
                    <a:pt x="0" y="177"/>
                  </a:lnTo>
                  <a:lnTo>
                    <a:pt x="10" y="140"/>
                  </a:lnTo>
                  <a:lnTo>
                    <a:pt x="32" y="133"/>
                  </a:lnTo>
                  <a:lnTo>
                    <a:pt x="53" y="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14"/>
            <p:cNvSpPr>
              <a:spLocks/>
            </p:cNvSpPr>
            <p:nvPr/>
          </p:nvSpPr>
          <p:spPr bwMode="auto">
            <a:xfrm>
              <a:off x="1985963" y="3036888"/>
              <a:ext cx="881063" cy="1319213"/>
            </a:xfrm>
            <a:custGeom>
              <a:avLst/>
              <a:gdLst>
                <a:gd name="T0" fmla="*/ 2147483647 w 527"/>
                <a:gd name="T1" fmla="*/ 0 h 797"/>
                <a:gd name="T2" fmla="*/ 0 w 527"/>
                <a:gd name="T3" fmla="*/ 2147483647 h 797"/>
                <a:gd name="T4" fmla="*/ 2147483647 w 527"/>
                <a:gd name="T5" fmla="*/ 2147483647 h 797"/>
                <a:gd name="T6" fmla="*/ 2147483647 w 527"/>
                <a:gd name="T7" fmla="*/ 2147483647 h 797"/>
                <a:gd name="T8" fmla="*/ 2147483647 w 527"/>
                <a:gd name="T9" fmla="*/ 2147483647 h 797"/>
                <a:gd name="T10" fmla="*/ 2147483647 w 527"/>
                <a:gd name="T11" fmla="*/ 2147483647 h 797"/>
                <a:gd name="T12" fmla="*/ 2147483647 w 527"/>
                <a:gd name="T13" fmla="*/ 2147483647 h 797"/>
                <a:gd name="T14" fmla="*/ 2147483647 w 527"/>
                <a:gd name="T15" fmla="*/ 2147483647 h 797"/>
                <a:gd name="T16" fmla="*/ 2147483647 w 527"/>
                <a:gd name="T17" fmla="*/ 2147483647 h 797"/>
                <a:gd name="T18" fmla="*/ 2147483647 w 527"/>
                <a:gd name="T19" fmla="*/ 2147483647 h 797"/>
                <a:gd name="T20" fmla="*/ 2147483647 w 527"/>
                <a:gd name="T21" fmla="*/ 2147483647 h 797"/>
                <a:gd name="T22" fmla="*/ 2147483647 w 527"/>
                <a:gd name="T23" fmla="*/ 0 h 7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7"/>
                <a:gd name="T37" fmla="*/ 0 h 797"/>
                <a:gd name="T38" fmla="*/ 527 w 527"/>
                <a:gd name="T39" fmla="*/ 797 h 7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7" h="797">
                  <a:moveTo>
                    <a:pt x="67" y="0"/>
                  </a:moveTo>
                  <a:lnTo>
                    <a:pt x="0" y="316"/>
                  </a:lnTo>
                  <a:lnTo>
                    <a:pt x="359" y="797"/>
                  </a:lnTo>
                  <a:lnTo>
                    <a:pt x="381" y="777"/>
                  </a:lnTo>
                  <a:lnTo>
                    <a:pt x="380" y="681"/>
                  </a:lnTo>
                  <a:lnTo>
                    <a:pt x="425" y="689"/>
                  </a:lnTo>
                  <a:lnTo>
                    <a:pt x="471" y="397"/>
                  </a:lnTo>
                  <a:lnTo>
                    <a:pt x="502" y="198"/>
                  </a:lnTo>
                  <a:lnTo>
                    <a:pt x="511" y="139"/>
                  </a:lnTo>
                  <a:lnTo>
                    <a:pt x="527" y="85"/>
                  </a:lnTo>
                  <a:lnTo>
                    <a:pt x="290" y="4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15"/>
            <p:cNvSpPr>
              <a:spLocks/>
            </p:cNvSpPr>
            <p:nvPr/>
          </p:nvSpPr>
          <p:spPr bwMode="auto">
            <a:xfrm>
              <a:off x="2456989" y="1954213"/>
              <a:ext cx="792163" cy="1274763"/>
            </a:xfrm>
            <a:custGeom>
              <a:avLst/>
              <a:gdLst>
                <a:gd name="T0" fmla="*/ 2147483647 w 476"/>
                <a:gd name="T1" fmla="*/ 0 h 770"/>
                <a:gd name="T2" fmla="*/ 2147483647 w 476"/>
                <a:gd name="T3" fmla="*/ 2147483647 h 770"/>
                <a:gd name="T4" fmla="*/ 2147483647 w 476"/>
                <a:gd name="T5" fmla="*/ 2147483647 h 770"/>
                <a:gd name="T6" fmla="*/ 2147483647 w 476"/>
                <a:gd name="T7" fmla="*/ 2147483647 h 770"/>
                <a:gd name="T8" fmla="*/ 2147483647 w 476"/>
                <a:gd name="T9" fmla="*/ 2147483647 h 770"/>
                <a:gd name="T10" fmla="*/ 2147483647 w 476"/>
                <a:gd name="T11" fmla="*/ 2147483647 h 770"/>
                <a:gd name="T12" fmla="*/ 2147483647 w 476"/>
                <a:gd name="T13" fmla="*/ 2147483647 h 770"/>
                <a:gd name="T14" fmla="*/ 0 w 476"/>
                <a:gd name="T15" fmla="*/ 2147483647 h 770"/>
                <a:gd name="T16" fmla="*/ 2147483647 w 476"/>
                <a:gd name="T17" fmla="*/ 2147483647 h 770"/>
                <a:gd name="T18" fmla="*/ 2147483647 w 476"/>
                <a:gd name="T19" fmla="*/ 2147483647 h 770"/>
                <a:gd name="T20" fmla="*/ 2147483647 w 476"/>
                <a:gd name="T21" fmla="*/ 2147483647 h 770"/>
                <a:gd name="T22" fmla="*/ 2147483647 w 476"/>
                <a:gd name="T23" fmla="*/ 2147483647 h 770"/>
                <a:gd name="T24" fmla="*/ 2147483647 w 476"/>
                <a:gd name="T25" fmla="*/ 2147483647 h 770"/>
                <a:gd name="T26" fmla="*/ 2147483647 w 476"/>
                <a:gd name="T27" fmla="*/ 2147483647 h 770"/>
                <a:gd name="T28" fmla="*/ 2147483647 w 476"/>
                <a:gd name="T29" fmla="*/ 2147483647 h 770"/>
                <a:gd name="T30" fmla="*/ 2147483647 w 476"/>
                <a:gd name="T31" fmla="*/ 2147483647 h 770"/>
                <a:gd name="T32" fmla="*/ 2147483647 w 476"/>
                <a:gd name="T33" fmla="*/ 2147483647 h 770"/>
                <a:gd name="T34" fmla="*/ 2147483647 w 476"/>
                <a:gd name="T35" fmla="*/ 2147483647 h 770"/>
                <a:gd name="T36" fmla="*/ 2147483647 w 476"/>
                <a:gd name="T37" fmla="*/ 2147483647 h 770"/>
                <a:gd name="T38" fmla="*/ 2147483647 w 476"/>
                <a:gd name="T39" fmla="*/ 2147483647 h 770"/>
                <a:gd name="T40" fmla="*/ 2147483647 w 476"/>
                <a:gd name="T41" fmla="*/ 2147483647 h 770"/>
                <a:gd name="T42" fmla="*/ 2147483647 w 476"/>
                <a:gd name="T43" fmla="*/ 0 h 7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6"/>
                <a:gd name="T67" fmla="*/ 0 h 770"/>
                <a:gd name="T68" fmla="*/ 476 w 476"/>
                <a:gd name="T69" fmla="*/ 770 h 7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6" h="770">
                  <a:moveTo>
                    <a:pt x="115" y="0"/>
                  </a:moveTo>
                  <a:lnTo>
                    <a:pt x="72" y="301"/>
                  </a:lnTo>
                  <a:lnTo>
                    <a:pt x="117" y="365"/>
                  </a:lnTo>
                  <a:lnTo>
                    <a:pt x="47" y="432"/>
                  </a:lnTo>
                  <a:lnTo>
                    <a:pt x="38" y="478"/>
                  </a:lnTo>
                  <a:lnTo>
                    <a:pt x="57" y="511"/>
                  </a:lnTo>
                  <a:lnTo>
                    <a:pt x="38" y="527"/>
                  </a:lnTo>
                  <a:lnTo>
                    <a:pt x="0" y="702"/>
                  </a:lnTo>
                  <a:lnTo>
                    <a:pt x="227" y="742"/>
                  </a:lnTo>
                  <a:lnTo>
                    <a:pt x="442" y="770"/>
                  </a:lnTo>
                  <a:lnTo>
                    <a:pt x="464" y="611"/>
                  </a:lnTo>
                  <a:lnTo>
                    <a:pt x="476" y="523"/>
                  </a:lnTo>
                  <a:lnTo>
                    <a:pt x="455" y="492"/>
                  </a:lnTo>
                  <a:lnTo>
                    <a:pt x="406" y="500"/>
                  </a:lnTo>
                  <a:lnTo>
                    <a:pt x="342" y="508"/>
                  </a:lnTo>
                  <a:lnTo>
                    <a:pt x="330" y="436"/>
                  </a:lnTo>
                  <a:lnTo>
                    <a:pt x="252" y="378"/>
                  </a:lnTo>
                  <a:lnTo>
                    <a:pt x="263" y="341"/>
                  </a:lnTo>
                  <a:lnTo>
                    <a:pt x="270" y="275"/>
                  </a:lnTo>
                  <a:lnTo>
                    <a:pt x="170" y="134"/>
                  </a:lnTo>
                  <a:lnTo>
                    <a:pt x="184" y="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16"/>
            <p:cNvSpPr>
              <a:spLocks/>
            </p:cNvSpPr>
            <p:nvPr/>
          </p:nvSpPr>
          <p:spPr bwMode="auto">
            <a:xfrm>
              <a:off x="2716213" y="3179763"/>
              <a:ext cx="733425" cy="942975"/>
            </a:xfrm>
            <a:custGeom>
              <a:avLst/>
              <a:gdLst>
                <a:gd name="T0" fmla="*/ 2147483647 w 441"/>
                <a:gd name="T1" fmla="*/ 0 h 570"/>
                <a:gd name="T2" fmla="*/ 2147483647 w 441"/>
                <a:gd name="T3" fmla="*/ 2147483647 h 570"/>
                <a:gd name="T4" fmla="*/ 2147483647 w 441"/>
                <a:gd name="T5" fmla="*/ 2147483647 h 570"/>
                <a:gd name="T6" fmla="*/ 2147483647 w 441"/>
                <a:gd name="T7" fmla="*/ 2147483647 h 570"/>
                <a:gd name="T8" fmla="*/ 2147483647 w 441"/>
                <a:gd name="T9" fmla="*/ 2147483647 h 570"/>
                <a:gd name="T10" fmla="*/ 0 w 441"/>
                <a:gd name="T11" fmla="*/ 2147483647 h 570"/>
                <a:gd name="T12" fmla="*/ 2147483647 w 441"/>
                <a:gd name="T13" fmla="*/ 2147483647 h 570"/>
                <a:gd name="T14" fmla="*/ 2147483647 w 441"/>
                <a:gd name="T15" fmla="*/ 0 h 5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1"/>
                <a:gd name="T25" fmla="*/ 0 h 570"/>
                <a:gd name="T26" fmla="*/ 441 w 441"/>
                <a:gd name="T27" fmla="*/ 570 h 5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1" h="570">
                  <a:moveTo>
                    <a:pt x="82" y="0"/>
                  </a:moveTo>
                  <a:lnTo>
                    <a:pt x="298" y="30"/>
                  </a:lnTo>
                  <a:lnTo>
                    <a:pt x="283" y="139"/>
                  </a:lnTo>
                  <a:lnTo>
                    <a:pt x="441" y="154"/>
                  </a:lnTo>
                  <a:lnTo>
                    <a:pt x="398" y="570"/>
                  </a:lnTo>
                  <a:lnTo>
                    <a:pt x="0" y="527"/>
                  </a:lnTo>
                  <a:lnTo>
                    <a:pt x="40" y="26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17"/>
            <p:cNvSpPr>
              <a:spLocks/>
            </p:cNvSpPr>
            <p:nvPr/>
          </p:nvSpPr>
          <p:spPr bwMode="auto">
            <a:xfrm>
              <a:off x="2747963" y="1963738"/>
              <a:ext cx="1379538" cy="854075"/>
            </a:xfrm>
            <a:custGeom>
              <a:avLst/>
              <a:gdLst>
                <a:gd name="T0" fmla="*/ 2147483647 w 828"/>
                <a:gd name="T1" fmla="*/ 0 h 516"/>
                <a:gd name="T2" fmla="*/ 2147483647 w 828"/>
                <a:gd name="T3" fmla="*/ 2147483647 h 516"/>
                <a:gd name="T4" fmla="*/ 2147483647 w 828"/>
                <a:gd name="T5" fmla="*/ 2147483647 h 516"/>
                <a:gd name="T6" fmla="*/ 2147483647 w 828"/>
                <a:gd name="T7" fmla="*/ 2147483647 h 516"/>
                <a:gd name="T8" fmla="*/ 2147483647 w 828"/>
                <a:gd name="T9" fmla="*/ 2147483647 h 516"/>
                <a:gd name="T10" fmla="*/ 2147483647 w 828"/>
                <a:gd name="T11" fmla="*/ 2147483647 h 516"/>
                <a:gd name="T12" fmla="*/ 2147483647 w 828"/>
                <a:gd name="T13" fmla="*/ 2147483647 h 516"/>
                <a:gd name="T14" fmla="*/ 2147483647 w 828"/>
                <a:gd name="T15" fmla="*/ 2147483647 h 516"/>
                <a:gd name="T16" fmla="*/ 2147483647 w 828"/>
                <a:gd name="T17" fmla="*/ 2147483647 h 516"/>
                <a:gd name="T18" fmla="*/ 2147483647 w 828"/>
                <a:gd name="T19" fmla="*/ 2147483647 h 516"/>
                <a:gd name="T20" fmla="*/ 2147483647 w 828"/>
                <a:gd name="T21" fmla="*/ 2147483647 h 516"/>
                <a:gd name="T22" fmla="*/ 2147483647 w 828"/>
                <a:gd name="T23" fmla="*/ 2147483647 h 516"/>
                <a:gd name="T24" fmla="*/ 2147483647 w 828"/>
                <a:gd name="T25" fmla="*/ 2147483647 h 516"/>
                <a:gd name="T26" fmla="*/ 2147483647 w 828"/>
                <a:gd name="T27" fmla="*/ 2147483647 h 516"/>
                <a:gd name="T28" fmla="*/ 2147483647 w 828"/>
                <a:gd name="T29" fmla="*/ 2147483647 h 516"/>
                <a:gd name="T30" fmla="*/ 2147483647 w 828"/>
                <a:gd name="T31" fmla="*/ 2147483647 h 516"/>
                <a:gd name="T32" fmla="*/ 2147483647 w 828"/>
                <a:gd name="T33" fmla="*/ 2147483647 h 516"/>
                <a:gd name="T34" fmla="*/ 0 w 828"/>
                <a:gd name="T35" fmla="*/ 2147483647 h 516"/>
                <a:gd name="T36" fmla="*/ 2147483647 w 828"/>
                <a:gd name="T37" fmla="*/ 0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8"/>
                <a:gd name="T58" fmla="*/ 0 h 516"/>
                <a:gd name="T59" fmla="*/ 828 w 828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8" h="516">
                  <a:moveTo>
                    <a:pt x="14" y="0"/>
                  </a:moveTo>
                  <a:lnTo>
                    <a:pt x="176" y="21"/>
                  </a:lnTo>
                  <a:lnTo>
                    <a:pt x="275" y="34"/>
                  </a:lnTo>
                  <a:lnTo>
                    <a:pt x="404" y="48"/>
                  </a:lnTo>
                  <a:lnTo>
                    <a:pt x="524" y="60"/>
                  </a:lnTo>
                  <a:lnTo>
                    <a:pt x="731" y="75"/>
                  </a:lnTo>
                  <a:lnTo>
                    <a:pt x="828" y="82"/>
                  </a:lnTo>
                  <a:lnTo>
                    <a:pt x="825" y="502"/>
                  </a:lnTo>
                  <a:lnTo>
                    <a:pt x="318" y="459"/>
                  </a:lnTo>
                  <a:lnTo>
                    <a:pt x="307" y="516"/>
                  </a:lnTo>
                  <a:lnTo>
                    <a:pt x="288" y="489"/>
                  </a:lnTo>
                  <a:lnTo>
                    <a:pt x="242" y="493"/>
                  </a:lnTo>
                  <a:lnTo>
                    <a:pt x="175" y="504"/>
                  </a:lnTo>
                  <a:lnTo>
                    <a:pt x="163" y="431"/>
                  </a:lnTo>
                  <a:lnTo>
                    <a:pt x="84" y="373"/>
                  </a:lnTo>
                  <a:lnTo>
                    <a:pt x="96" y="318"/>
                  </a:lnTo>
                  <a:lnTo>
                    <a:pt x="103" y="273"/>
                  </a:lnTo>
                  <a:lnTo>
                    <a:pt x="0" y="12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18"/>
            <p:cNvSpPr>
              <a:spLocks/>
            </p:cNvSpPr>
            <p:nvPr/>
          </p:nvSpPr>
          <p:spPr bwMode="auto">
            <a:xfrm>
              <a:off x="3176588" y="2717800"/>
              <a:ext cx="946150" cy="766763"/>
            </a:xfrm>
            <a:custGeom>
              <a:avLst/>
              <a:gdLst>
                <a:gd name="T0" fmla="*/ 2147483647 w 567"/>
                <a:gd name="T1" fmla="*/ 0 h 463"/>
                <a:gd name="T2" fmla="*/ 2147483647 w 567"/>
                <a:gd name="T3" fmla="*/ 2147483647 h 463"/>
                <a:gd name="T4" fmla="*/ 0 w 567"/>
                <a:gd name="T5" fmla="*/ 2147483647 h 463"/>
                <a:gd name="T6" fmla="*/ 2147483647 w 567"/>
                <a:gd name="T7" fmla="*/ 2147483647 h 463"/>
                <a:gd name="T8" fmla="*/ 2147483647 w 567"/>
                <a:gd name="T9" fmla="*/ 2147483647 h 463"/>
                <a:gd name="T10" fmla="*/ 2147483647 w 567"/>
                <a:gd name="T11" fmla="*/ 2147483647 h 463"/>
                <a:gd name="T12" fmla="*/ 2147483647 w 567"/>
                <a:gd name="T13" fmla="*/ 0 h 4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"/>
                <a:gd name="T22" fmla="*/ 0 h 463"/>
                <a:gd name="T23" fmla="*/ 567 w 567"/>
                <a:gd name="T24" fmla="*/ 463 h 4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" h="463">
                  <a:moveTo>
                    <a:pt x="55" y="0"/>
                  </a:moveTo>
                  <a:lnTo>
                    <a:pt x="35" y="173"/>
                  </a:lnTo>
                  <a:lnTo>
                    <a:pt x="0" y="420"/>
                  </a:lnTo>
                  <a:lnTo>
                    <a:pt x="164" y="433"/>
                  </a:lnTo>
                  <a:lnTo>
                    <a:pt x="547" y="463"/>
                  </a:lnTo>
                  <a:lnTo>
                    <a:pt x="567" y="47"/>
                  </a:lnTo>
                  <a:lnTo>
                    <a:pt x="55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19"/>
            <p:cNvSpPr>
              <a:spLocks/>
            </p:cNvSpPr>
            <p:nvPr/>
          </p:nvSpPr>
          <p:spPr bwMode="auto">
            <a:xfrm>
              <a:off x="3370263" y="3433763"/>
              <a:ext cx="982663" cy="727075"/>
            </a:xfrm>
            <a:custGeom>
              <a:avLst/>
              <a:gdLst>
                <a:gd name="T0" fmla="*/ 2147483647 w 590"/>
                <a:gd name="T1" fmla="*/ 0 h 440"/>
                <a:gd name="T2" fmla="*/ 2147483647 w 590"/>
                <a:gd name="T3" fmla="*/ 2147483647 h 440"/>
                <a:gd name="T4" fmla="*/ 0 w 590"/>
                <a:gd name="T5" fmla="*/ 2147483647 h 440"/>
                <a:gd name="T6" fmla="*/ 2147483647 w 590"/>
                <a:gd name="T7" fmla="*/ 2147483647 h 440"/>
                <a:gd name="T8" fmla="*/ 2147483647 w 590"/>
                <a:gd name="T9" fmla="*/ 2147483647 h 440"/>
                <a:gd name="T10" fmla="*/ 2147483647 w 590"/>
                <a:gd name="T11" fmla="*/ 2147483647 h 440"/>
                <a:gd name="T12" fmla="*/ 2147483647 w 590"/>
                <a:gd name="T13" fmla="*/ 2147483647 h 440"/>
                <a:gd name="T14" fmla="*/ 2147483647 w 590"/>
                <a:gd name="T15" fmla="*/ 2147483647 h 440"/>
                <a:gd name="T16" fmla="*/ 2147483647 w 590"/>
                <a:gd name="T17" fmla="*/ 0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0"/>
                <a:gd name="T28" fmla="*/ 0 h 440"/>
                <a:gd name="T29" fmla="*/ 590 w 590"/>
                <a:gd name="T30" fmla="*/ 440 h 4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0" h="440">
                  <a:moveTo>
                    <a:pt x="49" y="0"/>
                  </a:moveTo>
                  <a:lnTo>
                    <a:pt x="19" y="264"/>
                  </a:lnTo>
                  <a:lnTo>
                    <a:pt x="0" y="416"/>
                  </a:lnTo>
                  <a:lnTo>
                    <a:pt x="295" y="431"/>
                  </a:lnTo>
                  <a:lnTo>
                    <a:pt x="577" y="440"/>
                  </a:lnTo>
                  <a:lnTo>
                    <a:pt x="586" y="234"/>
                  </a:lnTo>
                  <a:lnTo>
                    <a:pt x="590" y="33"/>
                  </a:lnTo>
                  <a:lnTo>
                    <a:pt x="429" y="3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20"/>
            <p:cNvSpPr>
              <a:spLocks/>
            </p:cNvSpPr>
            <p:nvPr/>
          </p:nvSpPr>
          <p:spPr bwMode="auto">
            <a:xfrm>
              <a:off x="2487613" y="4044950"/>
              <a:ext cx="889000" cy="987425"/>
            </a:xfrm>
            <a:custGeom>
              <a:avLst/>
              <a:gdLst>
                <a:gd name="T0" fmla="*/ 2147483647 w 536"/>
                <a:gd name="T1" fmla="*/ 0 h 594"/>
                <a:gd name="T2" fmla="*/ 2147483647 w 536"/>
                <a:gd name="T3" fmla="*/ 2147483647 h 594"/>
                <a:gd name="T4" fmla="*/ 2147483647 w 536"/>
                <a:gd name="T5" fmla="*/ 2147483647 h 594"/>
                <a:gd name="T6" fmla="*/ 2147483647 w 536"/>
                <a:gd name="T7" fmla="*/ 2147483647 h 594"/>
                <a:gd name="T8" fmla="*/ 2147483647 w 536"/>
                <a:gd name="T9" fmla="*/ 2147483647 h 594"/>
                <a:gd name="T10" fmla="*/ 2147483647 w 536"/>
                <a:gd name="T11" fmla="*/ 2147483647 h 594"/>
                <a:gd name="T12" fmla="*/ 2147483647 w 536"/>
                <a:gd name="T13" fmla="*/ 2147483647 h 594"/>
                <a:gd name="T14" fmla="*/ 2147483647 w 536"/>
                <a:gd name="T15" fmla="*/ 2147483647 h 594"/>
                <a:gd name="T16" fmla="*/ 2147483647 w 536"/>
                <a:gd name="T17" fmla="*/ 2147483647 h 594"/>
                <a:gd name="T18" fmla="*/ 2147483647 w 536"/>
                <a:gd name="T19" fmla="*/ 2147483647 h 594"/>
                <a:gd name="T20" fmla="*/ 2147483647 w 536"/>
                <a:gd name="T21" fmla="*/ 2147483647 h 594"/>
                <a:gd name="T22" fmla="*/ 0 w 536"/>
                <a:gd name="T23" fmla="*/ 2147483647 h 594"/>
                <a:gd name="T24" fmla="*/ 2147483647 w 536"/>
                <a:gd name="T25" fmla="*/ 2147483647 h 594"/>
                <a:gd name="T26" fmla="*/ 2147483647 w 536"/>
                <a:gd name="T27" fmla="*/ 2147483647 h 594"/>
                <a:gd name="T28" fmla="*/ 2147483647 w 536"/>
                <a:gd name="T29" fmla="*/ 2147483647 h 594"/>
                <a:gd name="T30" fmla="*/ 2147483647 w 536"/>
                <a:gd name="T31" fmla="*/ 0 h 5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6"/>
                <a:gd name="T49" fmla="*/ 0 h 594"/>
                <a:gd name="T50" fmla="*/ 536 w 536"/>
                <a:gd name="T51" fmla="*/ 594 h 5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6" h="594">
                  <a:moveTo>
                    <a:pt x="136" y="0"/>
                  </a:moveTo>
                  <a:lnTo>
                    <a:pt x="126" y="77"/>
                  </a:lnTo>
                  <a:lnTo>
                    <a:pt x="79" y="68"/>
                  </a:lnTo>
                  <a:lnTo>
                    <a:pt x="82" y="168"/>
                  </a:lnTo>
                  <a:lnTo>
                    <a:pt x="60" y="187"/>
                  </a:lnTo>
                  <a:lnTo>
                    <a:pt x="93" y="249"/>
                  </a:lnTo>
                  <a:lnTo>
                    <a:pt x="60" y="275"/>
                  </a:lnTo>
                  <a:lnTo>
                    <a:pt x="42" y="320"/>
                  </a:lnTo>
                  <a:lnTo>
                    <a:pt x="17" y="363"/>
                  </a:lnTo>
                  <a:lnTo>
                    <a:pt x="35" y="389"/>
                  </a:lnTo>
                  <a:lnTo>
                    <a:pt x="3" y="399"/>
                  </a:lnTo>
                  <a:lnTo>
                    <a:pt x="0" y="439"/>
                  </a:lnTo>
                  <a:lnTo>
                    <a:pt x="301" y="591"/>
                  </a:lnTo>
                  <a:lnTo>
                    <a:pt x="471" y="594"/>
                  </a:lnTo>
                  <a:lnTo>
                    <a:pt x="536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21"/>
            <p:cNvSpPr>
              <a:spLocks/>
            </p:cNvSpPr>
            <p:nvPr/>
          </p:nvSpPr>
          <p:spPr bwMode="auto">
            <a:xfrm>
              <a:off x="3276600" y="4114800"/>
              <a:ext cx="944563" cy="935038"/>
            </a:xfrm>
            <a:custGeom>
              <a:avLst/>
              <a:gdLst>
                <a:gd name="T0" fmla="*/ 2147483647 w 568"/>
                <a:gd name="T1" fmla="*/ 0 h 564"/>
                <a:gd name="T2" fmla="*/ 2147483647 w 568"/>
                <a:gd name="T3" fmla="*/ 2147483647 h 564"/>
                <a:gd name="T4" fmla="*/ 2147483647 w 568"/>
                <a:gd name="T5" fmla="*/ 2147483647 h 564"/>
                <a:gd name="T6" fmla="*/ 2147483647 w 568"/>
                <a:gd name="T7" fmla="*/ 2147483647 h 564"/>
                <a:gd name="T8" fmla="*/ 2147483647 w 568"/>
                <a:gd name="T9" fmla="*/ 2147483647 h 564"/>
                <a:gd name="T10" fmla="*/ 2147483647 w 568"/>
                <a:gd name="T11" fmla="*/ 2147483647 h 564"/>
                <a:gd name="T12" fmla="*/ 2147483647 w 568"/>
                <a:gd name="T13" fmla="*/ 2147483647 h 564"/>
                <a:gd name="T14" fmla="*/ 2147483647 w 568"/>
                <a:gd name="T15" fmla="*/ 2147483647 h 564"/>
                <a:gd name="T16" fmla="*/ 0 w 568"/>
                <a:gd name="T17" fmla="*/ 2147483647 h 564"/>
                <a:gd name="T18" fmla="*/ 2147483647 w 568"/>
                <a:gd name="T19" fmla="*/ 2147483647 h 564"/>
                <a:gd name="T20" fmla="*/ 2147483647 w 568"/>
                <a:gd name="T21" fmla="*/ 0 h 5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564"/>
                <a:gd name="T35" fmla="*/ 568 w 568"/>
                <a:gd name="T36" fmla="*/ 564 h 5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564">
                  <a:moveTo>
                    <a:pt x="69" y="0"/>
                  </a:moveTo>
                  <a:lnTo>
                    <a:pt x="568" y="23"/>
                  </a:lnTo>
                  <a:lnTo>
                    <a:pt x="544" y="521"/>
                  </a:lnTo>
                  <a:lnTo>
                    <a:pt x="382" y="512"/>
                  </a:lnTo>
                  <a:lnTo>
                    <a:pt x="230" y="507"/>
                  </a:lnTo>
                  <a:lnTo>
                    <a:pt x="230" y="527"/>
                  </a:lnTo>
                  <a:lnTo>
                    <a:pt x="103" y="527"/>
                  </a:lnTo>
                  <a:lnTo>
                    <a:pt x="95" y="564"/>
                  </a:lnTo>
                  <a:lnTo>
                    <a:pt x="0" y="552"/>
                  </a:lnTo>
                  <a:lnTo>
                    <a:pt x="54" y="1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22"/>
            <p:cNvSpPr>
              <a:spLocks/>
            </p:cNvSpPr>
            <p:nvPr/>
          </p:nvSpPr>
          <p:spPr bwMode="auto">
            <a:xfrm>
              <a:off x="3638550" y="4251325"/>
              <a:ext cx="1917700" cy="1768475"/>
            </a:xfrm>
            <a:custGeom>
              <a:avLst/>
              <a:gdLst>
                <a:gd name="T0" fmla="*/ 2147483647 w 1152"/>
                <a:gd name="T1" fmla="*/ 0 h 1067"/>
                <a:gd name="T2" fmla="*/ 2147483647 w 1152"/>
                <a:gd name="T3" fmla="*/ 2147483647 h 1067"/>
                <a:gd name="T4" fmla="*/ 2147483647 w 1152"/>
                <a:gd name="T5" fmla="*/ 2147483647 h 1067"/>
                <a:gd name="T6" fmla="*/ 2147483647 w 1152"/>
                <a:gd name="T7" fmla="*/ 2147483647 h 1067"/>
                <a:gd name="T8" fmla="*/ 2147483647 w 1152"/>
                <a:gd name="T9" fmla="*/ 2147483647 h 1067"/>
                <a:gd name="T10" fmla="*/ 2147483647 w 1152"/>
                <a:gd name="T11" fmla="*/ 2147483647 h 1067"/>
                <a:gd name="T12" fmla="*/ 2147483647 w 1152"/>
                <a:gd name="T13" fmla="*/ 2147483647 h 1067"/>
                <a:gd name="T14" fmla="*/ 2147483647 w 1152"/>
                <a:gd name="T15" fmla="*/ 2147483647 h 1067"/>
                <a:gd name="T16" fmla="*/ 2147483647 w 1152"/>
                <a:gd name="T17" fmla="*/ 2147483647 h 1067"/>
                <a:gd name="T18" fmla="*/ 2147483647 w 1152"/>
                <a:gd name="T19" fmla="*/ 2147483647 h 1067"/>
                <a:gd name="T20" fmla="*/ 2147483647 w 1152"/>
                <a:gd name="T21" fmla="*/ 2147483647 h 1067"/>
                <a:gd name="T22" fmla="*/ 2147483647 w 1152"/>
                <a:gd name="T23" fmla="*/ 2147483647 h 1067"/>
                <a:gd name="T24" fmla="*/ 2147483647 w 1152"/>
                <a:gd name="T25" fmla="*/ 2147483647 h 1067"/>
                <a:gd name="T26" fmla="*/ 2147483647 w 1152"/>
                <a:gd name="T27" fmla="*/ 2147483647 h 1067"/>
                <a:gd name="T28" fmla="*/ 2147483647 w 1152"/>
                <a:gd name="T29" fmla="*/ 2147483647 h 1067"/>
                <a:gd name="T30" fmla="*/ 2147483647 w 1152"/>
                <a:gd name="T31" fmla="*/ 2147483647 h 1067"/>
                <a:gd name="T32" fmla="*/ 2147483647 w 1152"/>
                <a:gd name="T33" fmla="*/ 2147483647 h 1067"/>
                <a:gd name="T34" fmla="*/ 2147483647 w 1152"/>
                <a:gd name="T35" fmla="*/ 2147483647 h 1067"/>
                <a:gd name="T36" fmla="*/ 2147483647 w 1152"/>
                <a:gd name="T37" fmla="*/ 2147483647 h 1067"/>
                <a:gd name="T38" fmla="*/ 2147483647 w 1152"/>
                <a:gd name="T39" fmla="*/ 2147483647 h 1067"/>
                <a:gd name="T40" fmla="*/ 2147483647 w 1152"/>
                <a:gd name="T41" fmla="*/ 2147483647 h 1067"/>
                <a:gd name="T42" fmla="*/ 2147483647 w 1152"/>
                <a:gd name="T43" fmla="*/ 2147483647 h 1067"/>
                <a:gd name="T44" fmla="*/ 2147483647 w 1152"/>
                <a:gd name="T45" fmla="*/ 2147483647 h 1067"/>
                <a:gd name="T46" fmla="*/ 2147483647 w 1152"/>
                <a:gd name="T47" fmla="*/ 2147483647 h 1067"/>
                <a:gd name="T48" fmla="*/ 2147483647 w 1152"/>
                <a:gd name="T49" fmla="*/ 2147483647 h 1067"/>
                <a:gd name="T50" fmla="*/ 2147483647 w 1152"/>
                <a:gd name="T51" fmla="*/ 2147483647 h 1067"/>
                <a:gd name="T52" fmla="*/ 2147483647 w 1152"/>
                <a:gd name="T53" fmla="*/ 2147483647 h 1067"/>
                <a:gd name="T54" fmla="*/ 2147483647 w 1152"/>
                <a:gd name="T55" fmla="*/ 2147483647 h 1067"/>
                <a:gd name="T56" fmla="*/ 2147483647 w 1152"/>
                <a:gd name="T57" fmla="*/ 2147483647 h 1067"/>
                <a:gd name="T58" fmla="*/ 2147483647 w 1152"/>
                <a:gd name="T59" fmla="*/ 2147483647 h 1067"/>
                <a:gd name="T60" fmla="*/ 2147483647 w 1152"/>
                <a:gd name="T61" fmla="*/ 2147483647 h 1067"/>
                <a:gd name="T62" fmla="*/ 2147483647 w 1152"/>
                <a:gd name="T63" fmla="*/ 2147483647 h 1067"/>
                <a:gd name="T64" fmla="*/ 2147483647 w 1152"/>
                <a:gd name="T65" fmla="*/ 2147483647 h 1067"/>
                <a:gd name="T66" fmla="*/ 2147483647 w 1152"/>
                <a:gd name="T67" fmla="*/ 2147483647 h 1067"/>
                <a:gd name="T68" fmla="*/ 2147483647 w 1152"/>
                <a:gd name="T69" fmla="*/ 2147483647 h 1067"/>
                <a:gd name="T70" fmla="*/ 2147483647 w 1152"/>
                <a:gd name="T71" fmla="*/ 2147483647 h 1067"/>
                <a:gd name="T72" fmla="*/ 2147483647 w 1152"/>
                <a:gd name="T73" fmla="*/ 2147483647 h 1067"/>
                <a:gd name="T74" fmla="*/ 2147483647 w 1152"/>
                <a:gd name="T75" fmla="*/ 2147483647 h 1067"/>
                <a:gd name="T76" fmla="*/ 2147483647 w 1152"/>
                <a:gd name="T77" fmla="*/ 2147483647 h 1067"/>
                <a:gd name="T78" fmla="*/ 2147483647 w 1152"/>
                <a:gd name="T79" fmla="*/ 2147483647 h 1067"/>
                <a:gd name="T80" fmla="*/ 2147483647 w 1152"/>
                <a:gd name="T81" fmla="*/ 2147483647 h 1067"/>
                <a:gd name="T82" fmla="*/ 2147483647 w 1152"/>
                <a:gd name="T83" fmla="*/ 2147483647 h 1067"/>
                <a:gd name="T84" fmla="*/ 2147483647 w 1152"/>
                <a:gd name="T85" fmla="*/ 2147483647 h 1067"/>
                <a:gd name="T86" fmla="*/ 2147483647 w 1152"/>
                <a:gd name="T87" fmla="*/ 2147483647 h 1067"/>
                <a:gd name="T88" fmla="*/ 2147483647 w 1152"/>
                <a:gd name="T89" fmla="*/ 2147483647 h 1067"/>
                <a:gd name="T90" fmla="*/ 2147483647 w 1152"/>
                <a:gd name="T91" fmla="*/ 2147483647 h 1067"/>
                <a:gd name="T92" fmla="*/ 0 w 1152"/>
                <a:gd name="T93" fmla="*/ 2147483647 h 1067"/>
                <a:gd name="T94" fmla="*/ 0 w 1152"/>
                <a:gd name="T95" fmla="*/ 2147483647 h 1067"/>
                <a:gd name="T96" fmla="*/ 2147483647 w 1152"/>
                <a:gd name="T97" fmla="*/ 2147483647 h 1067"/>
                <a:gd name="T98" fmla="*/ 2147483647 w 1152"/>
                <a:gd name="T99" fmla="*/ 2147483647 h 1067"/>
                <a:gd name="T100" fmla="*/ 2147483647 w 1152"/>
                <a:gd name="T101" fmla="*/ 0 h 10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2"/>
                <a:gd name="T154" fmla="*/ 0 h 1067"/>
                <a:gd name="T155" fmla="*/ 1152 w 1152"/>
                <a:gd name="T156" fmla="*/ 1067 h 10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2" h="1067">
                  <a:moveTo>
                    <a:pt x="334" y="0"/>
                  </a:moveTo>
                  <a:lnTo>
                    <a:pt x="589" y="9"/>
                  </a:lnTo>
                  <a:lnTo>
                    <a:pt x="589" y="203"/>
                  </a:lnTo>
                  <a:lnTo>
                    <a:pt x="719" y="256"/>
                  </a:lnTo>
                  <a:lnTo>
                    <a:pt x="754" y="238"/>
                  </a:lnTo>
                  <a:lnTo>
                    <a:pt x="839" y="280"/>
                  </a:lnTo>
                  <a:lnTo>
                    <a:pt x="890" y="277"/>
                  </a:lnTo>
                  <a:lnTo>
                    <a:pt x="988" y="235"/>
                  </a:lnTo>
                  <a:lnTo>
                    <a:pt x="1045" y="276"/>
                  </a:lnTo>
                  <a:lnTo>
                    <a:pt x="1094" y="286"/>
                  </a:lnTo>
                  <a:lnTo>
                    <a:pt x="1094" y="444"/>
                  </a:lnTo>
                  <a:lnTo>
                    <a:pt x="1152" y="542"/>
                  </a:lnTo>
                  <a:lnTo>
                    <a:pt x="1139" y="677"/>
                  </a:lnTo>
                  <a:lnTo>
                    <a:pt x="1076" y="730"/>
                  </a:lnTo>
                  <a:lnTo>
                    <a:pt x="1063" y="681"/>
                  </a:lnTo>
                  <a:lnTo>
                    <a:pt x="1045" y="703"/>
                  </a:lnTo>
                  <a:lnTo>
                    <a:pt x="1058" y="735"/>
                  </a:lnTo>
                  <a:lnTo>
                    <a:pt x="947" y="815"/>
                  </a:lnTo>
                  <a:lnTo>
                    <a:pt x="920" y="820"/>
                  </a:lnTo>
                  <a:lnTo>
                    <a:pt x="862" y="860"/>
                  </a:lnTo>
                  <a:lnTo>
                    <a:pt x="862" y="882"/>
                  </a:lnTo>
                  <a:lnTo>
                    <a:pt x="844" y="887"/>
                  </a:lnTo>
                  <a:lnTo>
                    <a:pt x="857" y="914"/>
                  </a:lnTo>
                  <a:lnTo>
                    <a:pt x="826" y="954"/>
                  </a:lnTo>
                  <a:lnTo>
                    <a:pt x="844" y="1012"/>
                  </a:lnTo>
                  <a:lnTo>
                    <a:pt x="862" y="1031"/>
                  </a:lnTo>
                  <a:lnTo>
                    <a:pt x="857" y="1067"/>
                  </a:lnTo>
                  <a:lnTo>
                    <a:pt x="812" y="1067"/>
                  </a:lnTo>
                  <a:lnTo>
                    <a:pt x="772" y="1049"/>
                  </a:lnTo>
                  <a:lnTo>
                    <a:pt x="745" y="1054"/>
                  </a:lnTo>
                  <a:lnTo>
                    <a:pt x="656" y="1022"/>
                  </a:lnTo>
                  <a:lnTo>
                    <a:pt x="616" y="900"/>
                  </a:lnTo>
                  <a:lnTo>
                    <a:pt x="553" y="842"/>
                  </a:lnTo>
                  <a:lnTo>
                    <a:pt x="498" y="735"/>
                  </a:lnTo>
                  <a:lnTo>
                    <a:pt x="473" y="724"/>
                  </a:lnTo>
                  <a:lnTo>
                    <a:pt x="443" y="697"/>
                  </a:lnTo>
                  <a:lnTo>
                    <a:pt x="414" y="697"/>
                  </a:lnTo>
                  <a:lnTo>
                    <a:pt x="371" y="688"/>
                  </a:lnTo>
                  <a:lnTo>
                    <a:pt x="338" y="697"/>
                  </a:lnTo>
                  <a:lnTo>
                    <a:pt x="316" y="751"/>
                  </a:lnTo>
                  <a:lnTo>
                    <a:pt x="282" y="760"/>
                  </a:lnTo>
                  <a:lnTo>
                    <a:pt x="209" y="718"/>
                  </a:lnTo>
                  <a:lnTo>
                    <a:pt x="166" y="668"/>
                  </a:lnTo>
                  <a:lnTo>
                    <a:pt x="158" y="606"/>
                  </a:lnTo>
                  <a:lnTo>
                    <a:pt x="127" y="565"/>
                  </a:lnTo>
                  <a:lnTo>
                    <a:pt x="54" y="507"/>
                  </a:lnTo>
                  <a:lnTo>
                    <a:pt x="0" y="446"/>
                  </a:lnTo>
                  <a:lnTo>
                    <a:pt x="0" y="420"/>
                  </a:lnTo>
                  <a:lnTo>
                    <a:pt x="174" y="422"/>
                  </a:lnTo>
                  <a:lnTo>
                    <a:pt x="316" y="4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23"/>
            <p:cNvSpPr>
              <a:spLocks/>
            </p:cNvSpPr>
            <p:nvPr/>
          </p:nvSpPr>
          <p:spPr bwMode="auto">
            <a:xfrm>
              <a:off x="4124325" y="2098675"/>
              <a:ext cx="923925" cy="539750"/>
            </a:xfrm>
            <a:custGeom>
              <a:avLst/>
              <a:gdLst>
                <a:gd name="T0" fmla="*/ 2147483647 w 555"/>
                <a:gd name="T1" fmla="*/ 0 h 325"/>
                <a:gd name="T2" fmla="*/ 2147483647 w 555"/>
                <a:gd name="T3" fmla="*/ 2147483647 h 325"/>
                <a:gd name="T4" fmla="*/ 2147483647 w 555"/>
                <a:gd name="T5" fmla="*/ 2147483647 h 325"/>
                <a:gd name="T6" fmla="*/ 2147483647 w 555"/>
                <a:gd name="T7" fmla="*/ 2147483647 h 325"/>
                <a:gd name="T8" fmla="*/ 2147483647 w 555"/>
                <a:gd name="T9" fmla="*/ 2147483647 h 325"/>
                <a:gd name="T10" fmla="*/ 2147483647 w 555"/>
                <a:gd name="T11" fmla="*/ 2147483647 h 325"/>
                <a:gd name="T12" fmla="*/ 2147483647 w 555"/>
                <a:gd name="T13" fmla="*/ 2147483647 h 325"/>
                <a:gd name="T14" fmla="*/ 0 w 555"/>
                <a:gd name="T15" fmla="*/ 2147483647 h 325"/>
                <a:gd name="T16" fmla="*/ 2147483647 w 555"/>
                <a:gd name="T17" fmla="*/ 0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325"/>
                <a:gd name="T29" fmla="*/ 555 w 555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325">
                  <a:moveTo>
                    <a:pt x="2" y="0"/>
                  </a:moveTo>
                  <a:lnTo>
                    <a:pt x="465" y="11"/>
                  </a:lnTo>
                  <a:lnTo>
                    <a:pt x="500" y="106"/>
                  </a:lnTo>
                  <a:lnTo>
                    <a:pt x="532" y="179"/>
                  </a:lnTo>
                  <a:lnTo>
                    <a:pt x="555" y="298"/>
                  </a:lnTo>
                  <a:lnTo>
                    <a:pt x="541" y="325"/>
                  </a:lnTo>
                  <a:lnTo>
                    <a:pt x="370" y="321"/>
                  </a:lnTo>
                  <a:lnTo>
                    <a:pt x="0" y="315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24"/>
            <p:cNvSpPr>
              <a:spLocks/>
            </p:cNvSpPr>
            <p:nvPr/>
          </p:nvSpPr>
          <p:spPr bwMode="auto">
            <a:xfrm>
              <a:off x="4100513" y="2616200"/>
              <a:ext cx="969963" cy="630238"/>
            </a:xfrm>
            <a:custGeom>
              <a:avLst/>
              <a:gdLst>
                <a:gd name="T0" fmla="*/ 2147483647 w 583"/>
                <a:gd name="T1" fmla="*/ 0 h 380"/>
                <a:gd name="T2" fmla="*/ 2147483647 w 583"/>
                <a:gd name="T3" fmla="*/ 2147483647 h 380"/>
                <a:gd name="T4" fmla="*/ 0 w 583"/>
                <a:gd name="T5" fmla="*/ 2147483647 h 380"/>
                <a:gd name="T6" fmla="*/ 2147483647 w 583"/>
                <a:gd name="T7" fmla="*/ 2147483647 h 380"/>
                <a:gd name="T8" fmla="*/ 2147483647 w 583"/>
                <a:gd name="T9" fmla="*/ 2147483647 h 380"/>
                <a:gd name="T10" fmla="*/ 2147483647 w 583"/>
                <a:gd name="T11" fmla="*/ 2147483647 h 380"/>
                <a:gd name="T12" fmla="*/ 2147483647 w 583"/>
                <a:gd name="T13" fmla="*/ 2147483647 h 380"/>
                <a:gd name="T14" fmla="*/ 2147483647 w 583"/>
                <a:gd name="T15" fmla="*/ 2147483647 h 380"/>
                <a:gd name="T16" fmla="*/ 2147483647 w 583"/>
                <a:gd name="T17" fmla="*/ 2147483647 h 380"/>
                <a:gd name="T18" fmla="*/ 2147483647 w 583"/>
                <a:gd name="T19" fmla="*/ 2147483647 h 380"/>
                <a:gd name="T20" fmla="*/ 2147483647 w 583"/>
                <a:gd name="T21" fmla="*/ 2147483647 h 380"/>
                <a:gd name="T22" fmla="*/ 2147483647 w 583"/>
                <a:gd name="T23" fmla="*/ 2147483647 h 380"/>
                <a:gd name="T24" fmla="*/ 2147483647 w 583"/>
                <a:gd name="T25" fmla="*/ 2147483647 h 380"/>
                <a:gd name="T26" fmla="*/ 2147483647 w 583"/>
                <a:gd name="T27" fmla="*/ 0 h 3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3"/>
                <a:gd name="T43" fmla="*/ 0 h 380"/>
                <a:gd name="T44" fmla="*/ 583 w 583"/>
                <a:gd name="T45" fmla="*/ 380 h 3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3" h="380">
                  <a:moveTo>
                    <a:pt x="11" y="0"/>
                  </a:moveTo>
                  <a:lnTo>
                    <a:pt x="9" y="148"/>
                  </a:lnTo>
                  <a:lnTo>
                    <a:pt x="0" y="321"/>
                  </a:lnTo>
                  <a:lnTo>
                    <a:pt x="424" y="327"/>
                  </a:lnTo>
                  <a:lnTo>
                    <a:pt x="468" y="350"/>
                  </a:lnTo>
                  <a:lnTo>
                    <a:pt x="500" y="318"/>
                  </a:lnTo>
                  <a:lnTo>
                    <a:pt x="583" y="380"/>
                  </a:lnTo>
                  <a:lnTo>
                    <a:pt x="571" y="315"/>
                  </a:lnTo>
                  <a:lnTo>
                    <a:pt x="579" y="264"/>
                  </a:lnTo>
                  <a:lnTo>
                    <a:pt x="583" y="91"/>
                  </a:lnTo>
                  <a:lnTo>
                    <a:pt x="546" y="54"/>
                  </a:lnTo>
                  <a:lnTo>
                    <a:pt x="561" y="6"/>
                  </a:lnTo>
                  <a:lnTo>
                    <a:pt x="284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25"/>
            <p:cNvSpPr>
              <a:spLocks/>
            </p:cNvSpPr>
            <p:nvPr/>
          </p:nvSpPr>
          <p:spPr bwMode="auto">
            <a:xfrm>
              <a:off x="4083050" y="3143250"/>
              <a:ext cx="1160463" cy="517525"/>
            </a:xfrm>
            <a:custGeom>
              <a:avLst/>
              <a:gdLst>
                <a:gd name="T0" fmla="*/ 2147483647 w 695"/>
                <a:gd name="T1" fmla="*/ 0 h 313"/>
                <a:gd name="T2" fmla="*/ 0 w 695"/>
                <a:gd name="T3" fmla="*/ 2147483647 h 313"/>
                <a:gd name="T4" fmla="*/ 2147483647 w 695"/>
                <a:gd name="T5" fmla="*/ 2147483647 h 313"/>
                <a:gd name="T6" fmla="*/ 2147483647 w 695"/>
                <a:gd name="T7" fmla="*/ 2147483647 h 313"/>
                <a:gd name="T8" fmla="*/ 2147483647 w 695"/>
                <a:gd name="T9" fmla="*/ 2147483647 h 313"/>
                <a:gd name="T10" fmla="*/ 2147483647 w 695"/>
                <a:gd name="T11" fmla="*/ 2147483647 h 313"/>
                <a:gd name="T12" fmla="*/ 2147483647 w 695"/>
                <a:gd name="T13" fmla="*/ 2147483647 h 313"/>
                <a:gd name="T14" fmla="*/ 2147483647 w 695"/>
                <a:gd name="T15" fmla="*/ 2147483647 h 313"/>
                <a:gd name="T16" fmla="*/ 2147483647 w 695"/>
                <a:gd name="T17" fmla="*/ 2147483647 h 313"/>
                <a:gd name="T18" fmla="*/ 2147483647 w 695"/>
                <a:gd name="T19" fmla="*/ 2147483647 h 313"/>
                <a:gd name="T20" fmla="*/ 2147483647 w 695"/>
                <a:gd name="T21" fmla="*/ 2147483647 h 313"/>
                <a:gd name="T22" fmla="*/ 2147483647 w 695"/>
                <a:gd name="T23" fmla="*/ 2147483647 h 313"/>
                <a:gd name="T24" fmla="*/ 2147483647 w 695"/>
                <a:gd name="T25" fmla="*/ 2147483647 h 313"/>
                <a:gd name="T26" fmla="*/ 2147483647 w 695"/>
                <a:gd name="T27" fmla="*/ 2147483647 h 313"/>
                <a:gd name="T28" fmla="*/ 2147483647 w 695"/>
                <a:gd name="T29" fmla="*/ 0 h 3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5"/>
                <a:gd name="T46" fmla="*/ 0 h 313"/>
                <a:gd name="T47" fmla="*/ 695 w 695"/>
                <a:gd name="T48" fmla="*/ 313 h 3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5" h="313">
                  <a:moveTo>
                    <a:pt x="8" y="0"/>
                  </a:moveTo>
                  <a:lnTo>
                    <a:pt x="0" y="207"/>
                  </a:lnTo>
                  <a:lnTo>
                    <a:pt x="157" y="212"/>
                  </a:lnTo>
                  <a:lnTo>
                    <a:pt x="155" y="313"/>
                  </a:lnTo>
                  <a:lnTo>
                    <a:pt x="367" y="310"/>
                  </a:lnTo>
                  <a:lnTo>
                    <a:pt x="556" y="307"/>
                  </a:lnTo>
                  <a:lnTo>
                    <a:pt x="695" y="310"/>
                  </a:lnTo>
                  <a:lnTo>
                    <a:pt x="652" y="222"/>
                  </a:lnTo>
                  <a:lnTo>
                    <a:pt x="622" y="140"/>
                  </a:lnTo>
                  <a:lnTo>
                    <a:pt x="589" y="55"/>
                  </a:lnTo>
                  <a:lnTo>
                    <a:pt x="510" y="2"/>
                  </a:lnTo>
                  <a:lnTo>
                    <a:pt x="474" y="33"/>
                  </a:lnTo>
                  <a:lnTo>
                    <a:pt x="431" y="11"/>
                  </a:lnTo>
                  <a:lnTo>
                    <a:pt x="242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26"/>
            <p:cNvSpPr>
              <a:spLocks/>
            </p:cNvSpPr>
            <p:nvPr/>
          </p:nvSpPr>
          <p:spPr bwMode="auto">
            <a:xfrm>
              <a:off x="4332288" y="3648075"/>
              <a:ext cx="1016000" cy="514350"/>
            </a:xfrm>
            <a:custGeom>
              <a:avLst/>
              <a:gdLst>
                <a:gd name="T0" fmla="*/ 2147483647 w 611"/>
                <a:gd name="T1" fmla="*/ 2147483647 h 311"/>
                <a:gd name="T2" fmla="*/ 2147483647 w 611"/>
                <a:gd name="T3" fmla="*/ 2147483647 h 311"/>
                <a:gd name="T4" fmla="*/ 0 w 611"/>
                <a:gd name="T5" fmla="*/ 2147483647 h 311"/>
                <a:gd name="T6" fmla="*/ 2147483647 w 611"/>
                <a:gd name="T7" fmla="*/ 2147483647 h 311"/>
                <a:gd name="T8" fmla="*/ 2147483647 w 611"/>
                <a:gd name="T9" fmla="*/ 2147483647 h 311"/>
                <a:gd name="T10" fmla="*/ 2147483647 w 611"/>
                <a:gd name="T11" fmla="*/ 2147483647 h 311"/>
                <a:gd name="T12" fmla="*/ 2147483647 w 611"/>
                <a:gd name="T13" fmla="*/ 2147483647 h 311"/>
                <a:gd name="T14" fmla="*/ 2147483647 w 611"/>
                <a:gd name="T15" fmla="*/ 2147483647 h 311"/>
                <a:gd name="T16" fmla="*/ 2147483647 w 611"/>
                <a:gd name="T17" fmla="*/ 0 h 311"/>
                <a:gd name="T18" fmla="*/ 2147483647 w 611"/>
                <a:gd name="T19" fmla="*/ 2147483647 h 311"/>
                <a:gd name="T20" fmla="*/ 2147483647 w 611"/>
                <a:gd name="T21" fmla="*/ 2147483647 h 3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1"/>
                <a:gd name="T34" fmla="*/ 0 h 311"/>
                <a:gd name="T35" fmla="*/ 611 w 611"/>
                <a:gd name="T36" fmla="*/ 311 h 3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1" h="311">
                  <a:moveTo>
                    <a:pt x="6" y="3"/>
                  </a:moveTo>
                  <a:lnTo>
                    <a:pt x="4" y="182"/>
                  </a:lnTo>
                  <a:lnTo>
                    <a:pt x="0" y="308"/>
                  </a:lnTo>
                  <a:lnTo>
                    <a:pt x="611" y="311"/>
                  </a:lnTo>
                  <a:lnTo>
                    <a:pt x="599" y="149"/>
                  </a:lnTo>
                  <a:lnTo>
                    <a:pt x="599" y="88"/>
                  </a:lnTo>
                  <a:lnTo>
                    <a:pt x="550" y="50"/>
                  </a:lnTo>
                  <a:lnTo>
                    <a:pt x="565" y="18"/>
                  </a:lnTo>
                  <a:lnTo>
                    <a:pt x="544" y="0"/>
                  </a:lnTo>
                  <a:lnTo>
                    <a:pt x="267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27"/>
            <p:cNvSpPr>
              <a:spLocks/>
            </p:cNvSpPr>
            <p:nvPr/>
          </p:nvSpPr>
          <p:spPr bwMode="auto">
            <a:xfrm>
              <a:off x="4194175" y="4151313"/>
              <a:ext cx="1189038" cy="568325"/>
            </a:xfrm>
            <a:custGeom>
              <a:avLst/>
              <a:gdLst>
                <a:gd name="T0" fmla="*/ 2147483647 w 713"/>
                <a:gd name="T1" fmla="*/ 0 h 343"/>
                <a:gd name="T2" fmla="*/ 0 w 713"/>
                <a:gd name="T3" fmla="*/ 2147483647 h 343"/>
                <a:gd name="T4" fmla="*/ 2147483647 w 713"/>
                <a:gd name="T5" fmla="*/ 2147483647 h 343"/>
                <a:gd name="T6" fmla="*/ 2147483647 w 713"/>
                <a:gd name="T7" fmla="*/ 2147483647 h 343"/>
                <a:gd name="T8" fmla="*/ 2147483647 w 713"/>
                <a:gd name="T9" fmla="*/ 2147483647 h 343"/>
                <a:gd name="T10" fmla="*/ 2147483647 w 713"/>
                <a:gd name="T11" fmla="*/ 2147483647 h 343"/>
                <a:gd name="T12" fmla="*/ 2147483647 w 713"/>
                <a:gd name="T13" fmla="*/ 2147483647 h 343"/>
                <a:gd name="T14" fmla="*/ 2147483647 w 713"/>
                <a:gd name="T15" fmla="*/ 2147483647 h 343"/>
                <a:gd name="T16" fmla="*/ 2147483647 w 713"/>
                <a:gd name="T17" fmla="*/ 2147483647 h 343"/>
                <a:gd name="T18" fmla="*/ 2147483647 w 713"/>
                <a:gd name="T19" fmla="*/ 2147483647 h 343"/>
                <a:gd name="T20" fmla="*/ 2147483647 w 713"/>
                <a:gd name="T21" fmla="*/ 2147483647 h 343"/>
                <a:gd name="T22" fmla="*/ 2147483647 w 713"/>
                <a:gd name="T23" fmla="*/ 2147483647 h 343"/>
                <a:gd name="T24" fmla="*/ 2147483647 w 713"/>
                <a:gd name="T25" fmla="*/ 0 h 3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3"/>
                <a:gd name="T40" fmla="*/ 0 h 343"/>
                <a:gd name="T41" fmla="*/ 713 w 713"/>
                <a:gd name="T42" fmla="*/ 343 h 3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3" h="343">
                  <a:moveTo>
                    <a:pt x="4" y="0"/>
                  </a:moveTo>
                  <a:lnTo>
                    <a:pt x="0" y="61"/>
                  </a:lnTo>
                  <a:lnTo>
                    <a:pt x="253" y="70"/>
                  </a:lnTo>
                  <a:lnTo>
                    <a:pt x="255" y="265"/>
                  </a:lnTo>
                  <a:lnTo>
                    <a:pt x="385" y="319"/>
                  </a:lnTo>
                  <a:lnTo>
                    <a:pt x="420" y="299"/>
                  </a:lnTo>
                  <a:lnTo>
                    <a:pt x="502" y="343"/>
                  </a:lnTo>
                  <a:lnTo>
                    <a:pt x="556" y="341"/>
                  </a:lnTo>
                  <a:lnTo>
                    <a:pt x="654" y="299"/>
                  </a:lnTo>
                  <a:lnTo>
                    <a:pt x="713" y="340"/>
                  </a:lnTo>
                  <a:lnTo>
                    <a:pt x="713" y="128"/>
                  </a:lnTo>
                  <a:lnTo>
                    <a:pt x="695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Text Box 28"/>
            <p:cNvSpPr txBox="1">
              <a:spLocks noChangeArrowheads="1"/>
            </p:cNvSpPr>
            <p:nvPr/>
          </p:nvSpPr>
          <p:spPr bwMode="auto">
            <a:xfrm>
              <a:off x="457200" y="4075113"/>
              <a:ext cx="3651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r>
                <a:rPr lang="en-US" sz="1500" b="1">
                  <a:solidFill>
                    <a:srgbClr val="000000"/>
                  </a:solidFill>
                </a:rPr>
                <a:t>HI</a:t>
              </a:r>
            </a:p>
          </p:txBody>
        </p:sp>
        <p:sp>
          <p:nvSpPr>
            <p:cNvPr id="9257" name="Text Box 29"/>
            <p:cNvSpPr txBox="1">
              <a:spLocks noChangeArrowheads="1"/>
            </p:cNvSpPr>
            <p:nvPr/>
          </p:nvSpPr>
          <p:spPr bwMode="auto">
            <a:xfrm>
              <a:off x="2008188" y="2005013"/>
              <a:ext cx="4921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r>
                <a:rPr lang="en-US" sz="1500" b="1">
                  <a:solidFill>
                    <a:srgbClr val="000000"/>
                  </a:solidFill>
                </a:rPr>
                <a:t>WA</a:t>
              </a:r>
            </a:p>
          </p:txBody>
        </p:sp>
        <p:sp>
          <p:nvSpPr>
            <p:cNvPr id="9258" name="Text Box 31"/>
            <p:cNvSpPr txBox="1">
              <a:spLocks noChangeArrowheads="1"/>
            </p:cNvSpPr>
            <p:nvPr/>
          </p:nvSpPr>
          <p:spPr bwMode="auto">
            <a:xfrm>
              <a:off x="2746375" y="4391025"/>
              <a:ext cx="4286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r>
                <a:rPr lang="en-US" sz="1500" b="1">
                  <a:solidFill>
                    <a:srgbClr val="000000"/>
                  </a:solidFill>
                </a:rPr>
                <a:t>AZ</a:t>
              </a:r>
            </a:p>
          </p:txBody>
        </p:sp>
        <p:sp>
          <p:nvSpPr>
            <p:cNvPr id="9259" name="Text Box 32"/>
            <p:cNvSpPr txBox="1">
              <a:spLocks noChangeArrowheads="1"/>
            </p:cNvSpPr>
            <p:nvPr/>
          </p:nvSpPr>
          <p:spPr bwMode="auto">
            <a:xfrm>
              <a:off x="4759325" y="4276725"/>
              <a:ext cx="4603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r>
                <a:rPr lang="en-US" sz="1500" b="1" dirty="0">
                  <a:solidFill>
                    <a:srgbClr val="000000"/>
                  </a:solidFill>
                </a:rPr>
                <a:t>OK</a:t>
              </a:r>
            </a:p>
          </p:txBody>
        </p:sp>
        <p:sp>
          <p:nvSpPr>
            <p:cNvPr id="9260" name="Freeform 33"/>
            <p:cNvSpPr>
              <a:spLocks/>
            </p:cNvSpPr>
            <p:nvPr/>
          </p:nvSpPr>
          <p:spPr bwMode="auto">
            <a:xfrm>
              <a:off x="8029575" y="1752600"/>
              <a:ext cx="522288" cy="790575"/>
            </a:xfrm>
            <a:custGeom>
              <a:avLst/>
              <a:gdLst>
                <a:gd name="T0" fmla="*/ 2147483647 w 313"/>
                <a:gd name="T1" fmla="*/ 2147483647 h 478"/>
                <a:gd name="T2" fmla="*/ 2147483647 w 313"/>
                <a:gd name="T3" fmla="*/ 2147483647 h 478"/>
                <a:gd name="T4" fmla="*/ 2147483647 w 313"/>
                <a:gd name="T5" fmla="*/ 2147483647 h 478"/>
                <a:gd name="T6" fmla="*/ 2147483647 w 313"/>
                <a:gd name="T7" fmla="*/ 2147483647 h 478"/>
                <a:gd name="T8" fmla="*/ 2147483647 w 313"/>
                <a:gd name="T9" fmla="*/ 2147483647 h 478"/>
                <a:gd name="T10" fmla="*/ 2147483647 w 313"/>
                <a:gd name="T11" fmla="*/ 2147483647 h 478"/>
                <a:gd name="T12" fmla="*/ 2147483647 w 313"/>
                <a:gd name="T13" fmla="*/ 2147483647 h 478"/>
                <a:gd name="T14" fmla="*/ 0 w 313"/>
                <a:gd name="T15" fmla="*/ 2147483647 h 478"/>
                <a:gd name="T16" fmla="*/ 2147483647 w 313"/>
                <a:gd name="T17" fmla="*/ 2147483647 h 478"/>
                <a:gd name="T18" fmla="*/ 2147483647 w 313"/>
                <a:gd name="T19" fmla="*/ 2147483647 h 478"/>
                <a:gd name="T20" fmla="*/ 2147483647 w 313"/>
                <a:gd name="T21" fmla="*/ 2147483647 h 478"/>
                <a:gd name="T22" fmla="*/ 2147483647 w 313"/>
                <a:gd name="T23" fmla="*/ 2147483647 h 478"/>
                <a:gd name="T24" fmla="*/ 2147483647 w 313"/>
                <a:gd name="T25" fmla="*/ 2147483647 h 478"/>
                <a:gd name="T26" fmla="*/ 2147483647 w 313"/>
                <a:gd name="T27" fmla="*/ 2147483647 h 478"/>
                <a:gd name="T28" fmla="*/ 2147483647 w 313"/>
                <a:gd name="T29" fmla="*/ 2147483647 h 478"/>
                <a:gd name="T30" fmla="*/ 2147483647 w 313"/>
                <a:gd name="T31" fmla="*/ 2147483647 h 478"/>
                <a:gd name="T32" fmla="*/ 2147483647 w 313"/>
                <a:gd name="T33" fmla="*/ 2147483647 h 478"/>
                <a:gd name="T34" fmla="*/ 2147483647 w 313"/>
                <a:gd name="T35" fmla="*/ 2147483647 h 478"/>
                <a:gd name="T36" fmla="*/ 2147483647 w 313"/>
                <a:gd name="T37" fmla="*/ 2147483647 h 478"/>
                <a:gd name="T38" fmla="*/ 2147483647 w 313"/>
                <a:gd name="T39" fmla="*/ 2147483647 h 478"/>
                <a:gd name="T40" fmla="*/ 2147483647 w 313"/>
                <a:gd name="T41" fmla="*/ 2147483647 h 478"/>
                <a:gd name="T42" fmla="*/ 2147483647 w 313"/>
                <a:gd name="T43" fmla="*/ 2147483647 h 478"/>
                <a:gd name="T44" fmla="*/ 2147483647 w 313"/>
                <a:gd name="T45" fmla="*/ 2147483647 h 478"/>
                <a:gd name="T46" fmla="*/ 2147483647 w 313"/>
                <a:gd name="T47" fmla="*/ 2147483647 h 478"/>
                <a:gd name="T48" fmla="*/ 2147483647 w 313"/>
                <a:gd name="T49" fmla="*/ 0 h 478"/>
                <a:gd name="T50" fmla="*/ 2147483647 w 313"/>
                <a:gd name="T51" fmla="*/ 2147483647 h 478"/>
                <a:gd name="T52" fmla="*/ 2147483647 w 313"/>
                <a:gd name="T53" fmla="*/ 2147483647 h 478"/>
                <a:gd name="T54" fmla="*/ 2147483647 w 313"/>
                <a:gd name="T55" fmla="*/ 2147483647 h 4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3"/>
                <a:gd name="T85" fmla="*/ 0 h 478"/>
                <a:gd name="T86" fmla="*/ 313 w 313"/>
                <a:gd name="T87" fmla="*/ 478 h 4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3" h="478">
                  <a:moveTo>
                    <a:pt x="73" y="15"/>
                  </a:moveTo>
                  <a:lnTo>
                    <a:pt x="27" y="103"/>
                  </a:lnTo>
                  <a:lnTo>
                    <a:pt x="49" y="136"/>
                  </a:lnTo>
                  <a:lnTo>
                    <a:pt x="27" y="176"/>
                  </a:lnTo>
                  <a:lnTo>
                    <a:pt x="40" y="189"/>
                  </a:lnTo>
                  <a:lnTo>
                    <a:pt x="31" y="216"/>
                  </a:lnTo>
                  <a:lnTo>
                    <a:pt x="31" y="261"/>
                  </a:lnTo>
                  <a:lnTo>
                    <a:pt x="0" y="277"/>
                  </a:lnTo>
                  <a:lnTo>
                    <a:pt x="12" y="291"/>
                  </a:lnTo>
                  <a:lnTo>
                    <a:pt x="78" y="458"/>
                  </a:lnTo>
                  <a:lnTo>
                    <a:pt x="130" y="478"/>
                  </a:lnTo>
                  <a:lnTo>
                    <a:pt x="127" y="444"/>
                  </a:lnTo>
                  <a:lnTo>
                    <a:pt x="152" y="417"/>
                  </a:lnTo>
                  <a:lnTo>
                    <a:pt x="143" y="389"/>
                  </a:lnTo>
                  <a:lnTo>
                    <a:pt x="207" y="355"/>
                  </a:lnTo>
                  <a:lnTo>
                    <a:pt x="210" y="308"/>
                  </a:lnTo>
                  <a:lnTo>
                    <a:pt x="248" y="306"/>
                  </a:lnTo>
                  <a:lnTo>
                    <a:pt x="277" y="270"/>
                  </a:lnTo>
                  <a:lnTo>
                    <a:pt x="313" y="246"/>
                  </a:lnTo>
                  <a:lnTo>
                    <a:pt x="313" y="216"/>
                  </a:lnTo>
                  <a:lnTo>
                    <a:pt x="264" y="207"/>
                  </a:lnTo>
                  <a:lnTo>
                    <a:pt x="255" y="174"/>
                  </a:lnTo>
                  <a:lnTo>
                    <a:pt x="206" y="170"/>
                  </a:lnTo>
                  <a:lnTo>
                    <a:pt x="166" y="28"/>
                  </a:lnTo>
                  <a:lnTo>
                    <a:pt x="148" y="0"/>
                  </a:lnTo>
                  <a:lnTo>
                    <a:pt x="98" y="12"/>
                  </a:lnTo>
                  <a:lnTo>
                    <a:pt x="90" y="25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34"/>
            <p:cNvSpPr>
              <a:spLocks/>
            </p:cNvSpPr>
            <p:nvPr/>
          </p:nvSpPr>
          <p:spPr bwMode="auto">
            <a:xfrm>
              <a:off x="7251700" y="3317875"/>
              <a:ext cx="671513" cy="273050"/>
            </a:xfrm>
            <a:custGeom>
              <a:avLst/>
              <a:gdLst>
                <a:gd name="T0" fmla="*/ 0 w 403"/>
                <a:gd name="T1" fmla="*/ 2147483647 h 165"/>
                <a:gd name="T2" fmla="*/ 2147483647 w 403"/>
                <a:gd name="T3" fmla="*/ 0 h 165"/>
                <a:gd name="T4" fmla="*/ 2147483647 w 403"/>
                <a:gd name="T5" fmla="*/ 2147483647 h 165"/>
                <a:gd name="T6" fmla="*/ 2147483647 w 403"/>
                <a:gd name="T7" fmla="*/ 2147483647 h 165"/>
                <a:gd name="T8" fmla="*/ 2147483647 w 403"/>
                <a:gd name="T9" fmla="*/ 2147483647 h 165"/>
                <a:gd name="T10" fmla="*/ 2147483647 w 403"/>
                <a:gd name="T11" fmla="*/ 2147483647 h 165"/>
                <a:gd name="T12" fmla="*/ 2147483647 w 403"/>
                <a:gd name="T13" fmla="*/ 2147483647 h 165"/>
                <a:gd name="T14" fmla="*/ 2147483647 w 403"/>
                <a:gd name="T15" fmla="*/ 2147483647 h 165"/>
                <a:gd name="T16" fmla="*/ 2147483647 w 403"/>
                <a:gd name="T17" fmla="*/ 2147483647 h 165"/>
                <a:gd name="T18" fmla="*/ 2147483647 w 403"/>
                <a:gd name="T19" fmla="*/ 2147483647 h 165"/>
                <a:gd name="T20" fmla="*/ 2147483647 w 403"/>
                <a:gd name="T21" fmla="*/ 2147483647 h 165"/>
                <a:gd name="T22" fmla="*/ 2147483647 w 403"/>
                <a:gd name="T23" fmla="*/ 2147483647 h 165"/>
                <a:gd name="T24" fmla="*/ 2147483647 w 403"/>
                <a:gd name="T25" fmla="*/ 2147483647 h 165"/>
                <a:gd name="T26" fmla="*/ 2147483647 w 403"/>
                <a:gd name="T27" fmla="*/ 2147483647 h 165"/>
                <a:gd name="T28" fmla="*/ 2147483647 w 403"/>
                <a:gd name="T29" fmla="*/ 2147483647 h 165"/>
                <a:gd name="T30" fmla="*/ 2147483647 w 403"/>
                <a:gd name="T31" fmla="*/ 2147483647 h 165"/>
                <a:gd name="T32" fmla="*/ 0 w 403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3"/>
                <a:gd name="T52" fmla="*/ 0 h 165"/>
                <a:gd name="T53" fmla="*/ 403 w 403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3" h="165">
                  <a:moveTo>
                    <a:pt x="0" y="57"/>
                  </a:moveTo>
                  <a:lnTo>
                    <a:pt x="300" y="0"/>
                  </a:lnTo>
                  <a:lnTo>
                    <a:pt x="349" y="113"/>
                  </a:lnTo>
                  <a:lnTo>
                    <a:pt x="401" y="101"/>
                  </a:lnTo>
                  <a:lnTo>
                    <a:pt x="403" y="158"/>
                  </a:lnTo>
                  <a:lnTo>
                    <a:pt x="361" y="165"/>
                  </a:lnTo>
                  <a:lnTo>
                    <a:pt x="324" y="128"/>
                  </a:lnTo>
                  <a:lnTo>
                    <a:pt x="300" y="83"/>
                  </a:lnTo>
                  <a:lnTo>
                    <a:pt x="296" y="21"/>
                  </a:lnTo>
                  <a:lnTo>
                    <a:pt x="278" y="52"/>
                  </a:lnTo>
                  <a:lnTo>
                    <a:pt x="299" y="146"/>
                  </a:lnTo>
                  <a:lnTo>
                    <a:pt x="211" y="159"/>
                  </a:lnTo>
                  <a:lnTo>
                    <a:pt x="208" y="91"/>
                  </a:lnTo>
                  <a:lnTo>
                    <a:pt x="154" y="61"/>
                  </a:lnTo>
                  <a:lnTo>
                    <a:pt x="108" y="54"/>
                  </a:lnTo>
                  <a:lnTo>
                    <a:pt x="12" y="10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35"/>
            <p:cNvSpPr>
              <a:spLocks/>
            </p:cNvSpPr>
            <p:nvPr/>
          </p:nvSpPr>
          <p:spPr bwMode="auto">
            <a:xfrm>
              <a:off x="5359400" y="4179888"/>
              <a:ext cx="666750" cy="617538"/>
            </a:xfrm>
            <a:custGeom>
              <a:avLst/>
              <a:gdLst>
                <a:gd name="T0" fmla="*/ 0 w 401"/>
                <a:gd name="T1" fmla="*/ 2147483647 h 374"/>
                <a:gd name="T2" fmla="*/ 2147483647 w 401"/>
                <a:gd name="T3" fmla="*/ 2147483647 h 374"/>
                <a:gd name="T4" fmla="*/ 2147483647 w 401"/>
                <a:gd name="T5" fmla="*/ 0 h 374"/>
                <a:gd name="T6" fmla="*/ 2147483647 w 401"/>
                <a:gd name="T7" fmla="*/ 2147483647 h 374"/>
                <a:gd name="T8" fmla="*/ 2147483647 w 401"/>
                <a:gd name="T9" fmla="*/ 2147483647 h 374"/>
                <a:gd name="T10" fmla="*/ 2147483647 w 401"/>
                <a:gd name="T11" fmla="*/ 2147483647 h 374"/>
                <a:gd name="T12" fmla="*/ 2147483647 w 401"/>
                <a:gd name="T13" fmla="*/ 2147483647 h 374"/>
                <a:gd name="T14" fmla="*/ 2147483647 w 401"/>
                <a:gd name="T15" fmla="*/ 2147483647 h 374"/>
                <a:gd name="T16" fmla="*/ 2147483647 w 401"/>
                <a:gd name="T17" fmla="*/ 2147483647 h 374"/>
                <a:gd name="T18" fmla="*/ 2147483647 w 401"/>
                <a:gd name="T19" fmla="*/ 2147483647 h 374"/>
                <a:gd name="T20" fmla="*/ 2147483647 w 401"/>
                <a:gd name="T21" fmla="*/ 2147483647 h 374"/>
                <a:gd name="T22" fmla="*/ 2147483647 w 401"/>
                <a:gd name="T23" fmla="*/ 2147483647 h 374"/>
                <a:gd name="T24" fmla="*/ 2147483647 w 401"/>
                <a:gd name="T25" fmla="*/ 2147483647 h 374"/>
                <a:gd name="T26" fmla="*/ 2147483647 w 401"/>
                <a:gd name="T27" fmla="*/ 2147483647 h 374"/>
                <a:gd name="T28" fmla="*/ 2147483647 w 401"/>
                <a:gd name="T29" fmla="*/ 2147483647 h 374"/>
                <a:gd name="T30" fmla="*/ 0 w 401"/>
                <a:gd name="T31" fmla="*/ 2147483647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374"/>
                <a:gd name="T50" fmla="*/ 401 w 401"/>
                <a:gd name="T51" fmla="*/ 374 h 3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374">
                  <a:moveTo>
                    <a:pt x="0" y="34"/>
                  </a:moveTo>
                  <a:lnTo>
                    <a:pt x="158" y="15"/>
                  </a:lnTo>
                  <a:lnTo>
                    <a:pt x="353" y="0"/>
                  </a:lnTo>
                  <a:lnTo>
                    <a:pt x="343" y="49"/>
                  </a:lnTo>
                  <a:lnTo>
                    <a:pt x="386" y="39"/>
                  </a:lnTo>
                  <a:lnTo>
                    <a:pt x="401" y="72"/>
                  </a:lnTo>
                  <a:lnTo>
                    <a:pt x="356" y="101"/>
                  </a:lnTo>
                  <a:lnTo>
                    <a:pt x="367" y="154"/>
                  </a:lnTo>
                  <a:lnTo>
                    <a:pt x="321" y="240"/>
                  </a:lnTo>
                  <a:lnTo>
                    <a:pt x="286" y="294"/>
                  </a:lnTo>
                  <a:lnTo>
                    <a:pt x="306" y="362"/>
                  </a:lnTo>
                  <a:lnTo>
                    <a:pt x="58" y="374"/>
                  </a:lnTo>
                  <a:lnTo>
                    <a:pt x="57" y="333"/>
                  </a:lnTo>
                  <a:lnTo>
                    <a:pt x="8" y="324"/>
                  </a:lnTo>
                  <a:lnTo>
                    <a:pt x="8" y="10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36"/>
            <p:cNvSpPr>
              <a:spLocks/>
            </p:cNvSpPr>
            <p:nvPr/>
          </p:nvSpPr>
          <p:spPr bwMode="auto">
            <a:xfrm>
              <a:off x="5457825" y="4776788"/>
              <a:ext cx="812800" cy="649288"/>
            </a:xfrm>
            <a:custGeom>
              <a:avLst/>
              <a:gdLst>
                <a:gd name="T0" fmla="*/ 0 w 489"/>
                <a:gd name="T1" fmla="*/ 2147483647 h 392"/>
                <a:gd name="T2" fmla="*/ 2147483647 w 489"/>
                <a:gd name="T3" fmla="*/ 0 h 392"/>
                <a:gd name="T4" fmla="*/ 2147483647 w 489"/>
                <a:gd name="T5" fmla="*/ 2147483647 h 392"/>
                <a:gd name="T6" fmla="*/ 2147483647 w 489"/>
                <a:gd name="T7" fmla="*/ 2147483647 h 392"/>
                <a:gd name="T8" fmla="*/ 2147483647 w 489"/>
                <a:gd name="T9" fmla="*/ 2147483647 h 392"/>
                <a:gd name="T10" fmla="*/ 2147483647 w 489"/>
                <a:gd name="T11" fmla="*/ 2147483647 h 392"/>
                <a:gd name="T12" fmla="*/ 2147483647 w 489"/>
                <a:gd name="T13" fmla="*/ 2147483647 h 392"/>
                <a:gd name="T14" fmla="*/ 2147483647 w 489"/>
                <a:gd name="T15" fmla="*/ 2147483647 h 392"/>
                <a:gd name="T16" fmla="*/ 2147483647 w 489"/>
                <a:gd name="T17" fmla="*/ 2147483647 h 392"/>
                <a:gd name="T18" fmla="*/ 2147483647 w 489"/>
                <a:gd name="T19" fmla="*/ 2147483647 h 392"/>
                <a:gd name="T20" fmla="*/ 2147483647 w 489"/>
                <a:gd name="T21" fmla="*/ 2147483647 h 392"/>
                <a:gd name="T22" fmla="*/ 2147483647 w 489"/>
                <a:gd name="T23" fmla="*/ 2147483647 h 392"/>
                <a:gd name="T24" fmla="*/ 2147483647 w 489"/>
                <a:gd name="T25" fmla="*/ 2147483647 h 392"/>
                <a:gd name="T26" fmla="*/ 2147483647 w 489"/>
                <a:gd name="T27" fmla="*/ 2147483647 h 392"/>
                <a:gd name="T28" fmla="*/ 2147483647 w 489"/>
                <a:gd name="T29" fmla="*/ 2147483647 h 392"/>
                <a:gd name="T30" fmla="*/ 2147483647 w 489"/>
                <a:gd name="T31" fmla="*/ 2147483647 h 392"/>
                <a:gd name="T32" fmla="*/ 2147483647 w 489"/>
                <a:gd name="T33" fmla="*/ 2147483647 h 392"/>
                <a:gd name="T34" fmla="*/ 2147483647 w 489"/>
                <a:gd name="T35" fmla="*/ 2147483647 h 392"/>
                <a:gd name="T36" fmla="*/ 2147483647 w 489"/>
                <a:gd name="T37" fmla="*/ 2147483647 h 392"/>
                <a:gd name="T38" fmla="*/ 2147483647 w 489"/>
                <a:gd name="T39" fmla="*/ 2147483647 h 392"/>
                <a:gd name="T40" fmla="*/ 2147483647 w 489"/>
                <a:gd name="T41" fmla="*/ 2147483647 h 392"/>
                <a:gd name="T42" fmla="*/ 2147483647 w 489"/>
                <a:gd name="T43" fmla="*/ 2147483647 h 392"/>
                <a:gd name="T44" fmla="*/ 2147483647 w 489"/>
                <a:gd name="T45" fmla="*/ 2147483647 h 392"/>
                <a:gd name="T46" fmla="*/ 2147483647 w 489"/>
                <a:gd name="T47" fmla="*/ 2147483647 h 392"/>
                <a:gd name="T48" fmla="*/ 2147483647 w 489"/>
                <a:gd name="T49" fmla="*/ 2147483647 h 392"/>
                <a:gd name="T50" fmla="*/ 2147483647 w 489"/>
                <a:gd name="T51" fmla="*/ 2147483647 h 392"/>
                <a:gd name="T52" fmla="*/ 2147483647 w 489"/>
                <a:gd name="T53" fmla="*/ 2147483647 h 392"/>
                <a:gd name="T54" fmla="*/ 2147483647 w 489"/>
                <a:gd name="T55" fmla="*/ 2147483647 h 392"/>
                <a:gd name="T56" fmla="*/ 2147483647 w 489"/>
                <a:gd name="T57" fmla="*/ 2147483647 h 392"/>
                <a:gd name="T58" fmla="*/ 2147483647 w 489"/>
                <a:gd name="T59" fmla="*/ 2147483647 h 392"/>
                <a:gd name="T60" fmla="*/ 2147483647 w 489"/>
                <a:gd name="T61" fmla="*/ 2147483647 h 392"/>
                <a:gd name="T62" fmla="*/ 2147483647 w 489"/>
                <a:gd name="T63" fmla="*/ 2147483647 h 392"/>
                <a:gd name="T64" fmla="*/ 2147483647 w 489"/>
                <a:gd name="T65" fmla="*/ 2147483647 h 392"/>
                <a:gd name="T66" fmla="*/ 2147483647 w 489"/>
                <a:gd name="T67" fmla="*/ 2147483647 h 392"/>
                <a:gd name="T68" fmla="*/ 0 w 489"/>
                <a:gd name="T69" fmla="*/ 2147483647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9"/>
                <a:gd name="T106" fmla="*/ 0 h 392"/>
                <a:gd name="T107" fmla="*/ 489 w 489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9" h="392">
                  <a:moveTo>
                    <a:pt x="0" y="9"/>
                  </a:moveTo>
                  <a:lnTo>
                    <a:pt x="245" y="0"/>
                  </a:lnTo>
                  <a:lnTo>
                    <a:pt x="288" y="80"/>
                  </a:lnTo>
                  <a:lnTo>
                    <a:pt x="251" y="176"/>
                  </a:lnTo>
                  <a:lnTo>
                    <a:pt x="239" y="219"/>
                  </a:lnTo>
                  <a:lnTo>
                    <a:pt x="403" y="201"/>
                  </a:lnTo>
                  <a:lnTo>
                    <a:pt x="413" y="264"/>
                  </a:lnTo>
                  <a:lnTo>
                    <a:pt x="364" y="258"/>
                  </a:lnTo>
                  <a:lnTo>
                    <a:pt x="342" y="285"/>
                  </a:lnTo>
                  <a:lnTo>
                    <a:pt x="367" y="302"/>
                  </a:lnTo>
                  <a:lnTo>
                    <a:pt x="412" y="282"/>
                  </a:lnTo>
                  <a:lnTo>
                    <a:pt x="413" y="311"/>
                  </a:lnTo>
                  <a:lnTo>
                    <a:pt x="440" y="286"/>
                  </a:lnTo>
                  <a:lnTo>
                    <a:pt x="458" y="286"/>
                  </a:lnTo>
                  <a:lnTo>
                    <a:pt x="437" y="338"/>
                  </a:lnTo>
                  <a:lnTo>
                    <a:pt x="477" y="347"/>
                  </a:lnTo>
                  <a:lnTo>
                    <a:pt x="489" y="375"/>
                  </a:lnTo>
                  <a:lnTo>
                    <a:pt x="471" y="384"/>
                  </a:lnTo>
                  <a:lnTo>
                    <a:pt x="446" y="367"/>
                  </a:lnTo>
                  <a:lnTo>
                    <a:pt x="398" y="353"/>
                  </a:lnTo>
                  <a:lnTo>
                    <a:pt x="409" y="387"/>
                  </a:lnTo>
                  <a:lnTo>
                    <a:pt x="385" y="392"/>
                  </a:lnTo>
                  <a:lnTo>
                    <a:pt x="365" y="361"/>
                  </a:lnTo>
                  <a:lnTo>
                    <a:pt x="354" y="380"/>
                  </a:lnTo>
                  <a:lnTo>
                    <a:pt x="282" y="380"/>
                  </a:lnTo>
                  <a:lnTo>
                    <a:pt x="282" y="361"/>
                  </a:lnTo>
                  <a:lnTo>
                    <a:pt x="255" y="338"/>
                  </a:lnTo>
                  <a:lnTo>
                    <a:pt x="201" y="335"/>
                  </a:lnTo>
                  <a:lnTo>
                    <a:pt x="246" y="361"/>
                  </a:lnTo>
                  <a:lnTo>
                    <a:pt x="184" y="374"/>
                  </a:lnTo>
                  <a:lnTo>
                    <a:pt x="85" y="356"/>
                  </a:lnTo>
                  <a:lnTo>
                    <a:pt x="48" y="361"/>
                  </a:lnTo>
                  <a:lnTo>
                    <a:pt x="61" y="229"/>
                  </a:lnTo>
                  <a:lnTo>
                    <a:pt x="2" y="1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37"/>
            <p:cNvSpPr>
              <a:spLocks/>
            </p:cNvSpPr>
            <p:nvPr/>
          </p:nvSpPr>
          <p:spPr bwMode="auto">
            <a:xfrm>
              <a:off x="4899025" y="2036763"/>
              <a:ext cx="908050" cy="1016000"/>
            </a:xfrm>
            <a:custGeom>
              <a:avLst/>
              <a:gdLst>
                <a:gd name="T0" fmla="*/ 0 w 545"/>
                <a:gd name="T1" fmla="*/ 2147483647 h 614"/>
                <a:gd name="T2" fmla="*/ 2147483647 w 545"/>
                <a:gd name="T3" fmla="*/ 2147483647 h 614"/>
                <a:gd name="T4" fmla="*/ 2147483647 w 545"/>
                <a:gd name="T5" fmla="*/ 0 h 614"/>
                <a:gd name="T6" fmla="*/ 2147483647 w 545"/>
                <a:gd name="T7" fmla="*/ 2147483647 h 614"/>
                <a:gd name="T8" fmla="*/ 2147483647 w 545"/>
                <a:gd name="T9" fmla="*/ 2147483647 h 614"/>
                <a:gd name="T10" fmla="*/ 2147483647 w 545"/>
                <a:gd name="T11" fmla="*/ 2147483647 h 614"/>
                <a:gd name="T12" fmla="*/ 2147483647 w 545"/>
                <a:gd name="T13" fmla="*/ 2147483647 h 614"/>
                <a:gd name="T14" fmla="*/ 2147483647 w 545"/>
                <a:gd name="T15" fmla="*/ 2147483647 h 614"/>
                <a:gd name="T16" fmla="*/ 2147483647 w 545"/>
                <a:gd name="T17" fmla="*/ 2147483647 h 614"/>
                <a:gd name="T18" fmla="*/ 2147483647 w 545"/>
                <a:gd name="T19" fmla="*/ 2147483647 h 614"/>
                <a:gd name="T20" fmla="*/ 2147483647 w 545"/>
                <a:gd name="T21" fmla="*/ 2147483647 h 614"/>
                <a:gd name="T22" fmla="*/ 2147483647 w 545"/>
                <a:gd name="T23" fmla="*/ 2147483647 h 614"/>
                <a:gd name="T24" fmla="*/ 2147483647 w 545"/>
                <a:gd name="T25" fmla="*/ 2147483647 h 614"/>
                <a:gd name="T26" fmla="*/ 2147483647 w 545"/>
                <a:gd name="T27" fmla="*/ 2147483647 h 614"/>
                <a:gd name="T28" fmla="*/ 2147483647 w 545"/>
                <a:gd name="T29" fmla="*/ 2147483647 h 614"/>
                <a:gd name="T30" fmla="*/ 2147483647 w 545"/>
                <a:gd name="T31" fmla="*/ 2147483647 h 614"/>
                <a:gd name="T32" fmla="*/ 2147483647 w 545"/>
                <a:gd name="T33" fmla="*/ 2147483647 h 614"/>
                <a:gd name="T34" fmla="*/ 2147483647 w 545"/>
                <a:gd name="T35" fmla="*/ 2147483647 h 614"/>
                <a:gd name="T36" fmla="*/ 2147483647 w 545"/>
                <a:gd name="T37" fmla="*/ 2147483647 h 614"/>
                <a:gd name="T38" fmla="*/ 2147483647 w 545"/>
                <a:gd name="T39" fmla="*/ 2147483647 h 614"/>
                <a:gd name="T40" fmla="*/ 2147483647 w 545"/>
                <a:gd name="T41" fmla="*/ 2147483647 h 614"/>
                <a:gd name="T42" fmla="*/ 2147483647 w 545"/>
                <a:gd name="T43" fmla="*/ 2147483647 h 614"/>
                <a:gd name="T44" fmla="*/ 2147483647 w 545"/>
                <a:gd name="T45" fmla="*/ 2147483647 h 614"/>
                <a:gd name="T46" fmla="*/ 2147483647 w 545"/>
                <a:gd name="T47" fmla="*/ 2147483647 h 614"/>
                <a:gd name="T48" fmla="*/ 2147483647 w 545"/>
                <a:gd name="T49" fmla="*/ 2147483647 h 614"/>
                <a:gd name="T50" fmla="*/ 2147483647 w 545"/>
                <a:gd name="T51" fmla="*/ 2147483647 h 614"/>
                <a:gd name="T52" fmla="*/ 2147483647 w 545"/>
                <a:gd name="T53" fmla="*/ 2147483647 h 614"/>
                <a:gd name="T54" fmla="*/ 2147483647 w 545"/>
                <a:gd name="T55" fmla="*/ 2147483647 h 614"/>
                <a:gd name="T56" fmla="*/ 2147483647 w 545"/>
                <a:gd name="T57" fmla="*/ 2147483647 h 614"/>
                <a:gd name="T58" fmla="*/ 2147483647 w 545"/>
                <a:gd name="T59" fmla="*/ 2147483647 h 614"/>
                <a:gd name="T60" fmla="*/ 0 w 545"/>
                <a:gd name="T61" fmla="*/ 2147483647 h 6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5"/>
                <a:gd name="T94" fmla="*/ 0 h 614"/>
                <a:gd name="T95" fmla="*/ 545 w 545"/>
                <a:gd name="T96" fmla="*/ 614 h 6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5" h="614">
                  <a:moveTo>
                    <a:pt x="0" y="48"/>
                  </a:moveTo>
                  <a:lnTo>
                    <a:pt x="143" y="48"/>
                  </a:lnTo>
                  <a:lnTo>
                    <a:pt x="141" y="0"/>
                  </a:lnTo>
                  <a:lnTo>
                    <a:pt x="173" y="14"/>
                  </a:lnTo>
                  <a:lnTo>
                    <a:pt x="179" y="51"/>
                  </a:lnTo>
                  <a:lnTo>
                    <a:pt x="247" y="91"/>
                  </a:lnTo>
                  <a:lnTo>
                    <a:pt x="268" y="73"/>
                  </a:lnTo>
                  <a:lnTo>
                    <a:pt x="308" y="73"/>
                  </a:lnTo>
                  <a:lnTo>
                    <a:pt x="340" y="109"/>
                  </a:lnTo>
                  <a:lnTo>
                    <a:pt x="361" y="96"/>
                  </a:lnTo>
                  <a:lnTo>
                    <a:pt x="420" y="111"/>
                  </a:lnTo>
                  <a:lnTo>
                    <a:pt x="441" y="84"/>
                  </a:lnTo>
                  <a:lnTo>
                    <a:pt x="478" y="105"/>
                  </a:lnTo>
                  <a:lnTo>
                    <a:pt x="545" y="102"/>
                  </a:lnTo>
                  <a:lnTo>
                    <a:pt x="437" y="178"/>
                  </a:lnTo>
                  <a:lnTo>
                    <a:pt x="383" y="245"/>
                  </a:lnTo>
                  <a:lnTo>
                    <a:pt x="393" y="342"/>
                  </a:lnTo>
                  <a:lnTo>
                    <a:pt x="356" y="382"/>
                  </a:lnTo>
                  <a:lnTo>
                    <a:pt x="371" y="410"/>
                  </a:lnTo>
                  <a:lnTo>
                    <a:pt x="371" y="482"/>
                  </a:lnTo>
                  <a:lnTo>
                    <a:pt x="408" y="482"/>
                  </a:lnTo>
                  <a:lnTo>
                    <a:pt x="463" y="534"/>
                  </a:lnTo>
                  <a:lnTo>
                    <a:pt x="486" y="597"/>
                  </a:lnTo>
                  <a:lnTo>
                    <a:pt x="100" y="614"/>
                  </a:lnTo>
                  <a:lnTo>
                    <a:pt x="101" y="445"/>
                  </a:lnTo>
                  <a:lnTo>
                    <a:pt x="67" y="407"/>
                  </a:lnTo>
                  <a:lnTo>
                    <a:pt x="79" y="363"/>
                  </a:lnTo>
                  <a:lnTo>
                    <a:pt x="91" y="337"/>
                  </a:lnTo>
                  <a:lnTo>
                    <a:pt x="67" y="219"/>
                  </a:lnTo>
                  <a:lnTo>
                    <a:pt x="34" y="142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38"/>
            <p:cNvSpPr>
              <a:spLocks/>
            </p:cNvSpPr>
            <p:nvPr/>
          </p:nvSpPr>
          <p:spPr bwMode="auto">
            <a:xfrm>
              <a:off x="5484813" y="2384425"/>
              <a:ext cx="692150" cy="801688"/>
            </a:xfrm>
            <a:custGeom>
              <a:avLst/>
              <a:gdLst>
                <a:gd name="T0" fmla="*/ 2147483647 w 415"/>
                <a:gd name="T1" fmla="*/ 2147483647 h 484"/>
                <a:gd name="T2" fmla="*/ 2147483647 w 415"/>
                <a:gd name="T3" fmla="*/ 2147483647 h 484"/>
                <a:gd name="T4" fmla="*/ 2147483647 w 415"/>
                <a:gd name="T5" fmla="*/ 2147483647 h 484"/>
                <a:gd name="T6" fmla="*/ 2147483647 w 415"/>
                <a:gd name="T7" fmla="*/ 0 h 484"/>
                <a:gd name="T8" fmla="*/ 2147483647 w 415"/>
                <a:gd name="T9" fmla="*/ 2147483647 h 484"/>
                <a:gd name="T10" fmla="*/ 2147483647 w 415"/>
                <a:gd name="T11" fmla="*/ 2147483647 h 484"/>
                <a:gd name="T12" fmla="*/ 2147483647 w 415"/>
                <a:gd name="T13" fmla="*/ 2147483647 h 484"/>
                <a:gd name="T14" fmla="*/ 2147483647 w 415"/>
                <a:gd name="T15" fmla="*/ 2147483647 h 484"/>
                <a:gd name="T16" fmla="*/ 2147483647 w 415"/>
                <a:gd name="T17" fmla="*/ 2147483647 h 484"/>
                <a:gd name="T18" fmla="*/ 2147483647 w 415"/>
                <a:gd name="T19" fmla="*/ 2147483647 h 484"/>
                <a:gd name="T20" fmla="*/ 2147483647 w 415"/>
                <a:gd name="T21" fmla="*/ 2147483647 h 484"/>
                <a:gd name="T22" fmla="*/ 2147483647 w 415"/>
                <a:gd name="T23" fmla="*/ 2147483647 h 484"/>
                <a:gd name="T24" fmla="*/ 2147483647 w 415"/>
                <a:gd name="T25" fmla="*/ 2147483647 h 484"/>
                <a:gd name="T26" fmla="*/ 2147483647 w 415"/>
                <a:gd name="T27" fmla="*/ 2147483647 h 484"/>
                <a:gd name="T28" fmla="*/ 2147483647 w 415"/>
                <a:gd name="T29" fmla="*/ 2147483647 h 484"/>
                <a:gd name="T30" fmla="*/ 2147483647 w 415"/>
                <a:gd name="T31" fmla="*/ 2147483647 h 484"/>
                <a:gd name="T32" fmla="*/ 2147483647 w 415"/>
                <a:gd name="T33" fmla="*/ 2147483647 h 484"/>
                <a:gd name="T34" fmla="*/ 2147483647 w 415"/>
                <a:gd name="T35" fmla="*/ 2147483647 h 484"/>
                <a:gd name="T36" fmla="*/ 2147483647 w 415"/>
                <a:gd name="T37" fmla="*/ 2147483647 h 484"/>
                <a:gd name="T38" fmla="*/ 2147483647 w 415"/>
                <a:gd name="T39" fmla="*/ 2147483647 h 484"/>
                <a:gd name="T40" fmla="*/ 2147483647 w 415"/>
                <a:gd name="T41" fmla="*/ 2147483647 h 484"/>
                <a:gd name="T42" fmla="*/ 2147483647 w 415"/>
                <a:gd name="T43" fmla="*/ 2147483647 h 484"/>
                <a:gd name="T44" fmla="*/ 2147483647 w 415"/>
                <a:gd name="T45" fmla="*/ 2147483647 h 484"/>
                <a:gd name="T46" fmla="*/ 2147483647 w 415"/>
                <a:gd name="T47" fmla="*/ 2147483647 h 484"/>
                <a:gd name="T48" fmla="*/ 2147483647 w 415"/>
                <a:gd name="T49" fmla="*/ 2147483647 h 484"/>
                <a:gd name="T50" fmla="*/ 2147483647 w 415"/>
                <a:gd name="T51" fmla="*/ 2147483647 h 484"/>
                <a:gd name="T52" fmla="*/ 2147483647 w 415"/>
                <a:gd name="T53" fmla="*/ 2147483647 h 484"/>
                <a:gd name="T54" fmla="*/ 2147483647 w 415"/>
                <a:gd name="T55" fmla="*/ 2147483647 h 484"/>
                <a:gd name="T56" fmla="*/ 2147483647 w 415"/>
                <a:gd name="T57" fmla="*/ 2147483647 h 484"/>
                <a:gd name="T58" fmla="*/ 2147483647 w 415"/>
                <a:gd name="T59" fmla="*/ 2147483647 h 484"/>
                <a:gd name="T60" fmla="*/ 2147483647 w 415"/>
                <a:gd name="T61" fmla="*/ 2147483647 h 484"/>
                <a:gd name="T62" fmla="*/ 2147483647 w 415"/>
                <a:gd name="T63" fmla="*/ 2147483647 h 484"/>
                <a:gd name="T64" fmla="*/ 2147483647 w 415"/>
                <a:gd name="T65" fmla="*/ 2147483647 h 484"/>
                <a:gd name="T66" fmla="*/ 0 w 415"/>
                <a:gd name="T67" fmla="*/ 2147483647 h 484"/>
                <a:gd name="T68" fmla="*/ 2147483647 w 415"/>
                <a:gd name="T69" fmla="*/ 2147483647 h 484"/>
                <a:gd name="T70" fmla="*/ 2147483647 w 415"/>
                <a:gd name="T71" fmla="*/ 2147483647 h 4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5"/>
                <a:gd name="T109" fmla="*/ 0 h 484"/>
                <a:gd name="T110" fmla="*/ 415 w 415"/>
                <a:gd name="T111" fmla="*/ 484 h 4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5" h="484">
                  <a:moveTo>
                    <a:pt x="30" y="33"/>
                  </a:moveTo>
                  <a:lnTo>
                    <a:pt x="61" y="28"/>
                  </a:lnTo>
                  <a:lnTo>
                    <a:pt x="90" y="28"/>
                  </a:lnTo>
                  <a:lnTo>
                    <a:pt x="107" y="0"/>
                  </a:lnTo>
                  <a:lnTo>
                    <a:pt x="121" y="36"/>
                  </a:lnTo>
                  <a:lnTo>
                    <a:pt x="166" y="36"/>
                  </a:lnTo>
                  <a:lnTo>
                    <a:pt x="189" y="69"/>
                  </a:lnTo>
                  <a:lnTo>
                    <a:pt x="236" y="60"/>
                  </a:lnTo>
                  <a:lnTo>
                    <a:pt x="267" y="80"/>
                  </a:lnTo>
                  <a:lnTo>
                    <a:pt x="325" y="95"/>
                  </a:lnTo>
                  <a:lnTo>
                    <a:pt x="336" y="121"/>
                  </a:lnTo>
                  <a:lnTo>
                    <a:pt x="365" y="122"/>
                  </a:lnTo>
                  <a:lnTo>
                    <a:pt x="356" y="148"/>
                  </a:lnTo>
                  <a:lnTo>
                    <a:pt x="367" y="176"/>
                  </a:lnTo>
                  <a:lnTo>
                    <a:pt x="347" y="212"/>
                  </a:lnTo>
                  <a:lnTo>
                    <a:pt x="361" y="219"/>
                  </a:lnTo>
                  <a:lnTo>
                    <a:pt x="394" y="180"/>
                  </a:lnTo>
                  <a:lnTo>
                    <a:pt x="392" y="167"/>
                  </a:lnTo>
                  <a:lnTo>
                    <a:pt x="406" y="161"/>
                  </a:lnTo>
                  <a:lnTo>
                    <a:pt x="415" y="180"/>
                  </a:lnTo>
                  <a:lnTo>
                    <a:pt x="389" y="207"/>
                  </a:lnTo>
                  <a:lnTo>
                    <a:pt x="379" y="268"/>
                  </a:lnTo>
                  <a:lnTo>
                    <a:pt x="379" y="371"/>
                  </a:lnTo>
                  <a:lnTo>
                    <a:pt x="394" y="389"/>
                  </a:lnTo>
                  <a:lnTo>
                    <a:pt x="388" y="453"/>
                  </a:lnTo>
                  <a:lnTo>
                    <a:pt x="191" y="484"/>
                  </a:lnTo>
                  <a:lnTo>
                    <a:pt x="142" y="455"/>
                  </a:lnTo>
                  <a:lnTo>
                    <a:pt x="152" y="416"/>
                  </a:lnTo>
                  <a:lnTo>
                    <a:pt x="128" y="374"/>
                  </a:lnTo>
                  <a:lnTo>
                    <a:pt x="107" y="322"/>
                  </a:lnTo>
                  <a:lnTo>
                    <a:pt x="52" y="270"/>
                  </a:lnTo>
                  <a:lnTo>
                    <a:pt x="18" y="270"/>
                  </a:lnTo>
                  <a:lnTo>
                    <a:pt x="18" y="198"/>
                  </a:lnTo>
                  <a:lnTo>
                    <a:pt x="0" y="171"/>
                  </a:lnTo>
                  <a:lnTo>
                    <a:pt x="39" y="130"/>
                  </a:lnTo>
                  <a:lnTo>
                    <a:pt x="30" y="3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39"/>
            <p:cNvSpPr>
              <a:spLocks/>
            </p:cNvSpPr>
            <p:nvPr/>
          </p:nvSpPr>
          <p:spPr bwMode="auto">
            <a:xfrm>
              <a:off x="5048250" y="3022600"/>
              <a:ext cx="801688" cy="517525"/>
            </a:xfrm>
            <a:custGeom>
              <a:avLst/>
              <a:gdLst>
                <a:gd name="T0" fmla="*/ 2147483647 w 481"/>
                <a:gd name="T1" fmla="*/ 2147483647 h 313"/>
                <a:gd name="T2" fmla="*/ 0 w 481"/>
                <a:gd name="T3" fmla="*/ 2147483647 h 313"/>
                <a:gd name="T4" fmla="*/ 2147483647 w 481"/>
                <a:gd name="T5" fmla="*/ 2147483647 h 313"/>
                <a:gd name="T6" fmla="*/ 2147483647 w 481"/>
                <a:gd name="T7" fmla="*/ 2147483647 h 313"/>
                <a:gd name="T8" fmla="*/ 2147483647 w 481"/>
                <a:gd name="T9" fmla="*/ 2147483647 h 313"/>
                <a:gd name="T10" fmla="*/ 2147483647 w 481"/>
                <a:gd name="T11" fmla="*/ 2147483647 h 313"/>
                <a:gd name="T12" fmla="*/ 2147483647 w 481"/>
                <a:gd name="T13" fmla="*/ 2147483647 h 313"/>
                <a:gd name="T14" fmla="*/ 2147483647 w 481"/>
                <a:gd name="T15" fmla="*/ 2147483647 h 313"/>
                <a:gd name="T16" fmla="*/ 2147483647 w 481"/>
                <a:gd name="T17" fmla="*/ 2147483647 h 313"/>
                <a:gd name="T18" fmla="*/ 2147483647 w 481"/>
                <a:gd name="T19" fmla="*/ 2147483647 h 313"/>
                <a:gd name="T20" fmla="*/ 2147483647 w 481"/>
                <a:gd name="T21" fmla="*/ 2147483647 h 313"/>
                <a:gd name="T22" fmla="*/ 2147483647 w 481"/>
                <a:gd name="T23" fmla="*/ 2147483647 h 313"/>
                <a:gd name="T24" fmla="*/ 2147483647 w 481"/>
                <a:gd name="T25" fmla="*/ 2147483647 h 313"/>
                <a:gd name="T26" fmla="*/ 2147483647 w 481"/>
                <a:gd name="T27" fmla="*/ 2147483647 h 313"/>
                <a:gd name="T28" fmla="*/ 2147483647 w 481"/>
                <a:gd name="T29" fmla="*/ 0 h 313"/>
                <a:gd name="T30" fmla="*/ 2147483647 w 481"/>
                <a:gd name="T31" fmla="*/ 2147483647 h 313"/>
                <a:gd name="T32" fmla="*/ 2147483647 w 481"/>
                <a:gd name="T33" fmla="*/ 2147483647 h 313"/>
                <a:gd name="T34" fmla="*/ 2147483647 w 481"/>
                <a:gd name="T35" fmla="*/ 2147483647 h 3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1"/>
                <a:gd name="T55" fmla="*/ 0 h 313"/>
                <a:gd name="T56" fmla="*/ 481 w 481"/>
                <a:gd name="T57" fmla="*/ 313 h 3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1" h="313">
                  <a:moveTo>
                    <a:pt x="7" y="16"/>
                  </a:moveTo>
                  <a:lnTo>
                    <a:pt x="0" y="72"/>
                  </a:lnTo>
                  <a:lnTo>
                    <a:pt x="10" y="130"/>
                  </a:lnTo>
                  <a:lnTo>
                    <a:pt x="55" y="249"/>
                  </a:lnTo>
                  <a:lnTo>
                    <a:pt x="80" y="313"/>
                  </a:lnTo>
                  <a:lnTo>
                    <a:pt x="363" y="298"/>
                  </a:lnTo>
                  <a:lnTo>
                    <a:pt x="410" y="313"/>
                  </a:lnTo>
                  <a:lnTo>
                    <a:pt x="438" y="252"/>
                  </a:lnTo>
                  <a:lnTo>
                    <a:pt x="428" y="209"/>
                  </a:lnTo>
                  <a:lnTo>
                    <a:pt x="475" y="200"/>
                  </a:lnTo>
                  <a:lnTo>
                    <a:pt x="481" y="131"/>
                  </a:lnTo>
                  <a:lnTo>
                    <a:pt x="453" y="101"/>
                  </a:lnTo>
                  <a:lnTo>
                    <a:pt x="404" y="72"/>
                  </a:lnTo>
                  <a:lnTo>
                    <a:pt x="414" y="30"/>
                  </a:lnTo>
                  <a:lnTo>
                    <a:pt x="393" y="0"/>
                  </a:lnTo>
                  <a:lnTo>
                    <a:pt x="287" y="5"/>
                  </a:lnTo>
                  <a:lnTo>
                    <a:pt x="180" y="9"/>
                  </a:lnTo>
                  <a:lnTo>
                    <a:pt x="7" y="1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40"/>
            <p:cNvSpPr>
              <a:spLocks/>
            </p:cNvSpPr>
            <p:nvPr/>
          </p:nvSpPr>
          <p:spPr bwMode="auto">
            <a:xfrm>
              <a:off x="5754688" y="2270125"/>
              <a:ext cx="742950" cy="320675"/>
            </a:xfrm>
            <a:custGeom>
              <a:avLst/>
              <a:gdLst>
                <a:gd name="T0" fmla="*/ 0 w 445"/>
                <a:gd name="T1" fmla="*/ 2147483647 h 193"/>
                <a:gd name="T2" fmla="*/ 2147483647 w 445"/>
                <a:gd name="T3" fmla="*/ 0 h 193"/>
                <a:gd name="T4" fmla="*/ 2147483647 w 445"/>
                <a:gd name="T5" fmla="*/ 2147483647 h 193"/>
                <a:gd name="T6" fmla="*/ 2147483647 w 445"/>
                <a:gd name="T7" fmla="*/ 2147483647 h 193"/>
                <a:gd name="T8" fmla="*/ 2147483647 w 445"/>
                <a:gd name="T9" fmla="*/ 2147483647 h 193"/>
                <a:gd name="T10" fmla="*/ 2147483647 w 445"/>
                <a:gd name="T11" fmla="*/ 2147483647 h 193"/>
                <a:gd name="T12" fmla="*/ 2147483647 w 445"/>
                <a:gd name="T13" fmla="*/ 2147483647 h 193"/>
                <a:gd name="T14" fmla="*/ 2147483647 w 445"/>
                <a:gd name="T15" fmla="*/ 2147483647 h 193"/>
                <a:gd name="T16" fmla="*/ 2147483647 w 445"/>
                <a:gd name="T17" fmla="*/ 2147483647 h 193"/>
                <a:gd name="T18" fmla="*/ 2147483647 w 445"/>
                <a:gd name="T19" fmla="*/ 2147483647 h 193"/>
                <a:gd name="T20" fmla="*/ 2147483647 w 445"/>
                <a:gd name="T21" fmla="*/ 2147483647 h 193"/>
                <a:gd name="T22" fmla="*/ 2147483647 w 445"/>
                <a:gd name="T23" fmla="*/ 2147483647 h 193"/>
                <a:gd name="T24" fmla="*/ 2147483647 w 445"/>
                <a:gd name="T25" fmla="*/ 2147483647 h 193"/>
                <a:gd name="T26" fmla="*/ 2147483647 w 445"/>
                <a:gd name="T27" fmla="*/ 2147483647 h 193"/>
                <a:gd name="T28" fmla="*/ 2147483647 w 445"/>
                <a:gd name="T29" fmla="*/ 2147483647 h 193"/>
                <a:gd name="T30" fmla="*/ 2147483647 w 445"/>
                <a:gd name="T31" fmla="*/ 2147483647 h 193"/>
                <a:gd name="T32" fmla="*/ 2147483647 w 445"/>
                <a:gd name="T33" fmla="*/ 2147483647 h 193"/>
                <a:gd name="T34" fmla="*/ 2147483647 w 445"/>
                <a:gd name="T35" fmla="*/ 2147483647 h 193"/>
                <a:gd name="T36" fmla="*/ 2147483647 w 445"/>
                <a:gd name="T37" fmla="*/ 2147483647 h 193"/>
                <a:gd name="T38" fmla="*/ 2147483647 w 445"/>
                <a:gd name="T39" fmla="*/ 2147483647 h 193"/>
                <a:gd name="T40" fmla="*/ 2147483647 w 445"/>
                <a:gd name="T41" fmla="*/ 2147483647 h 193"/>
                <a:gd name="T42" fmla="*/ 2147483647 w 445"/>
                <a:gd name="T43" fmla="*/ 2147483647 h 193"/>
                <a:gd name="T44" fmla="*/ 2147483647 w 445"/>
                <a:gd name="T45" fmla="*/ 2147483647 h 193"/>
                <a:gd name="T46" fmla="*/ 2147483647 w 445"/>
                <a:gd name="T47" fmla="*/ 2147483647 h 193"/>
                <a:gd name="T48" fmla="*/ 0 w 445"/>
                <a:gd name="T49" fmla="*/ 2147483647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5"/>
                <a:gd name="T76" fmla="*/ 0 h 193"/>
                <a:gd name="T77" fmla="*/ 445 w 445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5" h="193">
                  <a:moveTo>
                    <a:pt x="0" y="106"/>
                  </a:moveTo>
                  <a:lnTo>
                    <a:pt x="99" y="0"/>
                  </a:lnTo>
                  <a:lnTo>
                    <a:pt x="82" y="44"/>
                  </a:lnTo>
                  <a:lnTo>
                    <a:pt x="95" y="57"/>
                  </a:lnTo>
                  <a:lnTo>
                    <a:pt x="126" y="39"/>
                  </a:lnTo>
                  <a:lnTo>
                    <a:pt x="195" y="66"/>
                  </a:lnTo>
                  <a:lnTo>
                    <a:pt x="225" y="44"/>
                  </a:lnTo>
                  <a:lnTo>
                    <a:pt x="317" y="32"/>
                  </a:lnTo>
                  <a:lnTo>
                    <a:pt x="335" y="59"/>
                  </a:lnTo>
                  <a:lnTo>
                    <a:pt x="371" y="53"/>
                  </a:lnTo>
                  <a:lnTo>
                    <a:pt x="441" y="81"/>
                  </a:lnTo>
                  <a:lnTo>
                    <a:pt x="445" y="102"/>
                  </a:lnTo>
                  <a:lnTo>
                    <a:pt x="369" y="120"/>
                  </a:lnTo>
                  <a:lnTo>
                    <a:pt x="347" y="106"/>
                  </a:lnTo>
                  <a:lnTo>
                    <a:pt x="308" y="111"/>
                  </a:lnTo>
                  <a:lnTo>
                    <a:pt x="263" y="138"/>
                  </a:lnTo>
                  <a:lnTo>
                    <a:pt x="243" y="139"/>
                  </a:lnTo>
                  <a:lnTo>
                    <a:pt x="226" y="120"/>
                  </a:lnTo>
                  <a:lnTo>
                    <a:pt x="201" y="191"/>
                  </a:lnTo>
                  <a:lnTo>
                    <a:pt x="173" y="193"/>
                  </a:lnTo>
                  <a:lnTo>
                    <a:pt x="161" y="164"/>
                  </a:lnTo>
                  <a:lnTo>
                    <a:pt x="101" y="151"/>
                  </a:lnTo>
                  <a:lnTo>
                    <a:pt x="73" y="130"/>
                  </a:lnTo>
                  <a:lnTo>
                    <a:pt x="23" y="138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41"/>
            <p:cNvSpPr>
              <a:spLocks/>
            </p:cNvSpPr>
            <p:nvPr/>
          </p:nvSpPr>
          <p:spPr bwMode="auto">
            <a:xfrm>
              <a:off x="6270625" y="2497138"/>
              <a:ext cx="530225" cy="715963"/>
            </a:xfrm>
            <a:custGeom>
              <a:avLst/>
              <a:gdLst>
                <a:gd name="T0" fmla="*/ 2147483647 w 319"/>
                <a:gd name="T1" fmla="*/ 2147483647 h 432"/>
                <a:gd name="T2" fmla="*/ 2147483647 w 319"/>
                <a:gd name="T3" fmla="*/ 2147483647 h 432"/>
                <a:gd name="T4" fmla="*/ 2147483647 w 319"/>
                <a:gd name="T5" fmla="*/ 2147483647 h 432"/>
                <a:gd name="T6" fmla="*/ 2147483647 w 319"/>
                <a:gd name="T7" fmla="*/ 2147483647 h 432"/>
                <a:gd name="T8" fmla="*/ 2147483647 w 319"/>
                <a:gd name="T9" fmla="*/ 2147483647 h 432"/>
                <a:gd name="T10" fmla="*/ 2147483647 w 319"/>
                <a:gd name="T11" fmla="*/ 2147483647 h 432"/>
                <a:gd name="T12" fmla="*/ 0 w 319"/>
                <a:gd name="T13" fmla="*/ 2147483647 h 432"/>
                <a:gd name="T14" fmla="*/ 2147483647 w 319"/>
                <a:gd name="T15" fmla="*/ 2147483647 h 432"/>
                <a:gd name="T16" fmla="*/ 2147483647 w 319"/>
                <a:gd name="T17" fmla="*/ 2147483647 h 432"/>
                <a:gd name="T18" fmla="*/ 2147483647 w 319"/>
                <a:gd name="T19" fmla="*/ 2147483647 h 432"/>
                <a:gd name="T20" fmla="*/ 2147483647 w 319"/>
                <a:gd name="T21" fmla="*/ 2147483647 h 432"/>
                <a:gd name="T22" fmla="*/ 2147483647 w 319"/>
                <a:gd name="T23" fmla="*/ 2147483647 h 432"/>
                <a:gd name="T24" fmla="*/ 2147483647 w 319"/>
                <a:gd name="T25" fmla="*/ 2147483647 h 432"/>
                <a:gd name="T26" fmla="*/ 2147483647 w 319"/>
                <a:gd name="T27" fmla="*/ 2147483647 h 432"/>
                <a:gd name="T28" fmla="*/ 2147483647 w 319"/>
                <a:gd name="T29" fmla="*/ 2147483647 h 432"/>
                <a:gd name="T30" fmla="*/ 2147483647 w 319"/>
                <a:gd name="T31" fmla="*/ 2147483647 h 432"/>
                <a:gd name="T32" fmla="*/ 2147483647 w 319"/>
                <a:gd name="T33" fmla="*/ 2147483647 h 432"/>
                <a:gd name="T34" fmla="*/ 2147483647 w 319"/>
                <a:gd name="T35" fmla="*/ 2147483647 h 432"/>
                <a:gd name="T36" fmla="*/ 2147483647 w 319"/>
                <a:gd name="T37" fmla="*/ 2147483647 h 432"/>
                <a:gd name="T38" fmla="*/ 2147483647 w 319"/>
                <a:gd name="T39" fmla="*/ 2147483647 h 432"/>
                <a:gd name="T40" fmla="*/ 2147483647 w 319"/>
                <a:gd name="T41" fmla="*/ 2147483647 h 432"/>
                <a:gd name="T42" fmla="*/ 2147483647 w 319"/>
                <a:gd name="T43" fmla="*/ 2147483647 h 432"/>
                <a:gd name="T44" fmla="*/ 2147483647 w 319"/>
                <a:gd name="T45" fmla="*/ 2147483647 h 432"/>
                <a:gd name="T46" fmla="*/ 2147483647 w 319"/>
                <a:gd name="T47" fmla="*/ 2147483647 h 432"/>
                <a:gd name="T48" fmla="*/ 2147483647 w 319"/>
                <a:gd name="T49" fmla="*/ 2147483647 h 432"/>
                <a:gd name="T50" fmla="*/ 2147483647 w 319"/>
                <a:gd name="T51" fmla="*/ 2147483647 h 432"/>
                <a:gd name="T52" fmla="*/ 2147483647 w 319"/>
                <a:gd name="T53" fmla="*/ 2147483647 h 432"/>
                <a:gd name="T54" fmla="*/ 2147483647 w 319"/>
                <a:gd name="T55" fmla="*/ 2147483647 h 432"/>
                <a:gd name="T56" fmla="*/ 2147483647 w 319"/>
                <a:gd name="T57" fmla="*/ 2147483647 h 432"/>
                <a:gd name="T58" fmla="*/ 2147483647 w 319"/>
                <a:gd name="T59" fmla="*/ 2147483647 h 432"/>
                <a:gd name="T60" fmla="*/ 2147483647 w 319"/>
                <a:gd name="T61" fmla="*/ 2147483647 h 432"/>
                <a:gd name="T62" fmla="*/ 2147483647 w 319"/>
                <a:gd name="T63" fmla="*/ 2147483647 h 432"/>
                <a:gd name="T64" fmla="*/ 2147483647 w 319"/>
                <a:gd name="T65" fmla="*/ 2147483647 h 432"/>
                <a:gd name="T66" fmla="*/ 2147483647 w 319"/>
                <a:gd name="T67" fmla="*/ 2147483647 h 432"/>
                <a:gd name="T68" fmla="*/ 2147483647 w 319"/>
                <a:gd name="T69" fmla="*/ 2147483647 h 432"/>
                <a:gd name="T70" fmla="*/ 2147483647 w 319"/>
                <a:gd name="T71" fmla="*/ 2147483647 h 432"/>
                <a:gd name="T72" fmla="*/ 2147483647 w 319"/>
                <a:gd name="T73" fmla="*/ 2147483647 h 432"/>
                <a:gd name="T74" fmla="*/ 2147483647 w 319"/>
                <a:gd name="T75" fmla="*/ 2147483647 h 432"/>
                <a:gd name="T76" fmla="*/ 2147483647 w 319"/>
                <a:gd name="T77" fmla="*/ 2147483647 h 432"/>
                <a:gd name="T78" fmla="*/ 2147483647 w 319"/>
                <a:gd name="T79" fmla="*/ 2147483647 h 432"/>
                <a:gd name="T80" fmla="*/ 2147483647 w 319"/>
                <a:gd name="T81" fmla="*/ 2147483647 h 432"/>
                <a:gd name="T82" fmla="*/ 2147483647 w 319"/>
                <a:gd name="T83" fmla="*/ 0 h 432"/>
                <a:gd name="T84" fmla="*/ 2147483647 w 319"/>
                <a:gd name="T85" fmla="*/ 2147483647 h 4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9"/>
                <a:gd name="T130" fmla="*/ 0 h 432"/>
                <a:gd name="T131" fmla="*/ 319 w 319"/>
                <a:gd name="T132" fmla="*/ 432 h 4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9" h="432">
                  <a:moveTo>
                    <a:pt x="81" y="18"/>
                  </a:moveTo>
                  <a:lnTo>
                    <a:pt x="93" y="45"/>
                  </a:lnTo>
                  <a:lnTo>
                    <a:pt x="70" y="61"/>
                  </a:lnTo>
                  <a:lnTo>
                    <a:pt x="69" y="130"/>
                  </a:lnTo>
                  <a:lnTo>
                    <a:pt x="57" y="85"/>
                  </a:lnTo>
                  <a:lnTo>
                    <a:pt x="11" y="128"/>
                  </a:lnTo>
                  <a:lnTo>
                    <a:pt x="0" y="252"/>
                  </a:lnTo>
                  <a:lnTo>
                    <a:pt x="30" y="313"/>
                  </a:lnTo>
                  <a:lnTo>
                    <a:pt x="33" y="344"/>
                  </a:lnTo>
                  <a:lnTo>
                    <a:pt x="34" y="370"/>
                  </a:lnTo>
                  <a:lnTo>
                    <a:pt x="33" y="392"/>
                  </a:lnTo>
                  <a:lnTo>
                    <a:pt x="27" y="432"/>
                  </a:lnTo>
                  <a:lnTo>
                    <a:pt x="152" y="425"/>
                  </a:lnTo>
                  <a:lnTo>
                    <a:pt x="318" y="410"/>
                  </a:lnTo>
                  <a:lnTo>
                    <a:pt x="288" y="401"/>
                  </a:lnTo>
                  <a:lnTo>
                    <a:pt x="271" y="379"/>
                  </a:lnTo>
                  <a:lnTo>
                    <a:pt x="297" y="359"/>
                  </a:lnTo>
                  <a:lnTo>
                    <a:pt x="297" y="335"/>
                  </a:lnTo>
                  <a:lnTo>
                    <a:pt x="285" y="315"/>
                  </a:lnTo>
                  <a:lnTo>
                    <a:pt x="297" y="300"/>
                  </a:lnTo>
                  <a:lnTo>
                    <a:pt x="319" y="301"/>
                  </a:lnTo>
                  <a:lnTo>
                    <a:pt x="315" y="242"/>
                  </a:lnTo>
                  <a:lnTo>
                    <a:pt x="309" y="206"/>
                  </a:lnTo>
                  <a:lnTo>
                    <a:pt x="295" y="183"/>
                  </a:lnTo>
                  <a:lnTo>
                    <a:pt x="282" y="170"/>
                  </a:lnTo>
                  <a:lnTo>
                    <a:pt x="261" y="166"/>
                  </a:lnTo>
                  <a:lnTo>
                    <a:pt x="242" y="166"/>
                  </a:lnTo>
                  <a:lnTo>
                    <a:pt x="221" y="194"/>
                  </a:lnTo>
                  <a:lnTo>
                    <a:pt x="207" y="203"/>
                  </a:lnTo>
                  <a:lnTo>
                    <a:pt x="198" y="206"/>
                  </a:lnTo>
                  <a:lnTo>
                    <a:pt x="188" y="201"/>
                  </a:lnTo>
                  <a:lnTo>
                    <a:pt x="185" y="188"/>
                  </a:lnTo>
                  <a:lnTo>
                    <a:pt x="188" y="179"/>
                  </a:lnTo>
                  <a:lnTo>
                    <a:pt x="197" y="170"/>
                  </a:lnTo>
                  <a:lnTo>
                    <a:pt x="206" y="166"/>
                  </a:lnTo>
                  <a:lnTo>
                    <a:pt x="215" y="164"/>
                  </a:lnTo>
                  <a:lnTo>
                    <a:pt x="215" y="148"/>
                  </a:lnTo>
                  <a:lnTo>
                    <a:pt x="239" y="130"/>
                  </a:lnTo>
                  <a:lnTo>
                    <a:pt x="215" y="73"/>
                  </a:lnTo>
                  <a:lnTo>
                    <a:pt x="215" y="46"/>
                  </a:lnTo>
                  <a:lnTo>
                    <a:pt x="175" y="36"/>
                  </a:lnTo>
                  <a:lnTo>
                    <a:pt x="116" y="0"/>
                  </a:lnTo>
                  <a:lnTo>
                    <a:pt x="81" y="1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42"/>
            <p:cNvSpPr>
              <a:spLocks/>
            </p:cNvSpPr>
            <p:nvPr/>
          </p:nvSpPr>
          <p:spPr bwMode="auto">
            <a:xfrm>
              <a:off x="5691188" y="3132138"/>
              <a:ext cx="577850" cy="942975"/>
            </a:xfrm>
            <a:custGeom>
              <a:avLst/>
              <a:gdLst>
                <a:gd name="T0" fmla="*/ 2147483647 w 346"/>
                <a:gd name="T1" fmla="*/ 2147483647 h 571"/>
                <a:gd name="T2" fmla="*/ 2147483647 w 346"/>
                <a:gd name="T3" fmla="*/ 0 h 571"/>
                <a:gd name="T4" fmla="*/ 2147483647 w 346"/>
                <a:gd name="T5" fmla="*/ 2147483647 h 571"/>
                <a:gd name="T6" fmla="*/ 2147483647 w 346"/>
                <a:gd name="T7" fmla="*/ 2147483647 h 571"/>
                <a:gd name="T8" fmla="*/ 2147483647 w 346"/>
                <a:gd name="T9" fmla="*/ 2147483647 h 571"/>
                <a:gd name="T10" fmla="*/ 2147483647 w 346"/>
                <a:gd name="T11" fmla="*/ 2147483647 h 571"/>
                <a:gd name="T12" fmla="*/ 2147483647 w 346"/>
                <a:gd name="T13" fmla="*/ 2147483647 h 571"/>
                <a:gd name="T14" fmla="*/ 2147483647 w 346"/>
                <a:gd name="T15" fmla="*/ 2147483647 h 571"/>
                <a:gd name="T16" fmla="*/ 2147483647 w 346"/>
                <a:gd name="T17" fmla="*/ 2147483647 h 571"/>
                <a:gd name="T18" fmla="*/ 2147483647 w 346"/>
                <a:gd name="T19" fmla="*/ 2147483647 h 571"/>
                <a:gd name="T20" fmla="*/ 2147483647 w 346"/>
                <a:gd name="T21" fmla="*/ 2147483647 h 571"/>
                <a:gd name="T22" fmla="*/ 2147483647 w 346"/>
                <a:gd name="T23" fmla="*/ 2147483647 h 571"/>
                <a:gd name="T24" fmla="*/ 2147483647 w 346"/>
                <a:gd name="T25" fmla="*/ 2147483647 h 571"/>
                <a:gd name="T26" fmla="*/ 2147483647 w 346"/>
                <a:gd name="T27" fmla="*/ 2147483647 h 571"/>
                <a:gd name="T28" fmla="*/ 2147483647 w 346"/>
                <a:gd name="T29" fmla="*/ 2147483647 h 571"/>
                <a:gd name="T30" fmla="*/ 2147483647 w 346"/>
                <a:gd name="T31" fmla="*/ 2147483647 h 571"/>
                <a:gd name="T32" fmla="*/ 2147483647 w 346"/>
                <a:gd name="T33" fmla="*/ 2147483647 h 571"/>
                <a:gd name="T34" fmla="*/ 0 w 346"/>
                <a:gd name="T35" fmla="*/ 2147483647 h 571"/>
                <a:gd name="T36" fmla="*/ 2147483647 w 346"/>
                <a:gd name="T37" fmla="*/ 2147483647 h 571"/>
                <a:gd name="T38" fmla="*/ 2147483647 w 346"/>
                <a:gd name="T39" fmla="*/ 2147483647 h 571"/>
                <a:gd name="T40" fmla="*/ 2147483647 w 346"/>
                <a:gd name="T41" fmla="*/ 2147483647 h 571"/>
                <a:gd name="T42" fmla="*/ 2147483647 w 346"/>
                <a:gd name="T43" fmla="*/ 2147483647 h 571"/>
                <a:gd name="T44" fmla="*/ 2147483647 w 346"/>
                <a:gd name="T45" fmla="*/ 2147483647 h 5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571"/>
                <a:gd name="T71" fmla="*/ 346 w 346"/>
                <a:gd name="T72" fmla="*/ 571 h 5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571">
                  <a:moveTo>
                    <a:pt x="64" y="33"/>
                  </a:moveTo>
                  <a:lnTo>
                    <a:pt x="262" y="0"/>
                  </a:lnTo>
                  <a:lnTo>
                    <a:pt x="294" y="70"/>
                  </a:lnTo>
                  <a:lnTo>
                    <a:pt x="334" y="362"/>
                  </a:lnTo>
                  <a:lnTo>
                    <a:pt x="346" y="401"/>
                  </a:lnTo>
                  <a:lnTo>
                    <a:pt x="314" y="479"/>
                  </a:lnTo>
                  <a:lnTo>
                    <a:pt x="314" y="532"/>
                  </a:lnTo>
                  <a:lnTo>
                    <a:pt x="279" y="526"/>
                  </a:lnTo>
                  <a:lnTo>
                    <a:pt x="280" y="571"/>
                  </a:lnTo>
                  <a:lnTo>
                    <a:pt x="243" y="553"/>
                  </a:lnTo>
                  <a:lnTo>
                    <a:pt x="223" y="559"/>
                  </a:lnTo>
                  <a:lnTo>
                    <a:pt x="195" y="555"/>
                  </a:lnTo>
                  <a:lnTo>
                    <a:pt x="174" y="486"/>
                  </a:lnTo>
                  <a:lnTo>
                    <a:pt x="134" y="465"/>
                  </a:lnTo>
                  <a:lnTo>
                    <a:pt x="134" y="392"/>
                  </a:lnTo>
                  <a:lnTo>
                    <a:pt x="94" y="401"/>
                  </a:lnTo>
                  <a:lnTo>
                    <a:pt x="71" y="347"/>
                  </a:lnTo>
                  <a:lnTo>
                    <a:pt x="0" y="285"/>
                  </a:lnTo>
                  <a:lnTo>
                    <a:pt x="52" y="186"/>
                  </a:lnTo>
                  <a:lnTo>
                    <a:pt x="37" y="140"/>
                  </a:lnTo>
                  <a:lnTo>
                    <a:pt x="89" y="131"/>
                  </a:lnTo>
                  <a:lnTo>
                    <a:pt x="94" y="67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43"/>
            <p:cNvSpPr>
              <a:spLocks/>
            </p:cNvSpPr>
            <p:nvPr/>
          </p:nvSpPr>
          <p:spPr bwMode="auto">
            <a:xfrm>
              <a:off x="5180013" y="3514725"/>
              <a:ext cx="915988" cy="749300"/>
            </a:xfrm>
            <a:custGeom>
              <a:avLst/>
              <a:gdLst>
                <a:gd name="T0" fmla="*/ 0 w 548"/>
                <a:gd name="T1" fmla="*/ 2147483647 h 452"/>
                <a:gd name="T2" fmla="*/ 2147483647 w 548"/>
                <a:gd name="T3" fmla="*/ 0 h 452"/>
                <a:gd name="T4" fmla="*/ 2147483647 w 548"/>
                <a:gd name="T5" fmla="*/ 0 h 452"/>
                <a:gd name="T6" fmla="*/ 2147483647 w 548"/>
                <a:gd name="T7" fmla="*/ 2147483647 h 452"/>
                <a:gd name="T8" fmla="*/ 2147483647 w 548"/>
                <a:gd name="T9" fmla="*/ 2147483647 h 452"/>
                <a:gd name="T10" fmla="*/ 2147483647 w 548"/>
                <a:gd name="T11" fmla="*/ 2147483647 h 452"/>
                <a:gd name="T12" fmla="*/ 2147483647 w 548"/>
                <a:gd name="T13" fmla="*/ 2147483647 h 452"/>
                <a:gd name="T14" fmla="*/ 2147483647 w 548"/>
                <a:gd name="T15" fmla="*/ 2147483647 h 452"/>
                <a:gd name="T16" fmla="*/ 2147483647 w 548"/>
                <a:gd name="T17" fmla="*/ 2147483647 h 452"/>
                <a:gd name="T18" fmla="*/ 2147483647 w 548"/>
                <a:gd name="T19" fmla="*/ 2147483647 h 452"/>
                <a:gd name="T20" fmla="*/ 2147483647 w 548"/>
                <a:gd name="T21" fmla="*/ 2147483647 h 452"/>
                <a:gd name="T22" fmla="*/ 2147483647 w 548"/>
                <a:gd name="T23" fmla="*/ 2147483647 h 452"/>
                <a:gd name="T24" fmla="*/ 2147483647 w 548"/>
                <a:gd name="T25" fmla="*/ 2147483647 h 452"/>
                <a:gd name="T26" fmla="*/ 2147483647 w 548"/>
                <a:gd name="T27" fmla="*/ 2147483647 h 452"/>
                <a:gd name="T28" fmla="*/ 2147483647 w 548"/>
                <a:gd name="T29" fmla="*/ 2147483647 h 452"/>
                <a:gd name="T30" fmla="*/ 2147483647 w 548"/>
                <a:gd name="T31" fmla="*/ 2147483647 h 452"/>
                <a:gd name="T32" fmla="*/ 2147483647 w 548"/>
                <a:gd name="T33" fmla="*/ 2147483647 h 452"/>
                <a:gd name="T34" fmla="*/ 2147483647 w 548"/>
                <a:gd name="T35" fmla="*/ 2147483647 h 452"/>
                <a:gd name="T36" fmla="*/ 2147483647 w 548"/>
                <a:gd name="T37" fmla="*/ 2147483647 h 452"/>
                <a:gd name="T38" fmla="*/ 2147483647 w 548"/>
                <a:gd name="T39" fmla="*/ 2147483647 h 452"/>
                <a:gd name="T40" fmla="*/ 2147483647 w 548"/>
                <a:gd name="T41" fmla="*/ 2147483647 h 452"/>
                <a:gd name="T42" fmla="*/ 2147483647 w 548"/>
                <a:gd name="T43" fmla="*/ 2147483647 h 452"/>
                <a:gd name="T44" fmla="*/ 2147483647 w 548"/>
                <a:gd name="T45" fmla="*/ 2147483647 h 452"/>
                <a:gd name="T46" fmla="*/ 2147483647 w 548"/>
                <a:gd name="T47" fmla="*/ 2147483647 h 452"/>
                <a:gd name="T48" fmla="*/ 2147483647 w 548"/>
                <a:gd name="T49" fmla="*/ 2147483647 h 452"/>
                <a:gd name="T50" fmla="*/ 0 w 548"/>
                <a:gd name="T51" fmla="*/ 2147483647 h 4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8"/>
                <a:gd name="T79" fmla="*/ 0 h 452"/>
                <a:gd name="T80" fmla="*/ 548 w 548"/>
                <a:gd name="T81" fmla="*/ 452 h 4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8" h="452">
                  <a:moveTo>
                    <a:pt x="0" y="15"/>
                  </a:moveTo>
                  <a:lnTo>
                    <a:pt x="240" y="0"/>
                  </a:lnTo>
                  <a:lnTo>
                    <a:pt x="290" y="0"/>
                  </a:lnTo>
                  <a:lnTo>
                    <a:pt x="329" y="14"/>
                  </a:lnTo>
                  <a:lnTo>
                    <a:pt x="308" y="52"/>
                  </a:lnTo>
                  <a:lnTo>
                    <a:pt x="378" y="116"/>
                  </a:lnTo>
                  <a:lnTo>
                    <a:pt x="401" y="170"/>
                  </a:lnTo>
                  <a:lnTo>
                    <a:pt x="442" y="157"/>
                  </a:lnTo>
                  <a:lnTo>
                    <a:pt x="441" y="233"/>
                  </a:lnTo>
                  <a:lnTo>
                    <a:pt x="483" y="255"/>
                  </a:lnTo>
                  <a:lnTo>
                    <a:pt x="502" y="322"/>
                  </a:lnTo>
                  <a:lnTo>
                    <a:pt x="532" y="328"/>
                  </a:lnTo>
                  <a:lnTo>
                    <a:pt x="548" y="356"/>
                  </a:lnTo>
                  <a:lnTo>
                    <a:pt x="511" y="395"/>
                  </a:lnTo>
                  <a:lnTo>
                    <a:pt x="499" y="440"/>
                  </a:lnTo>
                  <a:lnTo>
                    <a:pt x="447" y="452"/>
                  </a:lnTo>
                  <a:lnTo>
                    <a:pt x="460" y="403"/>
                  </a:lnTo>
                  <a:lnTo>
                    <a:pt x="255" y="421"/>
                  </a:lnTo>
                  <a:lnTo>
                    <a:pt x="107" y="438"/>
                  </a:lnTo>
                  <a:lnTo>
                    <a:pt x="98" y="391"/>
                  </a:lnTo>
                  <a:lnTo>
                    <a:pt x="88" y="246"/>
                  </a:lnTo>
                  <a:lnTo>
                    <a:pt x="86" y="167"/>
                  </a:lnTo>
                  <a:lnTo>
                    <a:pt x="37" y="131"/>
                  </a:lnTo>
                  <a:lnTo>
                    <a:pt x="55" y="99"/>
                  </a:lnTo>
                  <a:lnTo>
                    <a:pt x="31" y="8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44"/>
            <p:cNvSpPr>
              <a:spLocks/>
            </p:cNvSpPr>
            <p:nvPr/>
          </p:nvSpPr>
          <p:spPr bwMode="auto">
            <a:xfrm>
              <a:off x="6181725" y="3198813"/>
              <a:ext cx="446088" cy="730250"/>
            </a:xfrm>
            <a:custGeom>
              <a:avLst/>
              <a:gdLst>
                <a:gd name="T0" fmla="*/ 0 w 268"/>
                <a:gd name="T1" fmla="*/ 2147483647 h 442"/>
                <a:gd name="T2" fmla="*/ 2147483647 w 268"/>
                <a:gd name="T3" fmla="*/ 2147483647 h 442"/>
                <a:gd name="T4" fmla="*/ 2147483647 w 268"/>
                <a:gd name="T5" fmla="*/ 2147483647 h 442"/>
                <a:gd name="T6" fmla="*/ 2147483647 w 268"/>
                <a:gd name="T7" fmla="*/ 2147483647 h 442"/>
                <a:gd name="T8" fmla="*/ 2147483647 w 268"/>
                <a:gd name="T9" fmla="*/ 2147483647 h 442"/>
                <a:gd name="T10" fmla="*/ 2147483647 w 268"/>
                <a:gd name="T11" fmla="*/ 0 h 442"/>
                <a:gd name="T12" fmla="*/ 2147483647 w 268"/>
                <a:gd name="T13" fmla="*/ 2147483647 h 442"/>
                <a:gd name="T14" fmla="*/ 2147483647 w 268"/>
                <a:gd name="T15" fmla="*/ 2147483647 h 442"/>
                <a:gd name="T16" fmla="*/ 2147483647 w 268"/>
                <a:gd name="T17" fmla="*/ 2147483647 h 442"/>
                <a:gd name="T18" fmla="*/ 2147483647 w 268"/>
                <a:gd name="T19" fmla="*/ 2147483647 h 442"/>
                <a:gd name="T20" fmla="*/ 2147483647 w 268"/>
                <a:gd name="T21" fmla="*/ 2147483647 h 442"/>
                <a:gd name="T22" fmla="*/ 2147483647 w 268"/>
                <a:gd name="T23" fmla="*/ 2147483647 h 442"/>
                <a:gd name="T24" fmla="*/ 2147483647 w 268"/>
                <a:gd name="T25" fmla="*/ 2147483647 h 442"/>
                <a:gd name="T26" fmla="*/ 2147483647 w 268"/>
                <a:gd name="T27" fmla="*/ 2147483647 h 442"/>
                <a:gd name="T28" fmla="*/ 2147483647 w 268"/>
                <a:gd name="T29" fmla="*/ 2147483647 h 442"/>
                <a:gd name="T30" fmla="*/ 0 w 268"/>
                <a:gd name="T31" fmla="*/ 2147483647 h 4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8"/>
                <a:gd name="T49" fmla="*/ 0 h 442"/>
                <a:gd name="T50" fmla="*/ 268 w 268"/>
                <a:gd name="T51" fmla="*/ 442 h 4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8" h="442">
                  <a:moveTo>
                    <a:pt x="0" y="32"/>
                  </a:moveTo>
                  <a:lnTo>
                    <a:pt x="31" y="48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9" y="9"/>
                  </a:lnTo>
                  <a:lnTo>
                    <a:pt x="208" y="0"/>
                  </a:lnTo>
                  <a:lnTo>
                    <a:pt x="268" y="312"/>
                  </a:lnTo>
                  <a:lnTo>
                    <a:pt x="263" y="309"/>
                  </a:lnTo>
                  <a:lnTo>
                    <a:pt x="219" y="327"/>
                  </a:lnTo>
                  <a:lnTo>
                    <a:pt x="187" y="410"/>
                  </a:lnTo>
                  <a:lnTo>
                    <a:pt x="141" y="398"/>
                  </a:lnTo>
                  <a:lnTo>
                    <a:pt x="87" y="430"/>
                  </a:lnTo>
                  <a:lnTo>
                    <a:pt x="17" y="442"/>
                  </a:lnTo>
                  <a:lnTo>
                    <a:pt x="49" y="360"/>
                  </a:lnTo>
                  <a:lnTo>
                    <a:pt x="35" y="313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45"/>
            <p:cNvSpPr>
              <a:spLocks/>
            </p:cNvSpPr>
            <p:nvPr/>
          </p:nvSpPr>
          <p:spPr bwMode="auto">
            <a:xfrm>
              <a:off x="6527800" y="3051175"/>
              <a:ext cx="574675" cy="658813"/>
            </a:xfrm>
            <a:custGeom>
              <a:avLst/>
              <a:gdLst>
                <a:gd name="T0" fmla="*/ 0 w 345"/>
                <a:gd name="T1" fmla="*/ 2147483647 h 398"/>
                <a:gd name="T2" fmla="*/ 2147483647 w 345"/>
                <a:gd name="T3" fmla="*/ 2147483647 h 398"/>
                <a:gd name="T4" fmla="*/ 2147483647 w 345"/>
                <a:gd name="T5" fmla="*/ 2147483647 h 398"/>
                <a:gd name="T6" fmla="*/ 2147483647 w 345"/>
                <a:gd name="T7" fmla="*/ 2147483647 h 398"/>
                <a:gd name="T8" fmla="*/ 2147483647 w 345"/>
                <a:gd name="T9" fmla="*/ 2147483647 h 398"/>
                <a:gd name="T10" fmla="*/ 2147483647 w 345"/>
                <a:gd name="T11" fmla="*/ 0 h 398"/>
                <a:gd name="T12" fmla="*/ 2147483647 w 345"/>
                <a:gd name="T13" fmla="*/ 2147483647 h 398"/>
                <a:gd name="T14" fmla="*/ 2147483647 w 345"/>
                <a:gd name="T15" fmla="*/ 2147483647 h 398"/>
                <a:gd name="T16" fmla="*/ 2147483647 w 345"/>
                <a:gd name="T17" fmla="*/ 2147483647 h 398"/>
                <a:gd name="T18" fmla="*/ 2147483647 w 345"/>
                <a:gd name="T19" fmla="*/ 2147483647 h 398"/>
                <a:gd name="T20" fmla="*/ 2147483647 w 345"/>
                <a:gd name="T21" fmla="*/ 2147483647 h 398"/>
                <a:gd name="T22" fmla="*/ 2147483647 w 345"/>
                <a:gd name="T23" fmla="*/ 2147483647 h 398"/>
                <a:gd name="T24" fmla="*/ 2147483647 w 345"/>
                <a:gd name="T25" fmla="*/ 2147483647 h 398"/>
                <a:gd name="T26" fmla="*/ 2147483647 w 345"/>
                <a:gd name="T27" fmla="*/ 2147483647 h 398"/>
                <a:gd name="T28" fmla="*/ 2147483647 w 345"/>
                <a:gd name="T29" fmla="*/ 2147483647 h 398"/>
                <a:gd name="T30" fmla="*/ 2147483647 w 345"/>
                <a:gd name="T31" fmla="*/ 2147483647 h 398"/>
                <a:gd name="T32" fmla="*/ 2147483647 w 345"/>
                <a:gd name="T33" fmla="*/ 2147483647 h 398"/>
                <a:gd name="T34" fmla="*/ 2147483647 w 345"/>
                <a:gd name="T35" fmla="*/ 2147483647 h 398"/>
                <a:gd name="T36" fmla="*/ 0 w 345"/>
                <a:gd name="T37" fmla="*/ 2147483647 h 3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"/>
                <a:gd name="T58" fmla="*/ 0 h 398"/>
                <a:gd name="T59" fmla="*/ 345 w 345"/>
                <a:gd name="T60" fmla="*/ 398 h 3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" h="398">
                  <a:moveTo>
                    <a:pt x="0" y="89"/>
                  </a:moveTo>
                  <a:lnTo>
                    <a:pt x="155" y="74"/>
                  </a:lnTo>
                  <a:lnTo>
                    <a:pt x="188" y="80"/>
                  </a:lnTo>
                  <a:lnTo>
                    <a:pt x="261" y="46"/>
                  </a:lnTo>
                  <a:lnTo>
                    <a:pt x="277" y="15"/>
                  </a:lnTo>
                  <a:lnTo>
                    <a:pt x="321" y="0"/>
                  </a:lnTo>
                  <a:lnTo>
                    <a:pt x="345" y="151"/>
                  </a:lnTo>
                  <a:lnTo>
                    <a:pt x="327" y="167"/>
                  </a:lnTo>
                  <a:lnTo>
                    <a:pt x="331" y="271"/>
                  </a:lnTo>
                  <a:lnTo>
                    <a:pt x="297" y="280"/>
                  </a:lnTo>
                  <a:lnTo>
                    <a:pt x="277" y="338"/>
                  </a:lnTo>
                  <a:lnTo>
                    <a:pt x="251" y="331"/>
                  </a:lnTo>
                  <a:lnTo>
                    <a:pt x="242" y="398"/>
                  </a:lnTo>
                  <a:lnTo>
                    <a:pt x="203" y="370"/>
                  </a:lnTo>
                  <a:lnTo>
                    <a:pt x="127" y="388"/>
                  </a:lnTo>
                  <a:lnTo>
                    <a:pt x="94" y="362"/>
                  </a:lnTo>
                  <a:lnTo>
                    <a:pt x="51" y="361"/>
                  </a:lnTo>
                  <a:lnTo>
                    <a:pt x="29" y="24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46"/>
            <p:cNvSpPr>
              <a:spLocks/>
            </p:cNvSpPr>
            <p:nvPr/>
          </p:nvSpPr>
          <p:spPr bwMode="auto">
            <a:xfrm>
              <a:off x="6016625" y="3644900"/>
              <a:ext cx="1011238" cy="558800"/>
            </a:xfrm>
            <a:custGeom>
              <a:avLst/>
              <a:gdLst>
                <a:gd name="T0" fmla="*/ 0 w 607"/>
                <a:gd name="T1" fmla="*/ 2147483647 h 337"/>
                <a:gd name="T2" fmla="*/ 2147483647 w 607"/>
                <a:gd name="T3" fmla="*/ 2147483647 h 337"/>
                <a:gd name="T4" fmla="*/ 2147483647 w 607"/>
                <a:gd name="T5" fmla="*/ 2147483647 h 337"/>
                <a:gd name="T6" fmla="*/ 2147483647 w 607"/>
                <a:gd name="T7" fmla="*/ 2147483647 h 337"/>
                <a:gd name="T8" fmla="*/ 2147483647 w 607"/>
                <a:gd name="T9" fmla="*/ 2147483647 h 337"/>
                <a:gd name="T10" fmla="*/ 2147483647 w 607"/>
                <a:gd name="T11" fmla="*/ 2147483647 h 337"/>
                <a:gd name="T12" fmla="*/ 2147483647 w 607"/>
                <a:gd name="T13" fmla="*/ 2147483647 h 337"/>
                <a:gd name="T14" fmla="*/ 2147483647 w 607"/>
                <a:gd name="T15" fmla="*/ 2147483647 h 337"/>
                <a:gd name="T16" fmla="*/ 2147483647 w 607"/>
                <a:gd name="T17" fmla="*/ 2147483647 h 337"/>
                <a:gd name="T18" fmla="*/ 2147483647 w 607"/>
                <a:gd name="T19" fmla="*/ 2147483647 h 337"/>
                <a:gd name="T20" fmla="*/ 2147483647 w 607"/>
                <a:gd name="T21" fmla="*/ 2147483647 h 337"/>
                <a:gd name="T22" fmla="*/ 2147483647 w 607"/>
                <a:gd name="T23" fmla="*/ 2147483647 h 337"/>
                <a:gd name="T24" fmla="*/ 2147483647 w 607"/>
                <a:gd name="T25" fmla="*/ 2147483647 h 337"/>
                <a:gd name="T26" fmla="*/ 2147483647 w 607"/>
                <a:gd name="T27" fmla="*/ 2147483647 h 337"/>
                <a:gd name="T28" fmla="*/ 2147483647 w 607"/>
                <a:gd name="T29" fmla="*/ 0 h 337"/>
                <a:gd name="T30" fmla="*/ 2147483647 w 607"/>
                <a:gd name="T31" fmla="*/ 2147483647 h 337"/>
                <a:gd name="T32" fmla="*/ 2147483647 w 607"/>
                <a:gd name="T33" fmla="*/ 2147483647 h 337"/>
                <a:gd name="T34" fmla="*/ 2147483647 w 607"/>
                <a:gd name="T35" fmla="*/ 2147483647 h 337"/>
                <a:gd name="T36" fmla="*/ 2147483647 w 607"/>
                <a:gd name="T37" fmla="*/ 2147483647 h 337"/>
                <a:gd name="T38" fmla="*/ 2147483647 w 607"/>
                <a:gd name="T39" fmla="*/ 2147483647 h 337"/>
                <a:gd name="T40" fmla="*/ 2147483647 w 607"/>
                <a:gd name="T41" fmla="*/ 2147483647 h 337"/>
                <a:gd name="T42" fmla="*/ 2147483647 w 607"/>
                <a:gd name="T43" fmla="*/ 2147483647 h 337"/>
                <a:gd name="T44" fmla="*/ 2147483647 w 607"/>
                <a:gd name="T45" fmla="*/ 2147483647 h 337"/>
                <a:gd name="T46" fmla="*/ 2147483647 w 607"/>
                <a:gd name="T47" fmla="*/ 2147483647 h 337"/>
                <a:gd name="T48" fmla="*/ 2147483647 w 607"/>
                <a:gd name="T49" fmla="*/ 2147483647 h 337"/>
                <a:gd name="T50" fmla="*/ 2147483647 w 607"/>
                <a:gd name="T51" fmla="*/ 2147483647 h 337"/>
                <a:gd name="T52" fmla="*/ 2147483647 w 607"/>
                <a:gd name="T53" fmla="*/ 2147483647 h 337"/>
                <a:gd name="T54" fmla="*/ 2147483647 w 607"/>
                <a:gd name="T55" fmla="*/ 2147483647 h 337"/>
                <a:gd name="T56" fmla="*/ 0 w 607"/>
                <a:gd name="T57" fmla="*/ 2147483647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7"/>
                <a:gd name="T88" fmla="*/ 0 h 337"/>
                <a:gd name="T89" fmla="*/ 607 w 607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7" h="337">
                  <a:moveTo>
                    <a:pt x="0" y="337"/>
                  </a:moveTo>
                  <a:lnTo>
                    <a:pt x="148" y="316"/>
                  </a:lnTo>
                  <a:lnTo>
                    <a:pt x="148" y="301"/>
                  </a:lnTo>
                  <a:lnTo>
                    <a:pt x="504" y="252"/>
                  </a:lnTo>
                  <a:lnTo>
                    <a:pt x="510" y="227"/>
                  </a:lnTo>
                  <a:lnTo>
                    <a:pt x="562" y="207"/>
                  </a:lnTo>
                  <a:lnTo>
                    <a:pt x="568" y="181"/>
                  </a:lnTo>
                  <a:lnTo>
                    <a:pt x="590" y="172"/>
                  </a:lnTo>
                  <a:lnTo>
                    <a:pt x="607" y="131"/>
                  </a:lnTo>
                  <a:lnTo>
                    <a:pt x="558" y="91"/>
                  </a:lnTo>
                  <a:lnTo>
                    <a:pt x="549" y="37"/>
                  </a:lnTo>
                  <a:lnTo>
                    <a:pt x="510" y="11"/>
                  </a:lnTo>
                  <a:lnTo>
                    <a:pt x="431" y="26"/>
                  </a:lnTo>
                  <a:lnTo>
                    <a:pt x="394" y="2"/>
                  </a:lnTo>
                  <a:lnTo>
                    <a:pt x="358" y="0"/>
                  </a:lnTo>
                  <a:lnTo>
                    <a:pt x="365" y="37"/>
                  </a:lnTo>
                  <a:lnTo>
                    <a:pt x="316" y="57"/>
                  </a:lnTo>
                  <a:lnTo>
                    <a:pt x="283" y="140"/>
                  </a:lnTo>
                  <a:lnTo>
                    <a:pt x="239" y="127"/>
                  </a:lnTo>
                  <a:lnTo>
                    <a:pt x="185" y="158"/>
                  </a:lnTo>
                  <a:lnTo>
                    <a:pt x="116" y="170"/>
                  </a:lnTo>
                  <a:lnTo>
                    <a:pt x="116" y="218"/>
                  </a:lnTo>
                  <a:lnTo>
                    <a:pt x="82" y="216"/>
                  </a:lnTo>
                  <a:lnTo>
                    <a:pt x="84" y="258"/>
                  </a:lnTo>
                  <a:lnTo>
                    <a:pt x="48" y="242"/>
                  </a:lnTo>
                  <a:lnTo>
                    <a:pt x="27" y="249"/>
                  </a:lnTo>
                  <a:lnTo>
                    <a:pt x="45" y="277"/>
                  </a:lnTo>
                  <a:lnTo>
                    <a:pt x="8" y="31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47"/>
            <p:cNvSpPr>
              <a:spLocks/>
            </p:cNvSpPr>
            <p:nvPr/>
          </p:nvSpPr>
          <p:spPr bwMode="auto">
            <a:xfrm>
              <a:off x="5951538" y="4005263"/>
              <a:ext cx="1163638" cy="423863"/>
            </a:xfrm>
            <a:custGeom>
              <a:avLst/>
              <a:gdLst>
                <a:gd name="T0" fmla="*/ 2147483647 w 699"/>
                <a:gd name="T1" fmla="*/ 2147483647 h 255"/>
                <a:gd name="T2" fmla="*/ 2147483647 w 699"/>
                <a:gd name="T3" fmla="*/ 2147483647 h 255"/>
                <a:gd name="T4" fmla="*/ 2147483647 w 699"/>
                <a:gd name="T5" fmla="*/ 2147483647 h 255"/>
                <a:gd name="T6" fmla="*/ 2147483647 w 699"/>
                <a:gd name="T7" fmla="*/ 2147483647 h 255"/>
                <a:gd name="T8" fmla="*/ 0 w 699"/>
                <a:gd name="T9" fmla="*/ 2147483647 h 255"/>
                <a:gd name="T10" fmla="*/ 2147483647 w 699"/>
                <a:gd name="T11" fmla="*/ 2147483647 h 255"/>
                <a:gd name="T12" fmla="*/ 2147483647 w 699"/>
                <a:gd name="T13" fmla="*/ 2147483647 h 255"/>
                <a:gd name="T14" fmla="*/ 2147483647 w 699"/>
                <a:gd name="T15" fmla="*/ 2147483647 h 255"/>
                <a:gd name="T16" fmla="*/ 2147483647 w 699"/>
                <a:gd name="T17" fmla="*/ 2147483647 h 255"/>
                <a:gd name="T18" fmla="*/ 2147483647 w 699"/>
                <a:gd name="T19" fmla="*/ 2147483647 h 255"/>
                <a:gd name="T20" fmla="*/ 2147483647 w 699"/>
                <a:gd name="T21" fmla="*/ 2147483647 h 255"/>
                <a:gd name="T22" fmla="*/ 2147483647 w 699"/>
                <a:gd name="T23" fmla="*/ 0 h 255"/>
                <a:gd name="T24" fmla="*/ 2147483647 w 699"/>
                <a:gd name="T25" fmla="*/ 2147483647 h 255"/>
                <a:gd name="T26" fmla="*/ 2147483647 w 699"/>
                <a:gd name="T27" fmla="*/ 2147483647 h 255"/>
                <a:gd name="T28" fmla="*/ 2147483647 w 699"/>
                <a:gd name="T29" fmla="*/ 2147483647 h 255"/>
                <a:gd name="T30" fmla="*/ 2147483647 w 699"/>
                <a:gd name="T31" fmla="*/ 2147483647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9"/>
                <a:gd name="T49" fmla="*/ 0 h 255"/>
                <a:gd name="T50" fmla="*/ 699 w 699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9" h="255">
                  <a:moveTo>
                    <a:pt x="42" y="116"/>
                  </a:moveTo>
                  <a:lnTo>
                    <a:pt x="42" y="121"/>
                  </a:lnTo>
                  <a:lnTo>
                    <a:pt x="30" y="144"/>
                  </a:lnTo>
                  <a:lnTo>
                    <a:pt x="43" y="177"/>
                  </a:lnTo>
                  <a:lnTo>
                    <a:pt x="0" y="205"/>
                  </a:lnTo>
                  <a:lnTo>
                    <a:pt x="9" y="255"/>
                  </a:lnTo>
                  <a:lnTo>
                    <a:pt x="192" y="240"/>
                  </a:lnTo>
                  <a:lnTo>
                    <a:pt x="410" y="214"/>
                  </a:lnTo>
                  <a:lnTo>
                    <a:pt x="519" y="195"/>
                  </a:lnTo>
                  <a:lnTo>
                    <a:pt x="541" y="129"/>
                  </a:lnTo>
                  <a:lnTo>
                    <a:pt x="580" y="126"/>
                  </a:lnTo>
                  <a:lnTo>
                    <a:pt x="699" y="0"/>
                  </a:lnTo>
                  <a:lnTo>
                    <a:pt x="544" y="31"/>
                  </a:lnTo>
                  <a:lnTo>
                    <a:pt x="183" y="83"/>
                  </a:lnTo>
                  <a:lnTo>
                    <a:pt x="186" y="98"/>
                  </a:lnTo>
                  <a:lnTo>
                    <a:pt x="42" y="11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48"/>
            <p:cNvSpPr>
              <a:spLocks/>
            </p:cNvSpPr>
            <p:nvPr/>
          </p:nvSpPr>
          <p:spPr bwMode="auto">
            <a:xfrm>
              <a:off x="5834063" y="4394200"/>
              <a:ext cx="479425" cy="830263"/>
            </a:xfrm>
            <a:custGeom>
              <a:avLst/>
              <a:gdLst>
                <a:gd name="T0" fmla="*/ 2147483647 w 287"/>
                <a:gd name="T1" fmla="*/ 2147483647 h 500"/>
                <a:gd name="T2" fmla="*/ 2147483647 w 287"/>
                <a:gd name="T3" fmla="*/ 2147483647 h 500"/>
                <a:gd name="T4" fmla="*/ 0 w 287"/>
                <a:gd name="T5" fmla="*/ 2147483647 h 500"/>
                <a:gd name="T6" fmla="*/ 2147483647 w 287"/>
                <a:gd name="T7" fmla="*/ 2147483647 h 500"/>
                <a:gd name="T8" fmla="*/ 2147483647 w 287"/>
                <a:gd name="T9" fmla="*/ 2147483647 h 500"/>
                <a:gd name="T10" fmla="*/ 2147483647 w 287"/>
                <a:gd name="T11" fmla="*/ 2147483647 h 500"/>
                <a:gd name="T12" fmla="*/ 2147483647 w 287"/>
                <a:gd name="T13" fmla="*/ 2147483647 h 500"/>
                <a:gd name="T14" fmla="*/ 2147483647 w 287"/>
                <a:gd name="T15" fmla="*/ 2147483647 h 500"/>
                <a:gd name="T16" fmla="*/ 2147483647 w 287"/>
                <a:gd name="T17" fmla="*/ 2147483647 h 500"/>
                <a:gd name="T18" fmla="*/ 2147483647 w 287"/>
                <a:gd name="T19" fmla="*/ 2147483647 h 500"/>
                <a:gd name="T20" fmla="*/ 2147483647 w 287"/>
                <a:gd name="T21" fmla="*/ 2147483647 h 500"/>
                <a:gd name="T22" fmla="*/ 2147483647 w 287"/>
                <a:gd name="T23" fmla="*/ 2147483647 h 500"/>
                <a:gd name="T24" fmla="*/ 2147483647 w 287"/>
                <a:gd name="T25" fmla="*/ 2147483647 h 500"/>
                <a:gd name="T26" fmla="*/ 2147483647 w 287"/>
                <a:gd name="T27" fmla="*/ 0 h 500"/>
                <a:gd name="T28" fmla="*/ 2147483647 w 287"/>
                <a:gd name="T29" fmla="*/ 2147483647 h 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7"/>
                <a:gd name="T46" fmla="*/ 0 h 500"/>
                <a:gd name="T47" fmla="*/ 287 w 287"/>
                <a:gd name="T48" fmla="*/ 500 h 5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7" h="500">
                  <a:moveTo>
                    <a:pt x="81" y="17"/>
                  </a:moveTo>
                  <a:lnTo>
                    <a:pt x="38" y="102"/>
                  </a:lnTo>
                  <a:lnTo>
                    <a:pt x="0" y="157"/>
                  </a:lnTo>
                  <a:lnTo>
                    <a:pt x="12" y="222"/>
                  </a:lnTo>
                  <a:lnTo>
                    <a:pt x="57" y="312"/>
                  </a:lnTo>
                  <a:lnTo>
                    <a:pt x="23" y="403"/>
                  </a:lnTo>
                  <a:lnTo>
                    <a:pt x="8" y="450"/>
                  </a:lnTo>
                  <a:lnTo>
                    <a:pt x="175" y="431"/>
                  </a:lnTo>
                  <a:lnTo>
                    <a:pt x="182" y="492"/>
                  </a:lnTo>
                  <a:lnTo>
                    <a:pt x="216" y="500"/>
                  </a:lnTo>
                  <a:lnTo>
                    <a:pt x="225" y="468"/>
                  </a:lnTo>
                  <a:lnTo>
                    <a:pt x="287" y="459"/>
                  </a:lnTo>
                  <a:lnTo>
                    <a:pt x="273" y="358"/>
                  </a:lnTo>
                  <a:lnTo>
                    <a:pt x="270" y="0"/>
                  </a:lnTo>
                  <a:lnTo>
                    <a:pt x="81" y="17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49"/>
            <p:cNvSpPr>
              <a:spLocks/>
            </p:cNvSpPr>
            <p:nvPr/>
          </p:nvSpPr>
          <p:spPr bwMode="auto">
            <a:xfrm>
              <a:off x="6281738" y="4356100"/>
              <a:ext cx="539750" cy="835025"/>
            </a:xfrm>
            <a:custGeom>
              <a:avLst/>
              <a:gdLst>
                <a:gd name="T0" fmla="*/ 0 w 323"/>
                <a:gd name="T1" fmla="*/ 2147483647 h 504"/>
                <a:gd name="T2" fmla="*/ 2147483647 w 323"/>
                <a:gd name="T3" fmla="*/ 0 h 504"/>
                <a:gd name="T4" fmla="*/ 2147483647 w 323"/>
                <a:gd name="T5" fmla="*/ 2147483647 h 504"/>
                <a:gd name="T6" fmla="*/ 2147483647 w 323"/>
                <a:gd name="T7" fmla="*/ 2147483647 h 504"/>
                <a:gd name="T8" fmla="*/ 2147483647 w 323"/>
                <a:gd name="T9" fmla="*/ 2147483647 h 504"/>
                <a:gd name="T10" fmla="*/ 2147483647 w 323"/>
                <a:gd name="T11" fmla="*/ 2147483647 h 504"/>
                <a:gd name="T12" fmla="*/ 2147483647 w 323"/>
                <a:gd name="T13" fmla="*/ 2147483647 h 504"/>
                <a:gd name="T14" fmla="*/ 2147483647 w 323"/>
                <a:gd name="T15" fmla="*/ 2147483647 h 504"/>
                <a:gd name="T16" fmla="*/ 2147483647 w 323"/>
                <a:gd name="T17" fmla="*/ 2147483647 h 504"/>
                <a:gd name="T18" fmla="*/ 2147483647 w 323"/>
                <a:gd name="T19" fmla="*/ 2147483647 h 504"/>
                <a:gd name="T20" fmla="*/ 2147483647 w 323"/>
                <a:gd name="T21" fmla="*/ 2147483647 h 504"/>
                <a:gd name="T22" fmla="*/ 2147483647 w 323"/>
                <a:gd name="T23" fmla="*/ 2147483647 h 504"/>
                <a:gd name="T24" fmla="*/ 2147483647 w 323"/>
                <a:gd name="T25" fmla="*/ 2147483647 h 504"/>
                <a:gd name="T26" fmla="*/ 2147483647 w 323"/>
                <a:gd name="T27" fmla="*/ 2147483647 h 504"/>
                <a:gd name="T28" fmla="*/ 0 w 323"/>
                <a:gd name="T29" fmla="*/ 2147483647 h 5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"/>
                <a:gd name="T46" fmla="*/ 0 h 504"/>
                <a:gd name="T47" fmla="*/ 323 w 323"/>
                <a:gd name="T48" fmla="*/ 504 h 5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" h="504">
                  <a:moveTo>
                    <a:pt x="0" y="26"/>
                  </a:moveTo>
                  <a:lnTo>
                    <a:pt x="210" y="0"/>
                  </a:lnTo>
                  <a:lnTo>
                    <a:pt x="277" y="233"/>
                  </a:lnTo>
                  <a:lnTo>
                    <a:pt x="323" y="270"/>
                  </a:lnTo>
                  <a:lnTo>
                    <a:pt x="286" y="339"/>
                  </a:lnTo>
                  <a:lnTo>
                    <a:pt x="322" y="404"/>
                  </a:lnTo>
                  <a:lnTo>
                    <a:pt x="107" y="428"/>
                  </a:lnTo>
                  <a:lnTo>
                    <a:pt x="116" y="485"/>
                  </a:lnTo>
                  <a:lnTo>
                    <a:pt x="85" y="504"/>
                  </a:lnTo>
                  <a:lnTo>
                    <a:pt x="59" y="433"/>
                  </a:lnTo>
                  <a:lnTo>
                    <a:pt x="44" y="491"/>
                  </a:lnTo>
                  <a:lnTo>
                    <a:pt x="18" y="485"/>
                  </a:lnTo>
                  <a:lnTo>
                    <a:pt x="9" y="427"/>
                  </a:lnTo>
                  <a:lnTo>
                    <a:pt x="1" y="37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50"/>
            <p:cNvSpPr>
              <a:spLocks/>
            </p:cNvSpPr>
            <p:nvPr/>
          </p:nvSpPr>
          <p:spPr bwMode="auto">
            <a:xfrm>
              <a:off x="6629401" y="4343400"/>
              <a:ext cx="742950" cy="769938"/>
            </a:xfrm>
            <a:custGeom>
              <a:avLst/>
              <a:gdLst>
                <a:gd name="T0" fmla="*/ 0 w 447"/>
                <a:gd name="T1" fmla="*/ 2147483647 h 464"/>
                <a:gd name="T2" fmla="*/ 2147483647 w 447"/>
                <a:gd name="T3" fmla="*/ 2147483647 h 464"/>
                <a:gd name="T4" fmla="*/ 2147483647 w 447"/>
                <a:gd name="T5" fmla="*/ 2147483647 h 464"/>
                <a:gd name="T6" fmla="*/ 2147483647 w 447"/>
                <a:gd name="T7" fmla="*/ 0 h 464"/>
                <a:gd name="T8" fmla="*/ 2147483647 w 447"/>
                <a:gd name="T9" fmla="*/ 2147483647 h 464"/>
                <a:gd name="T10" fmla="*/ 2147483647 w 447"/>
                <a:gd name="T11" fmla="*/ 2147483647 h 464"/>
                <a:gd name="T12" fmla="*/ 2147483647 w 447"/>
                <a:gd name="T13" fmla="*/ 2147483647 h 464"/>
                <a:gd name="T14" fmla="*/ 2147483647 w 447"/>
                <a:gd name="T15" fmla="*/ 2147483647 h 464"/>
                <a:gd name="T16" fmla="*/ 2147483647 w 447"/>
                <a:gd name="T17" fmla="*/ 2147483647 h 464"/>
                <a:gd name="T18" fmla="*/ 2147483647 w 447"/>
                <a:gd name="T19" fmla="*/ 2147483647 h 464"/>
                <a:gd name="T20" fmla="*/ 2147483647 w 447"/>
                <a:gd name="T21" fmla="*/ 2147483647 h 464"/>
                <a:gd name="T22" fmla="*/ 2147483647 w 447"/>
                <a:gd name="T23" fmla="*/ 2147483647 h 464"/>
                <a:gd name="T24" fmla="*/ 2147483647 w 447"/>
                <a:gd name="T25" fmla="*/ 2147483647 h 464"/>
                <a:gd name="T26" fmla="*/ 2147483647 w 447"/>
                <a:gd name="T27" fmla="*/ 2147483647 h 464"/>
                <a:gd name="T28" fmla="*/ 2147483647 w 447"/>
                <a:gd name="T29" fmla="*/ 2147483647 h 464"/>
                <a:gd name="T30" fmla="*/ 2147483647 w 447"/>
                <a:gd name="T31" fmla="*/ 2147483647 h 464"/>
                <a:gd name="T32" fmla="*/ 2147483647 w 447"/>
                <a:gd name="T33" fmla="*/ 2147483647 h 464"/>
                <a:gd name="T34" fmla="*/ 2147483647 w 447"/>
                <a:gd name="T35" fmla="*/ 2147483647 h 464"/>
                <a:gd name="T36" fmla="*/ 0 w 447"/>
                <a:gd name="T37" fmla="*/ 2147483647 h 4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7"/>
                <a:gd name="T58" fmla="*/ 0 h 464"/>
                <a:gd name="T59" fmla="*/ 447 w 447"/>
                <a:gd name="T60" fmla="*/ 464 h 4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7" h="464">
                  <a:moveTo>
                    <a:pt x="0" y="28"/>
                  </a:moveTo>
                  <a:lnTo>
                    <a:pt x="4" y="28"/>
                  </a:lnTo>
                  <a:lnTo>
                    <a:pt x="109" y="9"/>
                  </a:lnTo>
                  <a:lnTo>
                    <a:pt x="201" y="0"/>
                  </a:lnTo>
                  <a:lnTo>
                    <a:pt x="188" y="24"/>
                  </a:lnTo>
                  <a:lnTo>
                    <a:pt x="216" y="24"/>
                  </a:lnTo>
                  <a:lnTo>
                    <a:pt x="375" y="167"/>
                  </a:lnTo>
                  <a:lnTo>
                    <a:pt x="438" y="259"/>
                  </a:lnTo>
                  <a:lnTo>
                    <a:pt x="447" y="322"/>
                  </a:lnTo>
                  <a:lnTo>
                    <a:pt x="426" y="337"/>
                  </a:lnTo>
                  <a:lnTo>
                    <a:pt x="438" y="400"/>
                  </a:lnTo>
                  <a:lnTo>
                    <a:pt x="393" y="403"/>
                  </a:lnTo>
                  <a:lnTo>
                    <a:pt x="393" y="456"/>
                  </a:lnTo>
                  <a:lnTo>
                    <a:pt x="358" y="429"/>
                  </a:lnTo>
                  <a:lnTo>
                    <a:pt x="128" y="464"/>
                  </a:lnTo>
                  <a:lnTo>
                    <a:pt x="76" y="364"/>
                  </a:lnTo>
                  <a:lnTo>
                    <a:pt x="113" y="295"/>
                  </a:lnTo>
                  <a:lnTo>
                    <a:pt x="64" y="26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51"/>
            <p:cNvSpPr>
              <a:spLocks/>
            </p:cNvSpPr>
            <p:nvPr/>
          </p:nvSpPr>
          <p:spPr bwMode="auto">
            <a:xfrm>
              <a:off x="6945313" y="4211638"/>
              <a:ext cx="679450" cy="534988"/>
            </a:xfrm>
            <a:custGeom>
              <a:avLst/>
              <a:gdLst>
                <a:gd name="T0" fmla="*/ 2147483647 w 408"/>
                <a:gd name="T1" fmla="*/ 2147483647 h 323"/>
                <a:gd name="T2" fmla="*/ 2147483647 w 408"/>
                <a:gd name="T3" fmla="*/ 2147483647 h 323"/>
                <a:gd name="T4" fmla="*/ 2147483647 w 408"/>
                <a:gd name="T5" fmla="*/ 0 h 323"/>
                <a:gd name="T6" fmla="*/ 2147483647 w 408"/>
                <a:gd name="T7" fmla="*/ 2147483647 h 323"/>
                <a:gd name="T8" fmla="*/ 2147483647 w 408"/>
                <a:gd name="T9" fmla="*/ 2147483647 h 323"/>
                <a:gd name="T10" fmla="*/ 2147483647 w 408"/>
                <a:gd name="T11" fmla="*/ 2147483647 h 323"/>
                <a:gd name="T12" fmla="*/ 2147483647 w 408"/>
                <a:gd name="T13" fmla="*/ 2147483647 h 323"/>
                <a:gd name="T14" fmla="*/ 2147483647 w 408"/>
                <a:gd name="T15" fmla="*/ 2147483647 h 323"/>
                <a:gd name="T16" fmla="*/ 2147483647 w 408"/>
                <a:gd name="T17" fmla="*/ 2147483647 h 323"/>
                <a:gd name="T18" fmla="*/ 2147483647 w 408"/>
                <a:gd name="T19" fmla="*/ 2147483647 h 323"/>
                <a:gd name="T20" fmla="*/ 2147483647 w 408"/>
                <a:gd name="T21" fmla="*/ 2147483647 h 323"/>
                <a:gd name="T22" fmla="*/ 2147483647 w 408"/>
                <a:gd name="T23" fmla="*/ 2147483647 h 323"/>
                <a:gd name="T24" fmla="*/ 2147483647 w 408"/>
                <a:gd name="T25" fmla="*/ 2147483647 h 323"/>
                <a:gd name="T26" fmla="*/ 2147483647 w 408"/>
                <a:gd name="T27" fmla="*/ 2147483647 h 323"/>
                <a:gd name="T28" fmla="*/ 0 w 408"/>
                <a:gd name="T29" fmla="*/ 2147483647 h 323"/>
                <a:gd name="T30" fmla="*/ 2147483647 w 408"/>
                <a:gd name="T31" fmla="*/ 2147483647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8"/>
                <a:gd name="T49" fmla="*/ 0 h 323"/>
                <a:gd name="T50" fmla="*/ 408 w 408"/>
                <a:gd name="T51" fmla="*/ 323 h 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8" h="323">
                  <a:moveTo>
                    <a:pt x="15" y="58"/>
                  </a:moveTo>
                  <a:lnTo>
                    <a:pt x="47" y="26"/>
                  </a:lnTo>
                  <a:lnTo>
                    <a:pt x="170" y="0"/>
                  </a:lnTo>
                  <a:lnTo>
                    <a:pt x="207" y="17"/>
                  </a:lnTo>
                  <a:lnTo>
                    <a:pt x="286" y="4"/>
                  </a:lnTo>
                  <a:lnTo>
                    <a:pt x="350" y="50"/>
                  </a:lnTo>
                  <a:lnTo>
                    <a:pt x="408" y="86"/>
                  </a:lnTo>
                  <a:lnTo>
                    <a:pt x="375" y="183"/>
                  </a:lnTo>
                  <a:lnTo>
                    <a:pt x="326" y="232"/>
                  </a:lnTo>
                  <a:lnTo>
                    <a:pt x="272" y="247"/>
                  </a:lnTo>
                  <a:lnTo>
                    <a:pt x="283" y="286"/>
                  </a:lnTo>
                  <a:lnTo>
                    <a:pt x="250" y="323"/>
                  </a:lnTo>
                  <a:lnTo>
                    <a:pt x="187" y="232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15" y="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52"/>
            <p:cNvSpPr>
              <a:spLocks/>
            </p:cNvSpPr>
            <p:nvPr/>
          </p:nvSpPr>
          <p:spPr bwMode="auto">
            <a:xfrm>
              <a:off x="6461125" y="4978400"/>
              <a:ext cx="1274763" cy="855663"/>
            </a:xfrm>
            <a:custGeom>
              <a:avLst/>
              <a:gdLst>
                <a:gd name="T0" fmla="*/ 0 w 765"/>
                <a:gd name="T1" fmla="*/ 2147483647 h 518"/>
                <a:gd name="T2" fmla="*/ 2147483647 w 765"/>
                <a:gd name="T3" fmla="*/ 2147483647 h 518"/>
                <a:gd name="T4" fmla="*/ 2147483647 w 765"/>
                <a:gd name="T5" fmla="*/ 2147483647 h 518"/>
                <a:gd name="T6" fmla="*/ 2147483647 w 765"/>
                <a:gd name="T7" fmla="*/ 2147483647 h 518"/>
                <a:gd name="T8" fmla="*/ 2147483647 w 765"/>
                <a:gd name="T9" fmla="*/ 2147483647 h 518"/>
                <a:gd name="T10" fmla="*/ 2147483647 w 765"/>
                <a:gd name="T11" fmla="*/ 2147483647 h 518"/>
                <a:gd name="T12" fmla="*/ 2147483647 w 765"/>
                <a:gd name="T13" fmla="*/ 0 h 518"/>
                <a:gd name="T14" fmla="*/ 2147483647 w 765"/>
                <a:gd name="T15" fmla="*/ 2147483647 h 518"/>
                <a:gd name="T16" fmla="*/ 2147483647 w 765"/>
                <a:gd name="T17" fmla="*/ 2147483647 h 518"/>
                <a:gd name="T18" fmla="*/ 2147483647 w 765"/>
                <a:gd name="T19" fmla="*/ 2147483647 h 518"/>
                <a:gd name="T20" fmla="*/ 2147483647 w 765"/>
                <a:gd name="T21" fmla="*/ 2147483647 h 518"/>
                <a:gd name="T22" fmla="*/ 2147483647 w 765"/>
                <a:gd name="T23" fmla="*/ 2147483647 h 518"/>
                <a:gd name="T24" fmla="*/ 2147483647 w 765"/>
                <a:gd name="T25" fmla="*/ 2147483647 h 518"/>
                <a:gd name="T26" fmla="*/ 2147483647 w 765"/>
                <a:gd name="T27" fmla="*/ 2147483647 h 518"/>
                <a:gd name="T28" fmla="*/ 2147483647 w 765"/>
                <a:gd name="T29" fmla="*/ 2147483647 h 518"/>
                <a:gd name="T30" fmla="*/ 2147483647 w 765"/>
                <a:gd name="T31" fmla="*/ 2147483647 h 518"/>
                <a:gd name="T32" fmla="*/ 2147483647 w 765"/>
                <a:gd name="T33" fmla="*/ 2147483647 h 518"/>
                <a:gd name="T34" fmla="*/ 2147483647 w 765"/>
                <a:gd name="T35" fmla="*/ 2147483647 h 518"/>
                <a:gd name="T36" fmla="*/ 2147483647 w 765"/>
                <a:gd name="T37" fmla="*/ 2147483647 h 518"/>
                <a:gd name="T38" fmla="*/ 2147483647 w 765"/>
                <a:gd name="T39" fmla="*/ 2147483647 h 518"/>
                <a:gd name="T40" fmla="*/ 2147483647 w 765"/>
                <a:gd name="T41" fmla="*/ 2147483647 h 518"/>
                <a:gd name="T42" fmla="*/ 2147483647 w 765"/>
                <a:gd name="T43" fmla="*/ 2147483647 h 518"/>
                <a:gd name="T44" fmla="*/ 2147483647 w 765"/>
                <a:gd name="T45" fmla="*/ 2147483647 h 518"/>
                <a:gd name="T46" fmla="*/ 2147483647 w 765"/>
                <a:gd name="T47" fmla="*/ 2147483647 h 518"/>
                <a:gd name="T48" fmla="*/ 2147483647 w 765"/>
                <a:gd name="T49" fmla="*/ 2147483647 h 518"/>
                <a:gd name="T50" fmla="*/ 2147483647 w 765"/>
                <a:gd name="T51" fmla="*/ 2147483647 h 518"/>
                <a:gd name="T52" fmla="*/ 2147483647 w 765"/>
                <a:gd name="T53" fmla="*/ 2147483647 h 518"/>
                <a:gd name="T54" fmla="*/ 2147483647 w 765"/>
                <a:gd name="T55" fmla="*/ 2147483647 h 518"/>
                <a:gd name="T56" fmla="*/ 2147483647 w 765"/>
                <a:gd name="T57" fmla="*/ 2147483647 h 518"/>
                <a:gd name="T58" fmla="*/ 2147483647 w 765"/>
                <a:gd name="T59" fmla="*/ 2147483647 h 518"/>
                <a:gd name="T60" fmla="*/ 2147483647 w 765"/>
                <a:gd name="T61" fmla="*/ 2147483647 h 518"/>
                <a:gd name="T62" fmla="*/ 2147483647 w 765"/>
                <a:gd name="T63" fmla="*/ 2147483647 h 518"/>
                <a:gd name="T64" fmla="*/ 2147483647 w 765"/>
                <a:gd name="T65" fmla="*/ 2147483647 h 518"/>
                <a:gd name="T66" fmla="*/ 2147483647 w 765"/>
                <a:gd name="T67" fmla="*/ 2147483647 h 518"/>
                <a:gd name="T68" fmla="*/ 2147483647 w 765"/>
                <a:gd name="T69" fmla="*/ 2147483647 h 518"/>
                <a:gd name="T70" fmla="*/ 2147483647 w 765"/>
                <a:gd name="T71" fmla="*/ 2147483647 h 518"/>
                <a:gd name="T72" fmla="*/ 2147483647 w 765"/>
                <a:gd name="T73" fmla="*/ 2147483647 h 518"/>
                <a:gd name="T74" fmla="*/ 2147483647 w 765"/>
                <a:gd name="T75" fmla="*/ 2147483647 h 518"/>
                <a:gd name="T76" fmla="*/ 2147483647 w 765"/>
                <a:gd name="T77" fmla="*/ 2147483647 h 518"/>
                <a:gd name="T78" fmla="*/ 0 w 765"/>
                <a:gd name="T79" fmla="*/ 2147483647 h 5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5"/>
                <a:gd name="T121" fmla="*/ 0 h 518"/>
                <a:gd name="T122" fmla="*/ 765 w 765"/>
                <a:gd name="T123" fmla="*/ 518 h 5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5" h="518">
                  <a:moveTo>
                    <a:pt x="0" y="50"/>
                  </a:moveTo>
                  <a:lnTo>
                    <a:pt x="210" y="29"/>
                  </a:lnTo>
                  <a:lnTo>
                    <a:pt x="233" y="64"/>
                  </a:lnTo>
                  <a:lnTo>
                    <a:pt x="458" y="29"/>
                  </a:lnTo>
                  <a:lnTo>
                    <a:pt x="496" y="58"/>
                  </a:lnTo>
                  <a:lnTo>
                    <a:pt x="496" y="4"/>
                  </a:lnTo>
                  <a:lnTo>
                    <a:pt x="493" y="0"/>
                  </a:lnTo>
                  <a:lnTo>
                    <a:pt x="538" y="3"/>
                  </a:lnTo>
                  <a:lnTo>
                    <a:pt x="586" y="83"/>
                  </a:lnTo>
                  <a:lnTo>
                    <a:pt x="662" y="192"/>
                  </a:lnTo>
                  <a:lnTo>
                    <a:pt x="699" y="286"/>
                  </a:lnTo>
                  <a:lnTo>
                    <a:pt x="756" y="351"/>
                  </a:lnTo>
                  <a:lnTo>
                    <a:pt x="765" y="447"/>
                  </a:lnTo>
                  <a:lnTo>
                    <a:pt x="747" y="503"/>
                  </a:lnTo>
                  <a:lnTo>
                    <a:pt x="666" y="518"/>
                  </a:lnTo>
                  <a:lnTo>
                    <a:pt x="653" y="494"/>
                  </a:lnTo>
                  <a:lnTo>
                    <a:pt x="596" y="460"/>
                  </a:lnTo>
                  <a:lnTo>
                    <a:pt x="578" y="424"/>
                  </a:lnTo>
                  <a:lnTo>
                    <a:pt x="563" y="411"/>
                  </a:lnTo>
                  <a:lnTo>
                    <a:pt x="554" y="378"/>
                  </a:lnTo>
                  <a:lnTo>
                    <a:pt x="541" y="387"/>
                  </a:lnTo>
                  <a:lnTo>
                    <a:pt x="496" y="344"/>
                  </a:lnTo>
                  <a:lnTo>
                    <a:pt x="507" y="304"/>
                  </a:lnTo>
                  <a:lnTo>
                    <a:pt x="496" y="281"/>
                  </a:lnTo>
                  <a:lnTo>
                    <a:pt x="483" y="289"/>
                  </a:lnTo>
                  <a:lnTo>
                    <a:pt x="484" y="313"/>
                  </a:lnTo>
                  <a:lnTo>
                    <a:pt x="470" y="281"/>
                  </a:lnTo>
                  <a:lnTo>
                    <a:pt x="471" y="208"/>
                  </a:lnTo>
                  <a:lnTo>
                    <a:pt x="443" y="165"/>
                  </a:lnTo>
                  <a:lnTo>
                    <a:pt x="371" y="129"/>
                  </a:lnTo>
                  <a:lnTo>
                    <a:pt x="335" y="89"/>
                  </a:lnTo>
                  <a:lnTo>
                    <a:pt x="295" y="85"/>
                  </a:lnTo>
                  <a:lnTo>
                    <a:pt x="279" y="110"/>
                  </a:lnTo>
                  <a:lnTo>
                    <a:pt x="219" y="128"/>
                  </a:lnTo>
                  <a:lnTo>
                    <a:pt x="185" y="110"/>
                  </a:lnTo>
                  <a:lnTo>
                    <a:pt x="167" y="83"/>
                  </a:lnTo>
                  <a:lnTo>
                    <a:pt x="55" y="107"/>
                  </a:lnTo>
                  <a:lnTo>
                    <a:pt x="31" y="88"/>
                  </a:lnTo>
                  <a:lnTo>
                    <a:pt x="6" y="108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53"/>
            <p:cNvSpPr>
              <a:spLocks/>
            </p:cNvSpPr>
            <p:nvPr/>
          </p:nvSpPr>
          <p:spPr bwMode="auto">
            <a:xfrm>
              <a:off x="6810375" y="3841750"/>
              <a:ext cx="1173163" cy="511175"/>
            </a:xfrm>
            <a:custGeom>
              <a:avLst/>
              <a:gdLst>
                <a:gd name="T0" fmla="*/ 2147483647 w 704"/>
                <a:gd name="T1" fmla="*/ 2147483647 h 309"/>
                <a:gd name="T2" fmla="*/ 0 w 704"/>
                <a:gd name="T3" fmla="*/ 2147483647 h 309"/>
                <a:gd name="T4" fmla="*/ 2147483647 w 704"/>
                <a:gd name="T5" fmla="*/ 2147483647 h 309"/>
                <a:gd name="T6" fmla="*/ 2147483647 w 704"/>
                <a:gd name="T7" fmla="*/ 2147483647 h 309"/>
                <a:gd name="T8" fmla="*/ 2147483647 w 704"/>
                <a:gd name="T9" fmla="*/ 2147483647 h 309"/>
                <a:gd name="T10" fmla="*/ 2147483647 w 704"/>
                <a:gd name="T11" fmla="*/ 2147483647 h 309"/>
                <a:gd name="T12" fmla="*/ 2147483647 w 704"/>
                <a:gd name="T13" fmla="*/ 2147483647 h 309"/>
                <a:gd name="T14" fmla="*/ 2147483647 w 704"/>
                <a:gd name="T15" fmla="*/ 2147483647 h 309"/>
                <a:gd name="T16" fmla="*/ 2147483647 w 704"/>
                <a:gd name="T17" fmla="*/ 2147483647 h 309"/>
                <a:gd name="T18" fmla="*/ 2147483647 w 704"/>
                <a:gd name="T19" fmla="*/ 2147483647 h 309"/>
                <a:gd name="T20" fmla="*/ 2147483647 w 704"/>
                <a:gd name="T21" fmla="*/ 2147483647 h 309"/>
                <a:gd name="T22" fmla="*/ 2147483647 w 704"/>
                <a:gd name="T23" fmla="*/ 2147483647 h 309"/>
                <a:gd name="T24" fmla="*/ 2147483647 w 704"/>
                <a:gd name="T25" fmla="*/ 2147483647 h 309"/>
                <a:gd name="T26" fmla="*/ 2147483647 w 704"/>
                <a:gd name="T27" fmla="*/ 2147483647 h 309"/>
                <a:gd name="T28" fmla="*/ 2147483647 w 704"/>
                <a:gd name="T29" fmla="*/ 2147483647 h 309"/>
                <a:gd name="T30" fmla="*/ 2147483647 w 704"/>
                <a:gd name="T31" fmla="*/ 2147483647 h 309"/>
                <a:gd name="T32" fmla="*/ 2147483647 w 704"/>
                <a:gd name="T33" fmla="*/ 2147483647 h 309"/>
                <a:gd name="T34" fmla="*/ 2147483647 w 704"/>
                <a:gd name="T35" fmla="*/ 2147483647 h 309"/>
                <a:gd name="T36" fmla="*/ 2147483647 w 704"/>
                <a:gd name="T37" fmla="*/ 2147483647 h 309"/>
                <a:gd name="T38" fmla="*/ 2147483647 w 704"/>
                <a:gd name="T39" fmla="*/ 2147483647 h 309"/>
                <a:gd name="T40" fmla="*/ 2147483647 w 704"/>
                <a:gd name="T41" fmla="*/ 2147483647 h 309"/>
                <a:gd name="T42" fmla="*/ 2147483647 w 704"/>
                <a:gd name="T43" fmla="*/ 2147483647 h 309"/>
                <a:gd name="T44" fmla="*/ 2147483647 w 704"/>
                <a:gd name="T45" fmla="*/ 2147483647 h 309"/>
                <a:gd name="T46" fmla="*/ 2147483647 w 704"/>
                <a:gd name="T47" fmla="*/ 2147483647 h 309"/>
                <a:gd name="T48" fmla="*/ 2147483647 w 704"/>
                <a:gd name="T49" fmla="*/ 2147483647 h 309"/>
                <a:gd name="T50" fmla="*/ 2147483647 w 704"/>
                <a:gd name="T51" fmla="*/ 2147483647 h 309"/>
                <a:gd name="T52" fmla="*/ 2147483647 w 704"/>
                <a:gd name="T53" fmla="*/ 2147483647 h 309"/>
                <a:gd name="T54" fmla="*/ 2147483647 w 704"/>
                <a:gd name="T55" fmla="*/ 2147483647 h 309"/>
                <a:gd name="T56" fmla="*/ 2147483647 w 704"/>
                <a:gd name="T57" fmla="*/ 2147483647 h 309"/>
                <a:gd name="T58" fmla="*/ 2147483647 w 704"/>
                <a:gd name="T59" fmla="*/ 0 h 309"/>
                <a:gd name="T60" fmla="*/ 2147483647 w 704"/>
                <a:gd name="T61" fmla="*/ 2147483647 h 309"/>
                <a:gd name="T62" fmla="*/ 2147483647 w 704"/>
                <a:gd name="T63" fmla="*/ 2147483647 h 309"/>
                <a:gd name="T64" fmla="*/ 2147483647 w 704"/>
                <a:gd name="T65" fmla="*/ 2147483647 h 309"/>
                <a:gd name="T66" fmla="*/ 2147483647 w 704"/>
                <a:gd name="T67" fmla="*/ 2147483647 h 3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4"/>
                <a:gd name="T103" fmla="*/ 0 h 309"/>
                <a:gd name="T104" fmla="*/ 704 w 704"/>
                <a:gd name="T105" fmla="*/ 309 h 3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4" h="309">
                  <a:moveTo>
                    <a:pt x="24" y="228"/>
                  </a:moveTo>
                  <a:lnTo>
                    <a:pt x="0" y="294"/>
                  </a:lnTo>
                  <a:lnTo>
                    <a:pt x="91" y="285"/>
                  </a:lnTo>
                  <a:lnTo>
                    <a:pt x="127" y="255"/>
                  </a:lnTo>
                  <a:lnTo>
                    <a:pt x="251" y="223"/>
                  </a:lnTo>
                  <a:lnTo>
                    <a:pt x="285" y="240"/>
                  </a:lnTo>
                  <a:lnTo>
                    <a:pt x="367" y="228"/>
                  </a:lnTo>
                  <a:lnTo>
                    <a:pt x="367" y="233"/>
                  </a:lnTo>
                  <a:lnTo>
                    <a:pt x="489" y="309"/>
                  </a:lnTo>
                  <a:lnTo>
                    <a:pt x="561" y="287"/>
                  </a:lnTo>
                  <a:lnTo>
                    <a:pt x="601" y="202"/>
                  </a:lnTo>
                  <a:lnTo>
                    <a:pt x="671" y="178"/>
                  </a:lnTo>
                  <a:lnTo>
                    <a:pt x="704" y="115"/>
                  </a:lnTo>
                  <a:lnTo>
                    <a:pt x="702" y="39"/>
                  </a:lnTo>
                  <a:lnTo>
                    <a:pt x="693" y="102"/>
                  </a:lnTo>
                  <a:lnTo>
                    <a:pt x="655" y="155"/>
                  </a:lnTo>
                  <a:lnTo>
                    <a:pt x="640" y="151"/>
                  </a:lnTo>
                  <a:lnTo>
                    <a:pt x="587" y="166"/>
                  </a:lnTo>
                  <a:lnTo>
                    <a:pt x="587" y="148"/>
                  </a:lnTo>
                  <a:lnTo>
                    <a:pt x="640" y="130"/>
                  </a:lnTo>
                  <a:lnTo>
                    <a:pt x="592" y="124"/>
                  </a:lnTo>
                  <a:lnTo>
                    <a:pt x="646" y="108"/>
                  </a:lnTo>
                  <a:lnTo>
                    <a:pt x="666" y="117"/>
                  </a:lnTo>
                  <a:lnTo>
                    <a:pt x="677" y="57"/>
                  </a:lnTo>
                  <a:lnTo>
                    <a:pt x="663" y="44"/>
                  </a:lnTo>
                  <a:lnTo>
                    <a:pt x="599" y="67"/>
                  </a:lnTo>
                  <a:lnTo>
                    <a:pt x="601" y="32"/>
                  </a:lnTo>
                  <a:lnTo>
                    <a:pt x="628" y="41"/>
                  </a:lnTo>
                  <a:lnTo>
                    <a:pt x="663" y="14"/>
                  </a:lnTo>
                  <a:lnTo>
                    <a:pt x="644" y="0"/>
                  </a:lnTo>
                  <a:lnTo>
                    <a:pt x="434" y="48"/>
                  </a:lnTo>
                  <a:lnTo>
                    <a:pt x="176" y="100"/>
                  </a:lnTo>
                  <a:lnTo>
                    <a:pt x="58" y="227"/>
                  </a:lnTo>
                  <a:lnTo>
                    <a:pt x="24" y="22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54"/>
            <p:cNvSpPr>
              <a:spLocks/>
            </p:cNvSpPr>
            <p:nvPr/>
          </p:nvSpPr>
          <p:spPr bwMode="auto">
            <a:xfrm>
              <a:off x="6859588" y="3421063"/>
              <a:ext cx="1023938" cy="635000"/>
            </a:xfrm>
            <a:custGeom>
              <a:avLst/>
              <a:gdLst>
                <a:gd name="T0" fmla="*/ 2147483647 w 616"/>
                <a:gd name="T1" fmla="*/ 2147483647 h 383"/>
                <a:gd name="T2" fmla="*/ 2147483647 w 616"/>
                <a:gd name="T3" fmla="*/ 2147483647 h 383"/>
                <a:gd name="T4" fmla="*/ 2147483647 w 616"/>
                <a:gd name="T5" fmla="*/ 2147483647 h 383"/>
                <a:gd name="T6" fmla="*/ 2147483647 w 616"/>
                <a:gd name="T7" fmla="*/ 2147483647 h 383"/>
                <a:gd name="T8" fmla="*/ 2147483647 w 616"/>
                <a:gd name="T9" fmla="*/ 2147483647 h 383"/>
                <a:gd name="T10" fmla="*/ 0 w 616"/>
                <a:gd name="T11" fmla="*/ 2147483647 h 383"/>
                <a:gd name="T12" fmla="*/ 2147483647 w 616"/>
                <a:gd name="T13" fmla="*/ 2147483647 h 383"/>
                <a:gd name="T14" fmla="*/ 2147483647 w 616"/>
                <a:gd name="T15" fmla="*/ 2147483647 h 383"/>
                <a:gd name="T16" fmla="*/ 2147483647 w 616"/>
                <a:gd name="T17" fmla="*/ 2147483647 h 383"/>
                <a:gd name="T18" fmla="*/ 2147483647 w 616"/>
                <a:gd name="T19" fmla="*/ 2147483647 h 383"/>
                <a:gd name="T20" fmla="*/ 2147483647 w 616"/>
                <a:gd name="T21" fmla="*/ 2147483647 h 383"/>
                <a:gd name="T22" fmla="*/ 2147483647 w 616"/>
                <a:gd name="T23" fmla="*/ 2147483647 h 383"/>
                <a:gd name="T24" fmla="*/ 2147483647 w 616"/>
                <a:gd name="T25" fmla="*/ 2147483647 h 383"/>
                <a:gd name="T26" fmla="*/ 2147483647 w 616"/>
                <a:gd name="T27" fmla="*/ 2147483647 h 383"/>
                <a:gd name="T28" fmla="*/ 2147483647 w 616"/>
                <a:gd name="T29" fmla="*/ 2147483647 h 383"/>
                <a:gd name="T30" fmla="*/ 2147483647 w 616"/>
                <a:gd name="T31" fmla="*/ 2147483647 h 383"/>
                <a:gd name="T32" fmla="*/ 2147483647 w 616"/>
                <a:gd name="T33" fmla="*/ 2147483647 h 383"/>
                <a:gd name="T34" fmla="*/ 2147483647 w 616"/>
                <a:gd name="T35" fmla="*/ 0 h 383"/>
                <a:gd name="T36" fmla="*/ 2147483647 w 616"/>
                <a:gd name="T37" fmla="*/ 2147483647 h 383"/>
                <a:gd name="T38" fmla="*/ 2147483647 w 616"/>
                <a:gd name="T39" fmla="*/ 2147483647 h 383"/>
                <a:gd name="T40" fmla="*/ 2147483647 w 616"/>
                <a:gd name="T41" fmla="*/ 2147483647 h 383"/>
                <a:gd name="T42" fmla="*/ 2147483647 w 616"/>
                <a:gd name="T43" fmla="*/ 2147483647 h 383"/>
                <a:gd name="T44" fmla="*/ 2147483647 w 616"/>
                <a:gd name="T45" fmla="*/ 2147483647 h 383"/>
                <a:gd name="T46" fmla="*/ 2147483647 w 616"/>
                <a:gd name="T47" fmla="*/ 2147483647 h 383"/>
                <a:gd name="T48" fmla="*/ 2147483647 w 616"/>
                <a:gd name="T49" fmla="*/ 2147483647 h 3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6"/>
                <a:gd name="T76" fmla="*/ 0 h 383"/>
                <a:gd name="T77" fmla="*/ 616 w 616"/>
                <a:gd name="T78" fmla="*/ 383 h 3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6" h="383">
                  <a:moveTo>
                    <a:pt x="102" y="268"/>
                  </a:moveTo>
                  <a:lnTo>
                    <a:pt x="84" y="307"/>
                  </a:lnTo>
                  <a:lnTo>
                    <a:pt x="59" y="317"/>
                  </a:lnTo>
                  <a:lnTo>
                    <a:pt x="57" y="342"/>
                  </a:lnTo>
                  <a:lnTo>
                    <a:pt x="3" y="362"/>
                  </a:lnTo>
                  <a:lnTo>
                    <a:pt x="0" y="383"/>
                  </a:lnTo>
                  <a:lnTo>
                    <a:pt x="147" y="357"/>
                  </a:lnTo>
                  <a:lnTo>
                    <a:pt x="412" y="302"/>
                  </a:lnTo>
                  <a:lnTo>
                    <a:pt x="616" y="253"/>
                  </a:lnTo>
                  <a:lnTo>
                    <a:pt x="616" y="214"/>
                  </a:lnTo>
                  <a:lnTo>
                    <a:pt x="594" y="202"/>
                  </a:lnTo>
                  <a:lnTo>
                    <a:pt x="576" y="222"/>
                  </a:lnTo>
                  <a:lnTo>
                    <a:pt x="565" y="169"/>
                  </a:lnTo>
                  <a:lnTo>
                    <a:pt x="576" y="123"/>
                  </a:lnTo>
                  <a:lnTo>
                    <a:pt x="500" y="89"/>
                  </a:lnTo>
                  <a:lnTo>
                    <a:pt x="448" y="98"/>
                  </a:lnTo>
                  <a:lnTo>
                    <a:pt x="446" y="26"/>
                  </a:lnTo>
                  <a:lnTo>
                    <a:pt x="393" y="0"/>
                  </a:lnTo>
                  <a:lnTo>
                    <a:pt x="352" y="16"/>
                  </a:lnTo>
                  <a:lnTo>
                    <a:pt x="325" y="83"/>
                  </a:lnTo>
                  <a:lnTo>
                    <a:pt x="278" y="110"/>
                  </a:lnTo>
                  <a:lnTo>
                    <a:pt x="258" y="216"/>
                  </a:lnTo>
                  <a:lnTo>
                    <a:pt x="181" y="268"/>
                  </a:lnTo>
                  <a:lnTo>
                    <a:pt x="118" y="289"/>
                  </a:lnTo>
                  <a:lnTo>
                    <a:pt x="102" y="26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55"/>
            <p:cNvSpPr>
              <a:spLocks/>
            </p:cNvSpPr>
            <p:nvPr/>
          </p:nvSpPr>
          <p:spPr bwMode="auto">
            <a:xfrm>
              <a:off x="6931025" y="3295650"/>
              <a:ext cx="579438" cy="603250"/>
            </a:xfrm>
            <a:custGeom>
              <a:avLst/>
              <a:gdLst>
                <a:gd name="T0" fmla="*/ 2147483647 w 349"/>
                <a:gd name="T1" fmla="*/ 2147483647 h 365"/>
                <a:gd name="T2" fmla="*/ 2147483647 w 349"/>
                <a:gd name="T3" fmla="*/ 2147483647 h 365"/>
                <a:gd name="T4" fmla="*/ 0 w 349"/>
                <a:gd name="T5" fmla="*/ 2147483647 h 365"/>
                <a:gd name="T6" fmla="*/ 2147483647 w 349"/>
                <a:gd name="T7" fmla="*/ 2147483647 h 365"/>
                <a:gd name="T8" fmla="*/ 2147483647 w 349"/>
                <a:gd name="T9" fmla="*/ 2147483647 h 365"/>
                <a:gd name="T10" fmla="*/ 2147483647 w 349"/>
                <a:gd name="T11" fmla="*/ 2147483647 h 365"/>
                <a:gd name="T12" fmla="*/ 2147483647 w 349"/>
                <a:gd name="T13" fmla="*/ 2147483647 h 365"/>
                <a:gd name="T14" fmla="*/ 2147483647 w 349"/>
                <a:gd name="T15" fmla="*/ 2147483647 h 365"/>
                <a:gd name="T16" fmla="*/ 2147483647 w 349"/>
                <a:gd name="T17" fmla="*/ 2147483647 h 365"/>
                <a:gd name="T18" fmla="*/ 2147483647 w 349"/>
                <a:gd name="T19" fmla="*/ 2147483647 h 365"/>
                <a:gd name="T20" fmla="*/ 2147483647 w 349"/>
                <a:gd name="T21" fmla="*/ 2147483647 h 365"/>
                <a:gd name="T22" fmla="*/ 2147483647 w 349"/>
                <a:gd name="T23" fmla="*/ 2147483647 h 365"/>
                <a:gd name="T24" fmla="*/ 2147483647 w 349"/>
                <a:gd name="T25" fmla="*/ 2147483647 h 365"/>
                <a:gd name="T26" fmla="*/ 2147483647 w 349"/>
                <a:gd name="T27" fmla="*/ 2147483647 h 365"/>
                <a:gd name="T28" fmla="*/ 2147483647 w 349"/>
                <a:gd name="T29" fmla="*/ 2147483647 h 365"/>
                <a:gd name="T30" fmla="*/ 2147483647 w 349"/>
                <a:gd name="T31" fmla="*/ 2147483647 h 365"/>
                <a:gd name="T32" fmla="*/ 2147483647 w 349"/>
                <a:gd name="T33" fmla="*/ 0 h 365"/>
                <a:gd name="T34" fmla="*/ 2147483647 w 349"/>
                <a:gd name="T35" fmla="*/ 2147483647 h 365"/>
                <a:gd name="T36" fmla="*/ 2147483647 w 349"/>
                <a:gd name="T37" fmla="*/ 2147483647 h 365"/>
                <a:gd name="T38" fmla="*/ 2147483647 w 349"/>
                <a:gd name="T39" fmla="*/ 2147483647 h 365"/>
                <a:gd name="T40" fmla="*/ 2147483647 w 349"/>
                <a:gd name="T41" fmla="*/ 2147483647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365"/>
                <a:gd name="T65" fmla="*/ 349 w 34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365">
                  <a:moveTo>
                    <a:pt x="35" y="190"/>
                  </a:moveTo>
                  <a:lnTo>
                    <a:pt x="9" y="183"/>
                  </a:lnTo>
                  <a:lnTo>
                    <a:pt x="0" y="241"/>
                  </a:lnTo>
                  <a:lnTo>
                    <a:pt x="9" y="302"/>
                  </a:lnTo>
                  <a:lnTo>
                    <a:pt x="59" y="344"/>
                  </a:lnTo>
                  <a:lnTo>
                    <a:pt x="71" y="365"/>
                  </a:lnTo>
                  <a:lnTo>
                    <a:pt x="135" y="344"/>
                  </a:lnTo>
                  <a:lnTo>
                    <a:pt x="211" y="295"/>
                  </a:lnTo>
                  <a:lnTo>
                    <a:pt x="234" y="187"/>
                  </a:lnTo>
                  <a:lnTo>
                    <a:pt x="283" y="159"/>
                  </a:lnTo>
                  <a:lnTo>
                    <a:pt x="310" y="93"/>
                  </a:lnTo>
                  <a:lnTo>
                    <a:pt x="349" y="76"/>
                  </a:lnTo>
                  <a:lnTo>
                    <a:pt x="298" y="67"/>
                  </a:lnTo>
                  <a:lnTo>
                    <a:pt x="210" y="114"/>
                  </a:lnTo>
                  <a:lnTo>
                    <a:pt x="196" y="68"/>
                  </a:lnTo>
                  <a:lnTo>
                    <a:pt x="120" y="73"/>
                  </a:lnTo>
                  <a:lnTo>
                    <a:pt x="103" y="0"/>
                  </a:lnTo>
                  <a:lnTo>
                    <a:pt x="83" y="19"/>
                  </a:lnTo>
                  <a:lnTo>
                    <a:pt x="89" y="123"/>
                  </a:lnTo>
                  <a:lnTo>
                    <a:pt x="55" y="132"/>
                  </a:lnTo>
                  <a:lnTo>
                    <a:pt x="35" y="19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56"/>
            <p:cNvSpPr>
              <a:spLocks/>
            </p:cNvSpPr>
            <p:nvPr/>
          </p:nvSpPr>
          <p:spPr bwMode="auto">
            <a:xfrm>
              <a:off x="7756525" y="3303588"/>
              <a:ext cx="163513" cy="203200"/>
            </a:xfrm>
            <a:custGeom>
              <a:avLst/>
              <a:gdLst>
                <a:gd name="T0" fmla="*/ 0 w 98"/>
                <a:gd name="T1" fmla="*/ 2147483647 h 123"/>
                <a:gd name="T2" fmla="*/ 2147483647 w 98"/>
                <a:gd name="T3" fmla="*/ 0 h 123"/>
                <a:gd name="T4" fmla="*/ 2147483647 w 98"/>
                <a:gd name="T5" fmla="*/ 2147483647 h 123"/>
                <a:gd name="T6" fmla="*/ 2147483647 w 98"/>
                <a:gd name="T7" fmla="*/ 2147483647 h 123"/>
                <a:gd name="T8" fmla="*/ 2147483647 w 98"/>
                <a:gd name="T9" fmla="*/ 2147483647 h 123"/>
                <a:gd name="T10" fmla="*/ 2147483647 w 98"/>
                <a:gd name="T11" fmla="*/ 2147483647 h 123"/>
                <a:gd name="T12" fmla="*/ 2147483647 w 98"/>
                <a:gd name="T13" fmla="*/ 2147483647 h 123"/>
                <a:gd name="T14" fmla="*/ 0 w 98"/>
                <a:gd name="T15" fmla="*/ 2147483647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23"/>
                <a:gd name="T26" fmla="*/ 98 w 98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23">
                  <a:moveTo>
                    <a:pt x="0" y="8"/>
                  </a:moveTo>
                  <a:lnTo>
                    <a:pt x="21" y="0"/>
                  </a:lnTo>
                  <a:lnTo>
                    <a:pt x="66" y="27"/>
                  </a:lnTo>
                  <a:lnTo>
                    <a:pt x="66" y="54"/>
                  </a:lnTo>
                  <a:lnTo>
                    <a:pt x="97" y="74"/>
                  </a:lnTo>
                  <a:lnTo>
                    <a:pt x="98" y="109"/>
                  </a:lnTo>
                  <a:lnTo>
                    <a:pt x="48" y="123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57"/>
            <p:cNvSpPr>
              <a:spLocks/>
            </p:cNvSpPr>
            <p:nvPr/>
          </p:nvSpPr>
          <p:spPr bwMode="auto">
            <a:xfrm>
              <a:off x="7059613" y="2908300"/>
              <a:ext cx="788988" cy="512763"/>
            </a:xfrm>
            <a:custGeom>
              <a:avLst/>
              <a:gdLst>
                <a:gd name="T0" fmla="*/ 2147483647 w 473"/>
                <a:gd name="T1" fmla="*/ 2147483647 h 310"/>
                <a:gd name="T2" fmla="*/ 0 w 473"/>
                <a:gd name="T3" fmla="*/ 2147483647 h 310"/>
                <a:gd name="T4" fmla="*/ 2147483647 w 473"/>
                <a:gd name="T5" fmla="*/ 2147483647 h 310"/>
                <a:gd name="T6" fmla="*/ 2147483647 w 473"/>
                <a:gd name="T7" fmla="*/ 2147483647 h 310"/>
                <a:gd name="T8" fmla="*/ 2147483647 w 473"/>
                <a:gd name="T9" fmla="*/ 2147483647 h 310"/>
                <a:gd name="T10" fmla="*/ 2147483647 w 473"/>
                <a:gd name="T11" fmla="*/ 2147483647 h 310"/>
                <a:gd name="T12" fmla="*/ 2147483647 w 473"/>
                <a:gd name="T13" fmla="*/ 2147483647 h 310"/>
                <a:gd name="T14" fmla="*/ 2147483647 w 473"/>
                <a:gd name="T15" fmla="*/ 2147483647 h 310"/>
                <a:gd name="T16" fmla="*/ 2147483647 w 473"/>
                <a:gd name="T17" fmla="*/ 2147483647 h 310"/>
                <a:gd name="T18" fmla="*/ 2147483647 w 473"/>
                <a:gd name="T19" fmla="*/ 2147483647 h 310"/>
                <a:gd name="T20" fmla="*/ 2147483647 w 473"/>
                <a:gd name="T21" fmla="*/ 2147483647 h 310"/>
                <a:gd name="T22" fmla="*/ 2147483647 w 473"/>
                <a:gd name="T23" fmla="*/ 2147483647 h 310"/>
                <a:gd name="T24" fmla="*/ 2147483647 w 473"/>
                <a:gd name="T25" fmla="*/ 0 h 310"/>
                <a:gd name="T26" fmla="*/ 2147483647 w 473"/>
                <a:gd name="T27" fmla="*/ 2147483647 h 310"/>
                <a:gd name="T28" fmla="*/ 2147483647 w 473"/>
                <a:gd name="T29" fmla="*/ 2147483647 h 3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3"/>
                <a:gd name="T46" fmla="*/ 0 h 310"/>
                <a:gd name="T47" fmla="*/ 473 w 473"/>
                <a:gd name="T48" fmla="*/ 310 h 3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3" h="310">
                  <a:moveTo>
                    <a:pt x="43" y="44"/>
                  </a:moveTo>
                  <a:lnTo>
                    <a:pt x="0" y="86"/>
                  </a:lnTo>
                  <a:lnTo>
                    <a:pt x="24" y="237"/>
                  </a:lnTo>
                  <a:lnTo>
                    <a:pt x="43" y="310"/>
                  </a:lnTo>
                  <a:lnTo>
                    <a:pt x="124" y="304"/>
                  </a:lnTo>
                  <a:lnTo>
                    <a:pt x="422" y="247"/>
                  </a:lnTo>
                  <a:lnTo>
                    <a:pt x="443" y="238"/>
                  </a:lnTo>
                  <a:lnTo>
                    <a:pt x="473" y="168"/>
                  </a:lnTo>
                  <a:lnTo>
                    <a:pt x="428" y="129"/>
                  </a:lnTo>
                  <a:lnTo>
                    <a:pt x="452" y="40"/>
                  </a:lnTo>
                  <a:lnTo>
                    <a:pt x="418" y="31"/>
                  </a:lnTo>
                  <a:lnTo>
                    <a:pt x="418" y="8"/>
                  </a:lnTo>
                  <a:lnTo>
                    <a:pt x="403" y="0"/>
                  </a:lnTo>
                  <a:lnTo>
                    <a:pt x="57" y="64"/>
                  </a:lnTo>
                  <a:lnTo>
                    <a:pt x="43" y="4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58"/>
            <p:cNvSpPr>
              <a:spLocks/>
            </p:cNvSpPr>
            <p:nvPr/>
          </p:nvSpPr>
          <p:spPr bwMode="auto">
            <a:xfrm>
              <a:off x="7773988" y="2967038"/>
              <a:ext cx="204788" cy="411163"/>
            </a:xfrm>
            <a:custGeom>
              <a:avLst/>
              <a:gdLst>
                <a:gd name="T0" fmla="*/ 2147483647 w 125"/>
                <a:gd name="T1" fmla="*/ 2147483647 h 248"/>
                <a:gd name="T2" fmla="*/ 2147483647 w 125"/>
                <a:gd name="T3" fmla="*/ 0 h 248"/>
                <a:gd name="T4" fmla="*/ 2147483647 w 125"/>
                <a:gd name="T5" fmla="*/ 2147483647 h 248"/>
                <a:gd name="T6" fmla="*/ 2147483647 w 125"/>
                <a:gd name="T7" fmla="*/ 2147483647 h 248"/>
                <a:gd name="T8" fmla="*/ 2147483647 w 125"/>
                <a:gd name="T9" fmla="*/ 2147483647 h 248"/>
                <a:gd name="T10" fmla="*/ 2147483647 w 125"/>
                <a:gd name="T11" fmla="*/ 2147483647 h 248"/>
                <a:gd name="T12" fmla="*/ 2147483647 w 125"/>
                <a:gd name="T13" fmla="*/ 2147483647 h 248"/>
                <a:gd name="T14" fmla="*/ 2147483647 w 125"/>
                <a:gd name="T15" fmla="*/ 2147483647 h 248"/>
                <a:gd name="T16" fmla="*/ 2147483647 w 125"/>
                <a:gd name="T17" fmla="*/ 2147483647 h 248"/>
                <a:gd name="T18" fmla="*/ 2147483647 w 125"/>
                <a:gd name="T19" fmla="*/ 2147483647 h 248"/>
                <a:gd name="T20" fmla="*/ 2147483647 w 125"/>
                <a:gd name="T21" fmla="*/ 2147483647 h 248"/>
                <a:gd name="T22" fmla="*/ 0 w 125"/>
                <a:gd name="T23" fmla="*/ 2147483647 h 248"/>
                <a:gd name="T24" fmla="*/ 2147483647 w 125"/>
                <a:gd name="T25" fmla="*/ 2147483647 h 2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248"/>
                <a:gd name="T41" fmla="*/ 125 w 125"/>
                <a:gd name="T42" fmla="*/ 248 h 2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248">
                  <a:moveTo>
                    <a:pt x="22" y="2"/>
                  </a:moveTo>
                  <a:lnTo>
                    <a:pt x="52" y="0"/>
                  </a:lnTo>
                  <a:lnTo>
                    <a:pt x="112" y="38"/>
                  </a:lnTo>
                  <a:lnTo>
                    <a:pt x="103" y="67"/>
                  </a:lnTo>
                  <a:lnTo>
                    <a:pt x="124" y="87"/>
                  </a:lnTo>
                  <a:lnTo>
                    <a:pt x="125" y="203"/>
                  </a:lnTo>
                  <a:lnTo>
                    <a:pt x="104" y="248"/>
                  </a:lnTo>
                  <a:lnTo>
                    <a:pt x="81" y="231"/>
                  </a:lnTo>
                  <a:lnTo>
                    <a:pt x="55" y="230"/>
                  </a:lnTo>
                  <a:lnTo>
                    <a:pt x="12" y="206"/>
                  </a:lnTo>
                  <a:lnTo>
                    <a:pt x="45" y="133"/>
                  </a:lnTo>
                  <a:lnTo>
                    <a:pt x="0" y="94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59"/>
            <p:cNvSpPr>
              <a:spLocks/>
            </p:cNvSpPr>
            <p:nvPr/>
          </p:nvSpPr>
          <p:spPr bwMode="auto">
            <a:xfrm>
              <a:off x="7123113" y="2325688"/>
              <a:ext cx="876300" cy="709613"/>
            </a:xfrm>
            <a:custGeom>
              <a:avLst/>
              <a:gdLst>
                <a:gd name="T0" fmla="*/ 2147483647 w 524"/>
                <a:gd name="T1" fmla="*/ 2147483647 h 427"/>
                <a:gd name="T2" fmla="*/ 2147483647 w 524"/>
                <a:gd name="T3" fmla="*/ 2147483647 h 427"/>
                <a:gd name="T4" fmla="*/ 2147483647 w 524"/>
                <a:gd name="T5" fmla="*/ 2147483647 h 427"/>
                <a:gd name="T6" fmla="*/ 2147483647 w 524"/>
                <a:gd name="T7" fmla="*/ 2147483647 h 427"/>
                <a:gd name="T8" fmla="*/ 2147483647 w 524"/>
                <a:gd name="T9" fmla="*/ 2147483647 h 427"/>
                <a:gd name="T10" fmla="*/ 2147483647 w 524"/>
                <a:gd name="T11" fmla="*/ 2147483647 h 427"/>
                <a:gd name="T12" fmla="*/ 2147483647 w 524"/>
                <a:gd name="T13" fmla="*/ 2147483647 h 427"/>
                <a:gd name="T14" fmla="*/ 2147483647 w 524"/>
                <a:gd name="T15" fmla="*/ 2147483647 h 427"/>
                <a:gd name="T16" fmla="*/ 2147483647 w 524"/>
                <a:gd name="T17" fmla="*/ 2147483647 h 427"/>
                <a:gd name="T18" fmla="*/ 2147483647 w 524"/>
                <a:gd name="T19" fmla="*/ 2147483647 h 427"/>
                <a:gd name="T20" fmla="*/ 2147483647 w 524"/>
                <a:gd name="T21" fmla="*/ 2147483647 h 427"/>
                <a:gd name="T22" fmla="*/ 2147483647 w 524"/>
                <a:gd name="T23" fmla="*/ 2147483647 h 427"/>
                <a:gd name="T24" fmla="*/ 2147483647 w 524"/>
                <a:gd name="T25" fmla="*/ 0 h 427"/>
                <a:gd name="T26" fmla="*/ 2147483647 w 524"/>
                <a:gd name="T27" fmla="*/ 2147483647 h 427"/>
                <a:gd name="T28" fmla="*/ 2147483647 w 524"/>
                <a:gd name="T29" fmla="*/ 2147483647 h 427"/>
                <a:gd name="T30" fmla="*/ 2147483647 w 524"/>
                <a:gd name="T31" fmla="*/ 2147483647 h 427"/>
                <a:gd name="T32" fmla="*/ 2147483647 w 524"/>
                <a:gd name="T33" fmla="*/ 2147483647 h 427"/>
                <a:gd name="T34" fmla="*/ 2147483647 w 524"/>
                <a:gd name="T35" fmla="*/ 2147483647 h 427"/>
                <a:gd name="T36" fmla="*/ 2147483647 w 524"/>
                <a:gd name="T37" fmla="*/ 2147483647 h 427"/>
                <a:gd name="T38" fmla="*/ 2147483647 w 524"/>
                <a:gd name="T39" fmla="*/ 2147483647 h 427"/>
                <a:gd name="T40" fmla="*/ 2147483647 w 524"/>
                <a:gd name="T41" fmla="*/ 2147483647 h 427"/>
                <a:gd name="T42" fmla="*/ 2147483647 w 524"/>
                <a:gd name="T43" fmla="*/ 2147483647 h 427"/>
                <a:gd name="T44" fmla="*/ 2147483647 w 524"/>
                <a:gd name="T45" fmla="*/ 2147483647 h 427"/>
                <a:gd name="T46" fmla="*/ 2147483647 w 524"/>
                <a:gd name="T47" fmla="*/ 2147483647 h 427"/>
                <a:gd name="T48" fmla="*/ 2147483647 w 524"/>
                <a:gd name="T49" fmla="*/ 2147483647 h 427"/>
                <a:gd name="T50" fmla="*/ 2147483647 w 524"/>
                <a:gd name="T51" fmla="*/ 2147483647 h 427"/>
                <a:gd name="T52" fmla="*/ 2147483647 w 524"/>
                <a:gd name="T53" fmla="*/ 2147483647 h 427"/>
                <a:gd name="T54" fmla="*/ 2147483647 w 524"/>
                <a:gd name="T55" fmla="*/ 2147483647 h 427"/>
                <a:gd name="T56" fmla="*/ 0 w 524"/>
                <a:gd name="T57" fmla="*/ 2147483647 h 427"/>
                <a:gd name="T58" fmla="*/ 2147483647 w 524"/>
                <a:gd name="T59" fmla="*/ 2147483647 h 427"/>
                <a:gd name="T60" fmla="*/ 2147483647 w 524"/>
                <a:gd name="T61" fmla="*/ 2147483647 h 4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4"/>
                <a:gd name="T94" fmla="*/ 0 h 427"/>
                <a:gd name="T95" fmla="*/ 524 w 524"/>
                <a:gd name="T96" fmla="*/ 427 h 4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4" h="427">
                  <a:moveTo>
                    <a:pt x="41" y="286"/>
                  </a:moveTo>
                  <a:lnTo>
                    <a:pt x="90" y="261"/>
                  </a:lnTo>
                  <a:lnTo>
                    <a:pt x="157" y="255"/>
                  </a:lnTo>
                  <a:lnTo>
                    <a:pt x="173" y="233"/>
                  </a:lnTo>
                  <a:lnTo>
                    <a:pt x="197" y="230"/>
                  </a:lnTo>
                  <a:lnTo>
                    <a:pt x="211" y="206"/>
                  </a:lnTo>
                  <a:lnTo>
                    <a:pt x="233" y="197"/>
                  </a:lnTo>
                  <a:lnTo>
                    <a:pt x="223" y="152"/>
                  </a:lnTo>
                  <a:lnTo>
                    <a:pt x="209" y="140"/>
                  </a:lnTo>
                  <a:lnTo>
                    <a:pt x="237" y="105"/>
                  </a:lnTo>
                  <a:lnTo>
                    <a:pt x="255" y="105"/>
                  </a:lnTo>
                  <a:lnTo>
                    <a:pt x="316" y="29"/>
                  </a:lnTo>
                  <a:lnTo>
                    <a:pt x="410" y="0"/>
                  </a:lnTo>
                  <a:lnTo>
                    <a:pt x="421" y="72"/>
                  </a:lnTo>
                  <a:lnTo>
                    <a:pt x="425" y="69"/>
                  </a:lnTo>
                  <a:lnTo>
                    <a:pt x="448" y="94"/>
                  </a:lnTo>
                  <a:lnTo>
                    <a:pt x="449" y="167"/>
                  </a:lnTo>
                  <a:lnTo>
                    <a:pt x="477" y="227"/>
                  </a:lnTo>
                  <a:lnTo>
                    <a:pt x="488" y="304"/>
                  </a:lnTo>
                  <a:lnTo>
                    <a:pt x="491" y="371"/>
                  </a:lnTo>
                  <a:lnTo>
                    <a:pt x="524" y="394"/>
                  </a:lnTo>
                  <a:lnTo>
                    <a:pt x="500" y="427"/>
                  </a:lnTo>
                  <a:lnTo>
                    <a:pt x="439" y="388"/>
                  </a:lnTo>
                  <a:lnTo>
                    <a:pt x="407" y="391"/>
                  </a:lnTo>
                  <a:lnTo>
                    <a:pt x="376" y="382"/>
                  </a:lnTo>
                  <a:lnTo>
                    <a:pt x="378" y="359"/>
                  </a:lnTo>
                  <a:lnTo>
                    <a:pt x="358" y="352"/>
                  </a:lnTo>
                  <a:lnTo>
                    <a:pt x="15" y="418"/>
                  </a:lnTo>
                  <a:lnTo>
                    <a:pt x="0" y="398"/>
                  </a:lnTo>
                  <a:lnTo>
                    <a:pt x="53" y="322"/>
                  </a:lnTo>
                  <a:lnTo>
                    <a:pt x="41" y="28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60"/>
            <p:cNvSpPr>
              <a:spLocks/>
            </p:cNvSpPr>
            <p:nvPr/>
          </p:nvSpPr>
          <p:spPr bwMode="auto">
            <a:xfrm>
              <a:off x="7802563" y="2286000"/>
              <a:ext cx="230188" cy="425450"/>
            </a:xfrm>
            <a:custGeom>
              <a:avLst/>
              <a:gdLst>
                <a:gd name="T0" fmla="*/ 0 w 139"/>
                <a:gd name="T1" fmla="*/ 2147483647 h 257"/>
                <a:gd name="T2" fmla="*/ 2147483647 w 139"/>
                <a:gd name="T3" fmla="*/ 0 h 257"/>
                <a:gd name="T4" fmla="*/ 2147483647 w 139"/>
                <a:gd name="T5" fmla="*/ 2147483647 h 257"/>
                <a:gd name="T6" fmla="*/ 2147483647 w 139"/>
                <a:gd name="T7" fmla="*/ 2147483647 h 257"/>
                <a:gd name="T8" fmla="*/ 2147483647 w 139"/>
                <a:gd name="T9" fmla="*/ 2147483647 h 257"/>
                <a:gd name="T10" fmla="*/ 2147483647 w 139"/>
                <a:gd name="T11" fmla="*/ 2147483647 h 257"/>
                <a:gd name="T12" fmla="*/ 2147483647 w 139"/>
                <a:gd name="T13" fmla="*/ 2147483647 h 257"/>
                <a:gd name="T14" fmla="*/ 2147483647 w 139"/>
                <a:gd name="T15" fmla="*/ 2147483647 h 257"/>
                <a:gd name="T16" fmla="*/ 2147483647 w 139"/>
                <a:gd name="T17" fmla="*/ 2147483647 h 257"/>
                <a:gd name="T18" fmla="*/ 0 w 139"/>
                <a:gd name="T19" fmla="*/ 2147483647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257"/>
                <a:gd name="T32" fmla="*/ 139 w 139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257">
                  <a:moveTo>
                    <a:pt x="0" y="27"/>
                  </a:moveTo>
                  <a:lnTo>
                    <a:pt x="102" y="0"/>
                  </a:lnTo>
                  <a:lnTo>
                    <a:pt x="139" y="70"/>
                  </a:lnTo>
                  <a:lnTo>
                    <a:pt x="120" y="88"/>
                  </a:lnTo>
                  <a:lnTo>
                    <a:pt x="127" y="243"/>
                  </a:lnTo>
                  <a:lnTo>
                    <a:pt x="69" y="257"/>
                  </a:lnTo>
                  <a:lnTo>
                    <a:pt x="41" y="193"/>
                  </a:lnTo>
                  <a:lnTo>
                    <a:pt x="39" y="117"/>
                  </a:lnTo>
                  <a:lnTo>
                    <a:pt x="14" y="9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61"/>
            <p:cNvSpPr>
              <a:spLocks/>
            </p:cNvSpPr>
            <p:nvPr/>
          </p:nvSpPr>
          <p:spPr bwMode="auto">
            <a:xfrm>
              <a:off x="7915275" y="2616200"/>
              <a:ext cx="492125" cy="225425"/>
            </a:xfrm>
            <a:custGeom>
              <a:avLst/>
              <a:gdLst>
                <a:gd name="T0" fmla="*/ 0 w 296"/>
                <a:gd name="T1" fmla="*/ 2147483647 h 134"/>
                <a:gd name="T2" fmla="*/ 2147483647 w 296"/>
                <a:gd name="T3" fmla="*/ 2147483647 h 134"/>
                <a:gd name="T4" fmla="*/ 2147483647 w 296"/>
                <a:gd name="T5" fmla="*/ 2147483647 h 134"/>
                <a:gd name="T6" fmla="*/ 2147483647 w 296"/>
                <a:gd name="T7" fmla="*/ 0 h 134"/>
                <a:gd name="T8" fmla="*/ 2147483647 w 296"/>
                <a:gd name="T9" fmla="*/ 2147483647 h 134"/>
                <a:gd name="T10" fmla="*/ 2147483647 w 296"/>
                <a:gd name="T11" fmla="*/ 2147483647 h 134"/>
                <a:gd name="T12" fmla="*/ 2147483647 w 296"/>
                <a:gd name="T13" fmla="*/ 2147483647 h 134"/>
                <a:gd name="T14" fmla="*/ 2147483647 w 296"/>
                <a:gd name="T15" fmla="*/ 2147483647 h 134"/>
                <a:gd name="T16" fmla="*/ 2147483647 w 296"/>
                <a:gd name="T17" fmla="*/ 2147483647 h 134"/>
                <a:gd name="T18" fmla="*/ 2147483647 w 296"/>
                <a:gd name="T19" fmla="*/ 2147483647 h 134"/>
                <a:gd name="T20" fmla="*/ 2147483647 w 296"/>
                <a:gd name="T21" fmla="*/ 2147483647 h 134"/>
                <a:gd name="T22" fmla="*/ 2147483647 w 296"/>
                <a:gd name="T23" fmla="*/ 2147483647 h 134"/>
                <a:gd name="T24" fmla="*/ 2147483647 w 296"/>
                <a:gd name="T25" fmla="*/ 2147483647 h 134"/>
                <a:gd name="T26" fmla="*/ 2147483647 w 296"/>
                <a:gd name="T27" fmla="*/ 2147483647 h 134"/>
                <a:gd name="T28" fmla="*/ 2147483647 w 296"/>
                <a:gd name="T29" fmla="*/ 2147483647 h 134"/>
                <a:gd name="T30" fmla="*/ 2147483647 w 296"/>
                <a:gd name="T31" fmla="*/ 2147483647 h 134"/>
                <a:gd name="T32" fmla="*/ 2147483647 w 296"/>
                <a:gd name="T33" fmla="*/ 2147483647 h 134"/>
                <a:gd name="T34" fmla="*/ 2147483647 w 296"/>
                <a:gd name="T35" fmla="*/ 2147483647 h 134"/>
                <a:gd name="T36" fmla="*/ 2147483647 w 296"/>
                <a:gd name="T37" fmla="*/ 2147483647 h 134"/>
                <a:gd name="T38" fmla="*/ 0 w 296"/>
                <a:gd name="T39" fmla="*/ 2147483647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6"/>
                <a:gd name="T61" fmla="*/ 0 h 134"/>
                <a:gd name="T62" fmla="*/ 296 w 296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6" h="134">
                  <a:moveTo>
                    <a:pt x="0" y="54"/>
                  </a:moveTo>
                  <a:lnTo>
                    <a:pt x="151" y="17"/>
                  </a:lnTo>
                  <a:lnTo>
                    <a:pt x="169" y="18"/>
                  </a:lnTo>
                  <a:lnTo>
                    <a:pt x="187" y="0"/>
                  </a:lnTo>
                  <a:lnTo>
                    <a:pt x="202" y="9"/>
                  </a:lnTo>
                  <a:lnTo>
                    <a:pt x="184" y="48"/>
                  </a:lnTo>
                  <a:lnTo>
                    <a:pt x="215" y="45"/>
                  </a:lnTo>
                  <a:lnTo>
                    <a:pt x="233" y="75"/>
                  </a:lnTo>
                  <a:lnTo>
                    <a:pt x="254" y="78"/>
                  </a:lnTo>
                  <a:lnTo>
                    <a:pt x="269" y="73"/>
                  </a:lnTo>
                  <a:lnTo>
                    <a:pt x="269" y="57"/>
                  </a:lnTo>
                  <a:lnTo>
                    <a:pt x="243" y="36"/>
                  </a:lnTo>
                  <a:lnTo>
                    <a:pt x="263" y="34"/>
                  </a:lnTo>
                  <a:lnTo>
                    <a:pt x="296" y="79"/>
                  </a:lnTo>
                  <a:lnTo>
                    <a:pt x="264" y="106"/>
                  </a:lnTo>
                  <a:lnTo>
                    <a:pt x="229" y="93"/>
                  </a:lnTo>
                  <a:lnTo>
                    <a:pt x="206" y="125"/>
                  </a:lnTo>
                  <a:lnTo>
                    <a:pt x="161" y="93"/>
                  </a:lnTo>
                  <a:lnTo>
                    <a:pt x="12" y="1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62"/>
            <p:cNvSpPr>
              <a:spLocks/>
            </p:cNvSpPr>
            <p:nvPr/>
          </p:nvSpPr>
          <p:spPr bwMode="auto">
            <a:xfrm>
              <a:off x="7934325" y="2784475"/>
              <a:ext cx="252413" cy="196850"/>
            </a:xfrm>
            <a:custGeom>
              <a:avLst/>
              <a:gdLst>
                <a:gd name="T0" fmla="*/ 0 w 153"/>
                <a:gd name="T1" fmla="*/ 2147483647 h 118"/>
                <a:gd name="T2" fmla="*/ 2147483647 w 153"/>
                <a:gd name="T3" fmla="*/ 0 h 118"/>
                <a:gd name="T4" fmla="*/ 2147483647 w 153"/>
                <a:gd name="T5" fmla="*/ 2147483647 h 118"/>
                <a:gd name="T6" fmla="*/ 2147483647 w 153"/>
                <a:gd name="T7" fmla="*/ 2147483647 h 118"/>
                <a:gd name="T8" fmla="*/ 2147483647 w 153"/>
                <a:gd name="T9" fmla="*/ 2147483647 h 118"/>
                <a:gd name="T10" fmla="*/ 2147483647 w 153"/>
                <a:gd name="T11" fmla="*/ 2147483647 h 118"/>
                <a:gd name="T12" fmla="*/ 2147483647 w 153"/>
                <a:gd name="T13" fmla="*/ 2147483647 h 118"/>
                <a:gd name="T14" fmla="*/ 0 w 153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"/>
                <a:gd name="T25" fmla="*/ 0 h 118"/>
                <a:gd name="T26" fmla="*/ 153 w 15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3" h="118">
                  <a:moveTo>
                    <a:pt x="0" y="30"/>
                  </a:moveTo>
                  <a:lnTo>
                    <a:pt x="118" y="0"/>
                  </a:lnTo>
                  <a:lnTo>
                    <a:pt x="153" y="54"/>
                  </a:lnTo>
                  <a:lnTo>
                    <a:pt x="133" y="78"/>
                  </a:lnTo>
                  <a:lnTo>
                    <a:pt x="95" y="69"/>
                  </a:lnTo>
                  <a:lnTo>
                    <a:pt x="37" y="118"/>
                  </a:lnTo>
                  <a:lnTo>
                    <a:pt x="6" y="93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63"/>
            <p:cNvSpPr>
              <a:spLocks/>
            </p:cNvSpPr>
            <p:nvPr/>
          </p:nvSpPr>
          <p:spPr bwMode="auto">
            <a:xfrm>
              <a:off x="7972425" y="2919413"/>
              <a:ext cx="255588" cy="150813"/>
            </a:xfrm>
            <a:custGeom>
              <a:avLst/>
              <a:gdLst>
                <a:gd name="T0" fmla="*/ 0 w 152"/>
                <a:gd name="T1" fmla="*/ 2147483647 h 91"/>
                <a:gd name="T2" fmla="*/ 2147483647 w 152"/>
                <a:gd name="T3" fmla="*/ 2147483647 h 91"/>
                <a:gd name="T4" fmla="*/ 2147483647 w 152"/>
                <a:gd name="T5" fmla="*/ 0 h 91"/>
                <a:gd name="T6" fmla="*/ 2147483647 w 152"/>
                <a:gd name="T7" fmla="*/ 2147483647 h 91"/>
                <a:gd name="T8" fmla="*/ 2147483647 w 152"/>
                <a:gd name="T9" fmla="*/ 2147483647 h 91"/>
                <a:gd name="T10" fmla="*/ 2147483647 w 152"/>
                <a:gd name="T11" fmla="*/ 2147483647 h 91"/>
                <a:gd name="T12" fmla="*/ 2147483647 w 152"/>
                <a:gd name="T13" fmla="*/ 2147483647 h 91"/>
                <a:gd name="T14" fmla="*/ 0 w 152"/>
                <a:gd name="T15" fmla="*/ 2147483647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91"/>
                <a:gd name="T26" fmla="*/ 152 w 152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91">
                  <a:moveTo>
                    <a:pt x="0" y="67"/>
                  </a:moveTo>
                  <a:lnTo>
                    <a:pt x="63" y="37"/>
                  </a:lnTo>
                  <a:lnTo>
                    <a:pt x="124" y="0"/>
                  </a:lnTo>
                  <a:lnTo>
                    <a:pt x="134" y="1"/>
                  </a:lnTo>
                  <a:lnTo>
                    <a:pt x="152" y="3"/>
                  </a:lnTo>
                  <a:lnTo>
                    <a:pt x="93" y="51"/>
                  </a:lnTo>
                  <a:lnTo>
                    <a:pt x="18" y="9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64"/>
            <p:cNvSpPr>
              <a:spLocks/>
            </p:cNvSpPr>
            <p:nvPr/>
          </p:nvSpPr>
          <p:spPr bwMode="auto">
            <a:xfrm>
              <a:off x="7972425" y="2206625"/>
              <a:ext cx="269875" cy="477838"/>
            </a:xfrm>
            <a:custGeom>
              <a:avLst/>
              <a:gdLst>
                <a:gd name="T0" fmla="*/ 2147483647 w 162"/>
                <a:gd name="T1" fmla="*/ 0 h 289"/>
                <a:gd name="T2" fmla="*/ 0 w 162"/>
                <a:gd name="T3" fmla="*/ 2147483647 h 289"/>
                <a:gd name="T4" fmla="*/ 2147483647 w 162"/>
                <a:gd name="T5" fmla="*/ 2147483647 h 289"/>
                <a:gd name="T6" fmla="*/ 2147483647 w 162"/>
                <a:gd name="T7" fmla="*/ 2147483647 h 289"/>
                <a:gd name="T8" fmla="*/ 2147483647 w 162"/>
                <a:gd name="T9" fmla="*/ 2147483647 h 289"/>
                <a:gd name="T10" fmla="*/ 2147483647 w 162"/>
                <a:gd name="T11" fmla="*/ 2147483647 h 289"/>
                <a:gd name="T12" fmla="*/ 2147483647 w 162"/>
                <a:gd name="T13" fmla="*/ 2147483647 h 289"/>
                <a:gd name="T14" fmla="*/ 2147483647 w 162"/>
                <a:gd name="T15" fmla="*/ 2147483647 h 289"/>
                <a:gd name="T16" fmla="*/ 2147483647 w 162"/>
                <a:gd name="T17" fmla="*/ 2147483647 h 289"/>
                <a:gd name="T18" fmla="*/ 2147483647 w 162"/>
                <a:gd name="T19" fmla="*/ 2147483647 h 289"/>
                <a:gd name="T20" fmla="*/ 2147483647 w 162"/>
                <a:gd name="T21" fmla="*/ 2147483647 h 289"/>
                <a:gd name="T22" fmla="*/ 2147483647 w 162"/>
                <a:gd name="T23" fmla="*/ 2147483647 h 289"/>
                <a:gd name="T24" fmla="*/ 2147483647 w 162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"/>
                <a:gd name="T40" fmla="*/ 0 h 289"/>
                <a:gd name="T41" fmla="*/ 162 w 162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" h="289">
                  <a:moveTo>
                    <a:pt x="34" y="0"/>
                  </a:moveTo>
                  <a:lnTo>
                    <a:pt x="0" y="51"/>
                  </a:lnTo>
                  <a:lnTo>
                    <a:pt x="37" y="118"/>
                  </a:lnTo>
                  <a:lnTo>
                    <a:pt x="15" y="136"/>
                  </a:lnTo>
                  <a:lnTo>
                    <a:pt x="24" y="289"/>
                  </a:lnTo>
                  <a:lnTo>
                    <a:pt x="115" y="267"/>
                  </a:lnTo>
                  <a:lnTo>
                    <a:pt x="138" y="267"/>
                  </a:lnTo>
                  <a:lnTo>
                    <a:pt x="152" y="251"/>
                  </a:lnTo>
                  <a:lnTo>
                    <a:pt x="152" y="222"/>
                  </a:lnTo>
                  <a:lnTo>
                    <a:pt x="162" y="204"/>
                  </a:lnTo>
                  <a:lnTo>
                    <a:pt x="112" y="182"/>
                  </a:lnTo>
                  <a:lnTo>
                    <a:pt x="46" y="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83136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65"/>
            <p:cNvSpPr>
              <a:spLocks/>
            </p:cNvSpPr>
            <p:nvPr/>
          </p:nvSpPr>
          <p:spPr bwMode="auto">
            <a:xfrm>
              <a:off x="8129588" y="2768600"/>
              <a:ext cx="130175" cy="106363"/>
            </a:xfrm>
            <a:custGeom>
              <a:avLst/>
              <a:gdLst>
                <a:gd name="T0" fmla="*/ 0 w 77"/>
                <a:gd name="T1" fmla="*/ 2147483647 h 64"/>
                <a:gd name="T2" fmla="*/ 2147483647 w 77"/>
                <a:gd name="T3" fmla="*/ 0 h 64"/>
                <a:gd name="T4" fmla="*/ 2147483647 w 77"/>
                <a:gd name="T5" fmla="*/ 2147483647 h 64"/>
                <a:gd name="T6" fmla="*/ 2147483647 w 77"/>
                <a:gd name="T7" fmla="*/ 2147483647 h 64"/>
                <a:gd name="T8" fmla="*/ 2147483647 w 77"/>
                <a:gd name="T9" fmla="*/ 2147483647 h 64"/>
                <a:gd name="T10" fmla="*/ 2147483647 w 77"/>
                <a:gd name="T11" fmla="*/ 2147483647 h 64"/>
                <a:gd name="T12" fmla="*/ 0 w 7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64"/>
                <a:gd name="T23" fmla="*/ 77 w 7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64">
                  <a:moveTo>
                    <a:pt x="0" y="10"/>
                  </a:moveTo>
                  <a:lnTo>
                    <a:pt x="32" y="0"/>
                  </a:lnTo>
                  <a:lnTo>
                    <a:pt x="77" y="33"/>
                  </a:lnTo>
                  <a:lnTo>
                    <a:pt x="68" y="42"/>
                  </a:lnTo>
                  <a:lnTo>
                    <a:pt x="46" y="42"/>
                  </a:lnTo>
                  <a:lnTo>
                    <a:pt x="35" y="64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66"/>
            <p:cNvSpPr>
              <a:spLocks/>
            </p:cNvSpPr>
            <p:nvPr/>
          </p:nvSpPr>
          <p:spPr bwMode="auto">
            <a:xfrm>
              <a:off x="7853363" y="3579813"/>
              <a:ext cx="69850" cy="117475"/>
            </a:xfrm>
            <a:custGeom>
              <a:avLst/>
              <a:gdLst>
                <a:gd name="T0" fmla="*/ 0 w 42"/>
                <a:gd name="T1" fmla="*/ 2147483647 h 71"/>
                <a:gd name="T2" fmla="*/ 2147483647 w 42"/>
                <a:gd name="T3" fmla="*/ 0 h 71"/>
                <a:gd name="T4" fmla="*/ 2147483647 w 42"/>
                <a:gd name="T5" fmla="*/ 2147483647 h 71"/>
                <a:gd name="T6" fmla="*/ 2147483647 w 42"/>
                <a:gd name="T7" fmla="*/ 2147483647 h 71"/>
                <a:gd name="T8" fmla="*/ 0 w 42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1"/>
                <a:gd name="T17" fmla="*/ 42 w 42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1">
                  <a:moveTo>
                    <a:pt x="0" y="6"/>
                  </a:moveTo>
                  <a:lnTo>
                    <a:pt x="42" y="0"/>
                  </a:lnTo>
                  <a:lnTo>
                    <a:pt x="18" y="71"/>
                  </a:lnTo>
                  <a:lnTo>
                    <a:pt x="2" y="7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Text Box 67"/>
            <p:cNvSpPr txBox="1">
              <a:spLocks noChangeArrowheads="1"/>
            </p:cNvSpPr>
            <p:nvPr/>
          </p:nvSpPr>
          <p:spPr bwMode="auto">
            <a:xfrm>
              <a:off x="6489700" y="3776663"/>
              <a:ext cx="439738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r>
                <a:rPr lang="en-US" sz="1500" b="1" dirty="0">
                  <a:solidFill>
                    <a:srgbClr val="000000"/>
                  </a:solidFill>
                </a:rPr>
                <a:t>KY</a:t>
              </a:r>
            </a:p>
          </p:txBody>
        </p:sp>
        <p:sp>
          <p:nvSpPr>
            <p:cNvPr id="9295" name="Text Box 68"/>
            <p:cNvSpPr txBox="1">
              <a:spLocks noChangeArrowheads="1"/>
            </p:cNvSpPr>
            <p:nvPr/>
          </p:nvSpPr>
          <p:spPr bwMode="auto">
            <a:xfrm>
              <a:off x="6329363" y="4625975"/>
              <a:ext cx="4286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r>
                <a:rPr lang="en-US" sz="1500" b="1" dirty="0">
                  <a:solidFill>
                    <a:srgbClr val="000000"/>
                  </a:solidFill>
                </a:rPr>
                <a:t>AL</a:t>
              </a:r>
            </a:p>
          </p:txBody>
        </p:sp>
        <p:sp>
          <p:nvSpPr>
            <p:cNvPr id="9296" name="Text Box 70"/>
            <p:cNvSpPr txBox="1">
              <a:spLocks noChangeArrowheads="1"/>
            </p:cNvSpPr>
            <p:nvPr/>
          </p:nvSpPr>
          <p:spPr bwMode="auto">
            <a:xfrm>
              <a:off x="7313613" y="3954463"/>
              <a:ext cx="4508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r>
                <a:rPr lang="en-US" sz="1500" b="1" dirty="0">
                  <a:solidFill>
                    <a:srgbClr val="000000"/>
                  </a:solidFill>
                </a:rPr>
                <a:t>NC</a:t>
              </a:r>
            </a:p>
          </p:txBody>
        </p:sp>
        <p:sp>
          <p:nvSpPr>
            <p:cNvPr id="9297" name="Text Box 72"/>
            <p:cNvSpPr txBox="1">
              <a:spLocks noChangeArrowheads="1"/>
            </p:cNvSpPr>
            <p:nvPr/>
          </p:nvSpPr>
          <p:spPr bwMode="auto">
            <a:xfrm>
              <a:off x="7243763" y="3038475"/>
              <a:ext cx="439738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r>
                <a:rPr lang="en-US" sz="1500" b="1">
                  <a:solidFill>
                    <a:srgbClr val="000000"/>
                  </a:solidFill>
                </a:rPr>
                <a:t>PA</a:t>
              </a:r>
            </a:p>
          </p:txBody>
        </p:sp>
        <p:sp>
          <p:nvSpPr>
            <p:cNvPr id="9298" name="Text Box 73"/>
            <p:cNvSpPr txBox="1">
              <a:spLocks noChangeArrowheads="1"/>
            </p:cNvSpPr>
            <p:nvPr/>
          </p:nvSpPr>
          <p:spPr bwMode="auto">
            <a:xfrm>
              <a:off x="8015288" y="1997075"/>
              <a:ext cx="4603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r>
                <a:rPr lang="en-US" sz="1500" b="1">
                  <a:solidFill>
                    <a:srgbClr val="000000"/>
                  </a:solidFill>
                </a:rPr>
                <a:t>ME</a:t>
              </a:r>
            </a:p>
          </p:txBody>
        </p:sp>
        <p:sp>
          <p:nvSpPr>
            <p:cNvPr id="9299" name="Text Box 75"/>
            <p:cNvSpPr txBox="1">
              <a:spLocks noChangeArrowheads="1"/>
            </p:cNvSpPr>
            <p:nvPr/>
          </p:nvSpPr>
          <p:spPr bwMode="auto">
            <a:xfrm>
              <a:off x="7926388" y="3463925"/>
              <a:ext cx="1746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9300" name="Text Box 78"/>
            <p:cNvSpPr txBox="1">
              <a:spLocks noChangeArrowheads="1"/>
            </p:cNvSpPr>
            <p:nvPr/>
          </p:nvSpPr>
          <p:spPr bwMode="auto">
            <a:xfrm>
              <a:off x="8402638" y="2359025"/>
              <a:ext cx="471488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r>
                <a:rPr lang="en-US" sz="1500" b="1">
                  <a:solidFill>
                    <a:srgbClr val="000000"/>
                  </a:solidFill>
                </a:rPr>
                <a:t>MA</a:t>
              </a:r>
            </a:p>
          </p:txBody>
        </p:sp>
        <p:sp>
          <p:nvSpPr>
            <p:cNvPr id="9301" name="Line 81"/>
            <p:cNvSpPr>
              <a:spLocks noChangeShapeType="1"/>
            </p:cNvSpPr>
            <p:nvPr/>
          </p:nvSpPr>
          <p:spPr bwMode="auto">
            <a:xfrm flipH="1">
              <a:off x="8231188" y="2589213"/>
              <a:ext cx="249238" cy="1492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Text Box 88"/>
            <p:cNvSpPr txBox="1">
              <a:spLocks noChangeArrowheads="1"/>
            </p:cNvSpPr>
            <p:nvPr/>
          </p:nvSpPr>
          <p:spPr bwMode="auto">
            <a:xfrm>
              <a:off x="4373563" y="2670175"/>
              <a:ext cx="4413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r>
                <a:rPr lang="en-US" sz="1500" b="1" dirty="0">
                  <a:solidFill>
                    <a:srgbClr val="000000"/>
                  </a:solidFill>
                </a:rPr>
                <a:t>SD</a:t>
              </a:r>
            </a:p>
          </p:txBody>
        </p:sp>
        <p:sp>
          <p:nvSpPr>
            <p:cNvPr id="9303" name="Text Box 89"/>
            <p:cNvSpPr txBox="1">
              <a:spLocks noChangeArrowheads="1"/>
            </p:cNvSpPr>
            <p:nvPr/>
          </p:nvSpPr>
          <p:spPr bwMode="auto">
            <a:xfrm>
              <a:off x="4532313" y="4979988"/>
              <a:ext cx="41751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r>
                <a:rPr lang="en-US" sz="1500" b="1"/>
                <a:t>TX</a:t>
              </a:r>
            </a:p>
          </p:txBody>
        </p:sp>
        <p:sp>
          <p:nvSpPr>
            <p:cNvPr id="9304" name="Text Box 90"/>
            <p:cNvSpPr txBox="1">
              <a:spLocks noChangeArrowheads="1"/>
            </p:cNvSpPr>
            <p:nvPr/>
          </p:nvSpPr>
          <p:spPr bwMode="auto">
            <a:xfrm>
              <a:off x="5481638" y="4279900"/>
              <a:ext cx="452438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r>
                <a:rPr lang="en-US" sz="1500" b="1" dirty="0"/>
                <a:t>AR</a:t>
              </a:r>
            </a:p>
          </p:txBody>
        </p:sp>
        <p:sp>
          <p:nvSpPr>
            <p:cNvPr id="9305" name="Text Box 94"/>
            <p:cNvSpPr txBox="1">
              <a:spLocks noChangeArrowheads="1"/>
            </p:cNvSpPr>
            <p:nvPr/>
          </p:nvSpPr>
          <p:spPr bwMode="auto">
            <a:xfrm>
              <a:off x="6746875" y="4621213"/>
              <a:ext cx="77311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602" tIns="43301" rIns="86602" bIns="43301">
              <a:spAutoFit/>
            </a:bodyPr>
            <a:lstStyle/>
            <a:p>
              <a:pPr defTabSz="866775" eaLnBrk="0" hangingPunct="0">
                <a:spcBef>
                  <a:spcPct val="50000"/>
                </a:spcBef>
              </a:pPr>
              <a:r>
                <a:rPr lang="en-US" sz="1500" b="1" dirty="0"/>
                <a:t> GA</a:t>
              </a:r>
            </a:p>
          </p:txBody>
        </p:sp>
        <p:sp>
          <p:nvSpPr>
            <p:cNvPr id="9306" name="Text Box 95"/>
            <p:cNvSpPr txBox="1">
              <a:spLocks noChangeArrowheads="1"/>
            </p:cNvSpPr>
            <p:nvPr/>
          </p:nvSpPr>
          <p:spPr bwMode="auto">
            <a:xfrm>
              <a:off x="3532188" y="4440238"/>
              <a:ext cx="433388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1049" tIns="10525" rIns="21049" bIns="10525">
              <a:spAutoFit/>
            </a:bodyPr>
            <a:lstStyle/>
            <a:p>
              <a:pPr defTabSz="866775" eaLnBrk="0" hangingPunct="0">
                <a:spcBef>
                  <a:spcPct val="50000"/>
                </a:spcBef>
              </a:pPr>
              <a:r>
                <a:rPr lang="en-US" sz="1500" b="1"/>
                <a:t>NM</a:t>
              </a:r>
            </a:p>
          </p:txBody>
        </p:sp>
        <p:sp>
          <p:nvSpPr>
            <p:cNvPr id="9307" name="Text Box 99"/>
            <p:cNvSpPr txBox="1">
              <a:spLocks noChangeArrowheads="1"/>
            </p:cNvSpPr>
            <p:nvPr/>
          </p:nvSpPr>
          <p:spPr bwMode="auto">
            <a:xfrm>
              <a:off x="6291263" y="3376613"/>
              <a:ext cx="511175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1049" tIns="10525" rIns="21049" bIns="10525">
              <a:spAutoFit/>
            </a:bodyPr>
            <a:lstStyle/>
            <a:p>
              <a:pPr defTabSz="866775" eaLnBrk="0" hangingPunct="0">
                <a:spcBef>
                  <a:spcPct val="50000"/>
                </a:spcBef>
              </a:pPr>
              <a:endParaRPr lang="en-US" sz="1500" b="1">
                <a:solidFill>
                  <a:srgbClr val="000000"/>
                </a:solidFill>
              </a:endParaRPr>
            </a:p>
          </p:txBody>
        </p:sp>
        <p:sp>
          <p:nvSpPr>
            <p:cNvPr id="9308" name="Text Box 106"/>
            <p:cNvSpPr txBox="1">
              <a:spLocks noChangeArrowheads="1"/>
            </p:cNvSpPr>
            <p:nvPr/>
          </p:nvSpPr>
          <p:spPr bwMode="auto">
            <a:xfrm>
              <a:off x="8001000" y="3048000"/>
              <a:ext cx="4191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602" tIns="43301" rIns="86602" bIns="43301">
              <a:spAutoFit/>
            </a:bodyPr>
            <a:lstStyle/>
            <a:p>
              <a:pPr defTabSz="866775" eaLnBrk="0" hangingPunct="0"/>
              <a:r>
                <a:rPr lang="en-US" sz="1500" b="1">
                  <a:solidFill>
                    <a:srgbClr val="000000"/>
                  </a:solidFill>
                </a:rPr>
                <a:t>NJ</a:t>
              </a:r>
            </a:p>
          </p:txBody>
        </p:sp>
        <p:sp>
          <p:nvSpPr>
            <p:cNvPr id="9309" name="Line 107"/>
            <p:cNvSpPr>
              <a:spLocks noChangeShapeType="1"/>
            </p:cNvSpPr>
            <p:nvPr/>
          </p:nvSpPr>
          <p:spPr bwMode="auto">
            <a:xfrm flipH="1" flipV="1">
              <a:off x="7924800" y="3200400"/>
              <a:ext cx="141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Rectangle 109"/>
          <p:cNvSpPr>
            <a:spLocks noChangeArrowheads="1"/>
          </p:cNvSpPr>
          <p:nvPr/>
        </p:nvSpPr>
        <p:spPr bwMode="auto">
          <a:xfrm>
            <a:off x="5173663" y="3733800"/>
            <a:ext cx="685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500" b="1" dirty="0" smtClean="0">
                <a:cs typeface="Arial" charset="0"/>
              </a:rPr>
              <a:t>MO</a:t>
            </a:r>
            <a:endParaRPr lang="en-US" sz="1500" b="1" dirty="0">
              <a:cs typeface="Arial" charset="0"/>
            </a:endParaRPr>
          </a:p>
        </p:txBody>
      </p:sp>
      <p:sp>
        <p:nvSpPr>
          <p:cNvPr id="9221" name="Text Box 72"/>
          <p:cNvSpPr txBox="1">
            <a:spLocks noChangeArrowheads="1"/>
          </p:cNvSpPr>
          <p:nvPr/>
        </p:nvSpPr>
        <p:spPr bwMode="auto">
          <a:xfrm>
            <a:off x="7334250" y="2587625"/>
            <a:ext cx="4429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602" tIns="43301" rIns="86602" bIns="43301">
            <a:spAutoFit/>
          </a:bodyPr>
          <a:lstStyle/>
          <a:p>
            <a:pPr defTabSz="866775" eaLnBrk="0" hangingPunct="0"/>
            <a:r>
              <a:rPr lang="en-US" sz="1500" b="1" dirty="0">
                <a:solidFill>
                  <a:srgbClr val="000000"/>
                </a:solidFill>
              </a:rPr>
              <a:t>NY</a:t>
            </a:r>
          </a:p>
        </p:txBody>
      </p:sp>
      <p:sp>
        <p:nvSpPr>
          <p:cNvPr id="9222" name="Text Box 90"/>
          <p:cNvSpPr txBox="1">
            <a:spLocks noChangeArrowheads="1"/>
          </p:cNvSpPr>
          <p:nvPr/>
        </p:nvSpPr>
        <p:spPr bwMode="auto">
          <a:xfrm>
            <a:off x="5368925" y="4862513"/>
            <a:ext cx="431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602" tIns="43301" rIns="86602" bIns="43301">
            <a:spAutoFit/>
          </a:bodyPr>
          <a:lstStyle/>
          <a:p>
            <a:pPr defTabSz="866775" eaLnBrk="0" hangingPunct="0"/>
            <a:r>
              <a:rPr lang="en-US" sz="1500" b="1" dirty="0"/>
              <a:t>LA</a:t>
            </a:r>
          </a:p>
        </p:txBody>
      </p:sp>
      <p:sp>
        <p:nvSpPr>
          <p:cNvPr id="9224" name="TextBox 104"/>
          <p:cNvSpPr txBox="1">
            <a:spLocks noChangeArrowheads="1"/>
          </p:cNvSpPr>
          <p:nvPr/>
        </p:nvSpPr>
        <p:spPr bwMode="auto">
          <a:xfrm>
            <a:off x="7543800" y="1828800"/>
            <a:ext cx="609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66775" eaLnBrk="0" hangingPunct="0"/>
            <a:r>
              <a:rPr lang="en-US" sz="1500" b="1" dirty="0">
                <a:solidFill>
                  <a:srgbClr val="000000"/>
                </a:solidFill>
              </a:rPr>
              <a:t>NH</a:t>
            </a:r>
          </a:p>
        </p:txBody>
      </p:sp>
      <p:cxnSp>
        <p:nvCxnSpPr>
          <p:cNvPr id="107" name="Straight Connector 106"/>
          <p:cNvCxnSpPr/>
          <p:nvPr/>
        </p:nvCxnSpPr>
        <p:spPr>
          <a:xfrm rot="16200000" flipH="1">
            <a:off x="7711281" y="2072482"/>
            <a:ext cx="274637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772400" y="3505200"/>
            <a:ext cx="3810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27" name="TextBox 112"/>
          <p:cNvSpPr txBox="1">
            <a:spLocks noChangeArrowheads="1"/>
          </p:cNvSpPr>
          <p:nvPr/>
        </p:nvSpPr>
        <p:spPr bwMode="auto">
          <a:xfrm>
            <a:off x="8077200" y="35814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66775" eaLnBrk="0" hangingPunct="0"/>
            <a:r>
              <a:rPr lang="en-US" sz="1400" b="1" dirty="0">
                <a:solidFill>
                  <a:srgbClr val="000000"/>
                </a:solidFill>
              </a:rPr>
              <a:t>DC</a:t>
            </a:r>
          </a:p>
        </p:txBody>
      </p:sp>
      <p:sp>
        <p:nvSpPr>
          <p:cNvPr id="9228" name="TextBox 107"/>
          <p:cNvSpPr txBox="1">
            <a:spLocks noChangeArrowheads="1"/>
          </p:cNvSpPr>
          <p:nvPr/>
        </p:nvSpPr>
        <p:spPr bwMode="auto">
          <a:xfrm>
            <a:off x="1533525" y="3775075"/>
            <a:ext cx="649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CA</a:t>
            </a:r>
          </a:p>
        </p:txBody>
      </p:sp>
      <p:sp>
        <p:nvSpPr>
          <p:cNvPr id="9229" name="TextBox 109"/>
          <p:cNvSpPr txBox="1">
            <a:spLocks noChangeArrowheads="1"/>
          </p:cNvSpPr>
          <p:nvPr/>
        </p:nvSpPr>
        <p:spPr bwMode="auto">
          <a:xfrm>
            <a:off x="7108825" y="5191125"/>
            <a:ext cx="501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 dirty="0"/>
              <a:t>FL</a:t>
            </a:r>
          </a:p>
        </p:txBody>
      </p:sp>
      <p:sp>
        <p:nvSpPr>
          <p:cNvPr id="9230" name="TextBox 110"/>
          <p:cNvSpPr txBox="1">
            <a:spLocks noChangeArrowheads="1"/>
          </p:cNvSpPr>
          <p:nvPr/>
        </p:nvSpPr>
        <p:spPr bwMode="auto">
          <a:xfrm>
            <a:off x="5767388" y="3392488"/>
            <a:ext cx="3683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 dirty="0"/>
              <a:t>IL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553200" y="3200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OH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2C6E887-2429-4AFF-A34A-F305CA17E243}" type="slidenum">
              <a:rPr lang="en-US" sz="1300">
                <a:solidFill>
                  <a:srgbClr val="FDB603"/>
                </a:solidFill>
                <a:latin typeface="Bodoni MT" pitchFamily="18" charset="0"/>
              </a:rPr>
              <a:pPr algn="r"/>
              <a:t>15</a:t>
            </a:fld>
            <a:endParaRPr lang="en-US" sz="1300">
              <a:solidFill>
                <a:srgbClr val="FDB603"/>
              </a:solidFill>
              <a:latin typeface="Bodoni MT" pitchFamily="18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cap="small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NCI Measures Offer a Unique 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Individual characteristics of people receiving services and support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The locations where people live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The activities they engage in during the day including whether they are working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The nature of their experiences with the supports that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 they receive (e.g., with case managers, ability to make choices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The context of their lives – friends, community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 involvement, safety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Health and well-being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Calibri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endParaRPr lang="en-US" sz="2800" dirty="0" smtClean="0">
              <a:latin typeface="Calibri" pitchFamily="34" charset="0"/>
            </a:endParaRPr>
          </a:p>
        </p:txBody>
      </p:sp>
      <p:pic>
        <p:nvPicPr>
          <p:cNvPr id="30722" name="Picture 2" descr="http://buzzcanuck.typepad.com/agentwildfire/images/2008/05/16/experien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7900" y="4343400"/>
            <a:ext cx="1574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What are the Core Indicators?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696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Consumer Outcomes: 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Employment 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Community Inclusion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Choice and Decision-making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Relationships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Health and Safety</a:t>
            </a:r>
          </a:p>
        </p:txBody>
      </p:sp>
      <p:pic>
        <p:nvPicPr>
          <p:cNvPr id="27650" name="Picture 2" descr="http://t2.gstatic.com/images?q=tbn:ANd9GcSkMB6L9_ZlupOO7qfO280-17DHPNcsOshawt8Koj25__P2GZxq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343400"/>
            <a:ext cx="2590800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What are the Core Indicators?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696200" cy="4648200"/>
          </a:xfrm>
        </p:spPr>
        <p:txBody>
          <a:bodyPr/>
          <a:lstStyle/>
          <a:p>
            <a:r>
              <a:rPr lang="en-US" smtClean="0"/>
              <a:t>Family Indicators</a:t>
            </a:r>
          </a:p>
          <a:p>
            <a:pPr lvl="1"/>
            <a:r>
              <a:rPr lang="en-US" smtClean="0"/>
              <a:t>Information and Planning</a:t>
            </a:r>
          </a:p>
          <a:p>
            <a:pPr lvl="1"/>
            <a:r>
              <a:rPr lang="en-US" smtClean="0"/>
              <a:t>Choice &amp; Control</a:t>
            </a:r>
          </a:p>
          <a:p>
            <a:pPr lvl="1"/>
            <a:r>
              <a:rPr lang="en-US" smtClean="0"/>
              <a:t>Access &amp; Support Delivery</a:t>
            </a:r>
          </a:p>
          <a:p>
            <a:pPr lvl="1"/>
            <a:r>
              <a:rPr lang="en-US" smtClean="0"/>
              <a:t>Community Connections</a:t>
            </a:r>
          </a:p>
          <a:p>
            <a:pPr lvl="1"/>
            <a:r>
              <a:rPr lang="en-US" smtClean="0"/>
              <a:t>Family Involvement</a:t>
            </a:r>
          </a:p>
          <a:p>
            <a:pPr lvl="1"/>
            <a:r>
              <a:rPr lang="en-US" smtClean="0"/>
              <a:t>Satisfaction</a:t>
            </a:r>
          </a:p>
          <a:p>
            <a:pPr lvl="1"/>
            <a:r>
              <a:rPr lang="en-US" smtClean="0"/>
              <a:t>Family Outcomes</a:t>
            </a:r>
          </a:p>
          <a:p>
            <a:pPr lvl="3"/>
            <a:endParaRPr lang="en-US" smtClean="0">
              <a:solidFill>
                <a:srgbClr val="CCECFF"/>
              </a:solidFill>
            </a:endParaRPr>
          </a:p>
          <a:p>
            <a:pPr lvl="1"/>
            <a:endParaRPr lang="en-US" smtClean="0">
              <a:solidFill>
                <a:srgbClr val="CCECFF"/>
              </a:solidFill>
            </a:endParaRPr>
          </a:p>
        </p:txBody>
      </p:sp>
      <p:pic>
        <p:nvPicPr>
          <p:cNvPr id="13316" name="Picture 2" descr="C:\Documents and Settings\vbradley\Local Settings\Temporary Internet Files\Content.IE5\MI7HBZ0E\MP9004484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6563" y="4237038"/>
            <a:ext cx="2925762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What are the Core Indicators?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Indicators</a:t>
            </a:r>
          </a:p>
          <a:p>
            <a:pPr lvl="1"/>
            <a:r>
              <a:rPr lang="en-US" dirty="0" smtClean="0"/>
              <a:t>Mortality</a:t>
            </a:r>
          </a:p>
          <a:p>
            <a:pPr lvl="1"/>
            <a:r>
              <a:rPr lang="en-US" dirty="0" smtClean="0"/>
              <a:t>Staff Turnover</a:t>
            </a:r>
          </a:p>
          <a:p>
            <a:pPr lvl="1"/>
            <a:r>
              <a:rPr lang="en-US" dirty="0" smtClean="0"/>
              <a:t>Incidents/Abuse/Neglect</a:t>
            </a:r>
          </a:p>
          <a:p>
            <a:pPr lvl="1"/>
            <a:r>
              <a:rPr lang="en-US" dirty="0" smtClean="0"/>
              <a:t>Restraints</a:t>
            </a:r>
            <a:endParaRPr lang="en-US" dirty="0"/>
          </a:p>
        </p:txBody>
      </p:sp>
      <p:pic>
        <p:nvPicPr>
          <p:cNvPr id="72706" name="Picture 2" descr="http://t0.gstatic.com/images?q=tbn:ANd9GcQli6kItWytyasEUT7so68AzLfMkaPPkTDuL3dqwDOKBEHyprqF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90800"/>
            <a:ext cx="1914525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What are the data sources?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2390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Consumer Quality of Life Survey</a:t>
            </a:r>
          </a:p>
          <a:p>
            <a:pPr lvl="1"/>
            <a:r>
              <a:rPr lang="en-US" dirty="0" smtClean="0"/>
              <a:t>Face to face interview</a:t>
            </a:r>
          </a:p>
          <a:p>
            <a:pPr lvl="1"/>
            <a:r>
              <a:rPr lang="en-US" dirty="0" smtClean="0"/>
              <a:t>Random sample</a:t>
            </a:r>
          </a:p>
          <a:p>
            <a:pPr lvl="1"/>
            <a:r>
              <a:rPr lang="en-US" dirty="0" smtClean="0"/>
              <a:t>Adults only</a:t>
            </a:r>
          </a:p>
          <a:p>
            <a:r>
              <a:rPr lang="en-US" sz="3200" dirty="0" smtClean="0"/>
              <a:t>Family Survey</a:t>
            </a:r>
          </a:p>
          <a:p>
            <a:pPr lvl="1"/>
            <a:r>
              <a:rPr lang="en-US" dirty="0" smtClean="0"/>
              <a:t>Adult Family Survey (at home, 18+)</a:t>
            </a:r>
          </a:p>
          <a:p>
            <a:pPr lvl="1"/>
            <a:r>
              <a:rPr lang="en-US" dirty="0" smtClean="0"/>
              <a:t>Family Guardian Survey (out-of-home)</a:t>
            </a:r>
          </a:p>
          <a:p>
            <a:pPr lvl="1"/>
            <a:r>
              <a:rPr lang="en-US" dirty="0" smtClean="0"/>
              <a:t>Children Family Survey (at home, &lt;18)</a:t>
            </a:r>
          </a:p>
          <a:p>
            <a:r>
              <a:rPr lang="en-US" dirty="0" smtClean="0"/>
              <a:t> System Indicators</a:t>
            </a:r>
          </a:p>
          <a:p>
            <a:pPr lvl="1"/>
            <a:r>
              <a:rPr lang="en-US" dirty="0" smtClean="0"/>
              <a:t>Specific protocols for reporting turnover, mortality and incidents</a:t>
            </a:r>
          </a:p>
          <a:p>
            <a:endParaRPr lang="en-US" sz="2000" dirty="0" smtClean="0"/>
          </a:p>
        </p:txBody>
      </p:sp>
      <p:pic>
        <p:nvPicPr>
          <p:cNvPr id="14340" name="Picture 3" descr="C:\Documents and Settings\vbradley\Local Settings\Temporary Internet Files\Content.IE5\V1TWUDK3\MP9004386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70125"/>
            <a:ext cx="216376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What Will We Cover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322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Introduction and Background</a:t>
            </a:r>
          </a:p>
          <a:p>
            <a:r>
              <a:rPr lang="en-US" dirty="0" smtClean="0"/>
              <a:t>History and Evolution of National Core Indicators</a:t>
            </a:r>
          </a:p>
          <a:p>
            <a:r>
              <a:rPr lang="en-US" dirty="0" smtClean="0"/>
              <a:t>Brief Overview of NCI results for 2009-2010</a:t>
            </a:r>
          </a:p>
          <a:p>
            <a:r>
              <a:rPr lang="en-US" dirty="0" smtClean="0"/>
              <a:t>How do public managers use NCI?</a:t>
            </a:r>
          </a:p>
          <a:p>
            <a:r>
              <a:rPr lang="en-US" dirty="0" smtClean="0"/>
              <a:t>Lessons learned</a:t>
            </a:r>
          </a:p>
          <a:p>
            <a:r>
              <a:rPr lang="en-US" dirty="0" smtClean="0"/>
              <a:t>Next Steps</a:t>
            </a:r>
          </a:p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7170" name="Picture 2" descr="http://sarahandthegoonsquad.com/wp-content/uploads/2009/02/food-cover_question_covered_d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85800"/>
            <a:ext cx="1696415" cy="127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5972175" cy="6064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Where does NCI fit in?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807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One component of a Quality Management and Quality Improvement System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Widely-used process for measuring consumer and family quality of life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Included with other QA data in annual reports, CMS evidence packages &amp; strategic planning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Some states also use NCI to measure county- and provider-level performance</a:t>
            </a:r>
          </a:p>
        </p:txBody>
      </p:sp>
      <p:pic>
        <p:nvPicPr>
          <p:cNvPr id="11268" name="Picture 6" descr="C:\Documents and Settings\vbradley\Local Settings\Temporary Internet Files\Content.IE5\7W17G7TC\MCj035574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85800"/>
            <a:ext cx="18335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3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Selected Findings</a:t>
            </a:r>
            <a:br>
              <a:rPr lang="en-US" dirty="0" smtClean="0"/>
            </a:br>
            <a:r>
              <a:rPr lang="en-US" dirty="0" smtClean="0"/>
              <a:t>Consumer Survey</a:t>
            </a:r>
            <a:br>
              <a:rPr lang="en-US" dirty="0" smtClean="0"/>
            </a:br>
            <a:r>
              <a:rPr lang="en-US" dirty="0" smtClean="0"/>
              <a:t>2009-2010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410200"/>
            <a:ext cx="190724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1200" y="2286000"/>
            <a:ext cx="5563978" cy="38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 of Intellectual Disability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1574"/>
            <a:ext cx="5410200" cy="39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090531"/>
            <a:ext cx="4648200" cy="308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600" y="3352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2.8%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V="1">
            <a:off x="1485900" y="293370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1828800" y="28956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19200" y="2438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1.1%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2438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1%</a:t>
            </a: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58876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95400" y="1447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Race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1447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Ethnicity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Where People Live </a:t>
            </a:r>
            <a:r>
              <a:rPr lang="en-US" sz="2000" dirty="0" smtClean="0">
                <a:latin typeface="Calibri" pitchFamily="34" charset="0"/>
              </a:rPr>
              <a:t>(n=11,429)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410325"/>
            <a:ext cx="3581400" cy="366713"/>
          </a:xfrm>
        </p:spPr>
        <p:txBody>
          <a:bodyPr/>
          <a:lstStyle/>
          <a:p>
            <a:pPr algn="l">
              <a:defRPr/>
            </a:pPr>
            <a:fld id="{B5DEE0DA-2A54-49FA-A792-B18317214C01}" type="slidenum">
              <a:rPr lang="en-US" sz="1200" dirty="0">
                <a:solidFill>
                  <a:srgbClr val="FFFFFF"/>
                </a:solidFill>
              </a:rPr>
              <a:pPr algn="l">
                <a:defRPr/>
              </a:pPr>
              <a:t>25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71723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Disabilities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379" y="1905001"/>
            <a:ext cx="6946621" cy="418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Health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2277890"/>
            <a:ext cx="6489674" cy="39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Choice of Where and With Whom to Live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381000" y="2133600"/>
          <a:ext cx="388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495800" y="3657600"/>
          <a:ext cx="4181475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10" descr="http://www.tacomacc.edu/upload/images/internationalstudents/Apartment%20Complex%20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6482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http://students.syr.edu/orl/other/Roommates/Roommate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133600"/>
            <a:ext cx="2141391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Job, Activities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33401" y="2133600"/>
          <a:ext cx="365759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343400" y="3962400"/>
          <a:ext cx="3990974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3010" name="Picture 2" descr="http://t0.gstatic.com/images?q=tbn:ANd9GcQjYHLDNmLnEOUKSznV0Uui5tDP5t_IFtaSKIawRKEkpFIZWN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057400"/>
            <a:ext cx="2034861" cy="1828800"/>
          </a:xfrm>
          <a:prstGeom prst="rect">
            <a:avLst/>
          </a:prstGeom>
          <a:noFill/>
        </p:spPr>
      </p:pic>
      <p:pic>
        <p:nvPicPr>
          <p:cNvPr id="49153" name="il_fi" descr="http://www.sitesplus.co.uk/user_docs/118/Image/learning%20and%20disabil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648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Why Should We Care About Quality</a:t>
            </a:r>
            <a:r>
              <a:rPr lang="en-US" dirty="0" smtClean="0"/>
              <a:t>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We have created a movement and made promises to people with disabilities and their families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Ideology alone does not create a stable and</a:t>
            </a:r>
            <a:br>
              <a:rPr lang="en-US" sz="2800" dirty="0" smtClean="0"/>
            </a:br>
            <a:r>
              <a:rPr lang="en-US" sz="2800" dirty="0" smtClean="0"/>
              <a:t>reliable system of supports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greater the investment the greater the expectations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Unless we build quality in to any reform, it is very difficult to know whether our outcomes are achieved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We need early warning signs</a:t>
            </a:r>
          </a:p>
        </p:txBody>
      </p:sp>
      <p:pic>
        <p:nvPicPr>
          <p:cNvPr id="9218" name="Picture 2" descr="http://t1.gstatic.com/images?q=tbn:ANd9GcSjIQydlTrPDYcGKMKRhwzKbPx6AgafOUfh4WYGKrQZ_XkRIrSt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227" y="2819400"/>
            <a:ext cx="906248" cy="18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Choice of Free Time and Spending</a:t>
            </a:r>
            <a:endParaRPr lang="en-US" sz="36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04800" y="1905000"/>
          <a:ext cx="4190999" cy="282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800600" y="3657600"/>
          <a:ext cx="3590924" cy="268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1986" name="Picture 2" descr="http://assets.lifehack.org/wp-content/files/2007/12/hammo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905000"/>
            <a:ext cx="2209800" cy="1744580"/>
          </a:xfrm>
          <a:prstGeom prst="rect">
            <a:avLst/>
          </a:prstGeom>
          <a:noFill/>
        </p:spPr>
      </p:pic>
      <p:pic>
        <p:nvPicPr>
          <p:cNvPr id="41988" name="Picture 4" descr="http://milkyourmoney.com/wp-content/uploads/2008/07/piggy_ba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724400"/>
            <a:ext cx="2752725" cy="1826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Loneliness by Living Arrangement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39963"/>
          <a:ext cx="8458200" cy="408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42" name="Picture 2" descr="http://1.bp.blogspot.com/_USGWBe3BJs8/S8Ppz_OACWI/AAAAAAAACtw/cPl-ElqwP0o/s1600/lonely_tree_420x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90600"/>
            <a:ext cx="1968501" cy="1476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Community Job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39963"/>
          <a:ext cx="8229600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972312"/>
          </a:xfrm>
        </p:spPr>
        <p:txBody>
          <a:bodyPr/>
          <a:lstStyle/>
          <a:p>
            <a:r>
              <a:rPr lang="en-US" dirty="0" smtClean="0"/>
              <a:t>Basic Exams &amp; Screenings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514600" cy="44348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Higher percentages in provider-based settings</a:t>
            </a:r>
          </a:p>
          <a:p>
            <a:r>
              <a:rPr lang="en-US" sz="2400" dirty="0" smtClean="0"/>
              <a:t>Lowest for people living in parent/relative home</a:t>
            </a:r>
          </a:p>
          <a:p>
            <a:r>
              <a:rPr lang="en-US" sz="2400" dirty="0" smtClean="0"/>
              <a:t>Similar trend across indicators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2971800" y="1981200"/>
          <a:ext cx="59436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Vaccinations by Living Arrangement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2114550"/>
          <a:ext cx="7391400" cy="39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Cancer Screenings by Living Arrangement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066800" y="2057400"/>
          <a:ext cx="7467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Least One Psychotropic Medication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39963"/>
          <a:ext cx="8229600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0418" name="Picture 2" descr="Medication Erro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828800"/>
            <a:ext cx="1919112" cy="12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Psychotropic Medications and Obesity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667000"/>
          <a:ext cx="8229600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2466" name="Picture 2" descr="http://2.bp.blogspot.com/-jEMvC7Q3Www/TZepZ5VL8JI/AAAAAAAAB_s/xxyeW1rvfdE/s1600/weighing-scale-imag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0"/>
            <a:ext cx="1640359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Lessons Learned and Next Steps</a:t>
            </a:r>
            <a:endParaRPr lang="en-US" dirty="0"/>
          </a:p>
        </p:txBody>
      </p:sp>
      <p:pic>
        <p:nvPicPr>
          <p:cNvPr id="74754" name="Picture 2" descr="http://t2.gstatic.com/images?q=tbn:ANd9GcRLudFxSna7Sg46sOnNVnznq8RYtepvJBflUeTOXcfcAKVFrn3y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1857375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Lessons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9962"/>
            <a:ext cx="8229600" cy="41608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effort must continue to be relevant to the needs of public managers, individuals with disabilities, family members and other stakeholders</a:t>
            </a:r>
          </a:p>
          <a:p>
            <a:r>
              <a:rPr lang="en-US" dirty="0" smtClean="0"/>
              <a:t>Don’t be too ambitious at the outset – take on measurements for which there is data readily available</a:t>
            </a:r>
          </a:p>
          <a:p>
            <a:r>
              <a:rPr lang="en-US" dirty="0" smtClean="0"/>
              <a:t>Continue to improve the ease of data collection and data submission</a:t>
            </a:r>
          </a:p>
          <a:p>
            <a:r>
              <a:rPr lang="en-US" dirty="0" smtClean="0"/>
              <a:t>Don’t use the information for compliance – it should be a tool for quality improvement</a:t>
            </a:r>
            <a:endParaRPr lang="en-US" dirty="0"/>
          </a:p>
        </p:txBody>
      </p:sp>
      <p:pic>
        <p:nvPicPr>
          <p:cNvPr id="75778" name="Picture 2" descr="http://t0.gstatic.com/images?q=tbn:ANd9GcR-R6BX3Mewh3EjKXrYb-L1iJFJE2yMUI6-Z23yBC_2q_IaQ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0"/>
            <a:ext cx="1579138" cy="1419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NCI in a Nutshell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  <a:noFill/>
        </p:spPr>
        <p:txBody>
          <a:bodyPr/>
          <a:lstStyle/>
          <a:p>
            <a:fld id="{A4E18B86-85FD-49EF-B998-73C95DA4DAC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066800" y="2286000"/>
            <a:ext cx="7086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dirty="0">
                <a:latin typeface="+mj-lt"/>
                <a:cs typeface="Times New Roman" pitchFamily="18" charset="0"/>
              </a:rPr>
              <a:t>NCI is a multi-state collaboration of state ID/DD agencies interested in measuring how well public developmental disabilities systems serve and support people.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pic>
        <p:nvPicPr>
          <p:cNvPr id="5125" name="Picture 5" descr="C:\Documents and Settings\vbradley\Local Settings\Temporary Internet Files\Content.IE5\7W17G7TC\MPj040316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105400"/>
            <a:ext cx="216446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Next Steps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Potential use of NCI for health surveillance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Interactive website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Increased accessibility of the data to the public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Focus on improving data collection on abuse and neglect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Aligning NCI with other national data collection efforts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Expanding number of states with additional federal funding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steadyvision.com/hsri/nci/i/nci-design-090711-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8763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5943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www.nationalcoreindicators.org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what!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451485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1828800" y="457200"/>
            <a:ext cx="533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Questions?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4191000" y="1143000"/>
            <a:ext cx="2133600" cy="914400"/>
          </a:xfrm>
          <a:prstGeom prst="wedgeEllipseCallou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0999997" lon="900000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4648200" y="12954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What did </a:t>
            </a:r>
            <a:r>
              <a:rPr lang="en-US" dirty="0" smtClean="0"/>
              <a:t>she </a:t>
            </a:r>
            <a:r>
              <a:rPr lang="en-US" dirty="0"/>
              <a:t>say?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NCI Premise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162800" cy="4114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Improving performance starts</a:t>
            </a:r>
            <a:br>
              <a:rPr lang="en-US" sz="2800" dirty="0" smtClean="0"/>
            </a:br>
            <a:r>
              <a:rPr lang="en-US" sz="2800" dirty="0" smtClean="0"/>
              <a:t>with measuring performance – </a:t>
            </a:r>
            <a:br>
              <a:rPr lang="en-US" sz="2800" dirty="0" smtClean="0"/>
            </a:br>
            <a:r>
              <a:rPr lang="en-US" sz="2800" dirty="0" smtClean="0"/>
              <a:t>if you don’t measure it, no guarantee that it will happen</a:t>
            </a:r>
          </a:p>
          <a:p>
            <a:r>
              <a:rPr lang="en-US" sz="2800" dirty="0" smtClean="0"/>
              <a:t>NCI helps states to measure performance:</a:t>
            </a:r>
          </a:p>
          <a:p>
            <a:pPr lvl="1"/>
            <a:r>
              <a:rPr lang="en-US" sz="2800" dirty="0" smtClean="0"/>
              <a:t>Over time (change from baseline)</a:t>
            </a:r>
          </a:p>
          <a:p>
            <a:pPr lvl="1"/>
            <a:r>
              <a:rPr lang="en-US" sz="2800" dirty="0" smtClean="0"/>
              <a:t>Against multi-state benchmarks (our performance compared to performance elsewhere)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1905000" cy="457200"/>
          </a:xfrm>
          <a:noFill/>
        </p:spPr>
        <p:txBody>
          <a:bodyPr/>
          <a:lstStyle/>
          <a:p>
            <a:fld id="{081ECA46-6C5C-481B-9902-4E64060353CF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54276" name="Picture 4" descr="http://t2.gstatic.com/images?q=tbn:ANd9GcSX7FzN0B3mNnpLiCspmirC3_LawspUcqPR1rFOPk1Xdb4gS3-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685800"/>
            <a:ext cx="2066925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4582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cap="small" dirty="0" smtClean="0">
                <a:solidFill>
                  <a:schemeClr val="accent3">
                    <a:lumMod val="50000"/>
                  </a:schemeClr>
                </a:solidFill>
              </a:rPr>
              <a:t>Overview of NCI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458200" cy="5257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buNone/>
            </a:pPr>
            <a:endParaRPr lang="en-US" sz="2800" b="1" cap="small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 typeface="Wingdings 2" pitchFamily="18" charset="2"/>
              <a:buNone/>
            </a:pPr>
            <a:endParaRPr lang="en-US" sz="2800" dirty="0" smtClean="0">
              <a:latin typeface="Calibri" pitchFamily="34" charset="0"/>
            </a:endParaRP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800" dirty="0" smtClean="0">
                <a:latin typeface="Calibri" pitchFamily="34" charset="0"/>
              </a:rPr>
              <a:t>Launched in 1997 in 13 participating states; collaboration between the National Association of State Directors of Developmental Disabilities and the Human Services Research Institute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800" dirty="0" smtClean="0">
                <a:latin typeface="Calibri" pitchFamily="34" charset="0"/>
              </a:rPr>
              <a:t>Currently 25 states and 4 sub-state regions 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800" dirty="0" smtClean="0">
                <a:latin typeface="Calibri" pitchFamily="34" charset="0"/>
              </a:rPr>
              <a:t>Unparalleled 13-year database on over 12,000 individuals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800" dirty="0" smtClean="0">
                <a:latin typeface="Calibri" pitchFamily="34" charset="0"/>
              </a:rPr>
              <a:t>Addition of California almost doubles the numbers of individuals in the data base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800" dirty="0" smtClean="0">
                <a:latin typeface="Calibri" pitchFamily="34" charset="0"/>
              </a:rPr>
              <a:t>Valid and reliable consumer survey that has been recently up-dated</a:t>
            </a:r>
          </a:p>
          <a:p>
            <a:pPr eaLnBrk="1" hangingPunct="1"/>
            <a:endParaRPr lang="en-US" sz="3200" dirty="0" smtClean="0">
              <a:solidFill>
                <a:srgbClr val="CCFF99"/>
              </a:solidFill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410325"/>
            <a:ext cx="3581400" cy="366713"/>
          </a:xfrm>
        </p:spPr>
        <p:txBody>
          <a:bodyPr/>
          <a:lstStyle/>
          <a:p>
            <a:pPr algn="l">
              <a:defRPr/>
            </a:pPr>
            <a:fld id="{EF96AED8-D8AF-40A5-B2DA-F84516D695B4}" type="slidenum">
              <a:rPr lang="en-US" sz="1200" dirty="0">
                <a:solidFill>
                  <a:srgbClr val="FFFFFF"/>
                </a:solidFill>
              </a:rPr>
              <a:pPr algn="l">
                <a:defRPr/>
              </a:pPr>
              <a:t>6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History and Rationale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Systems becoming increasingly complex and more difficult to monitor</a:t>
            </a:r>
          </a:p>
          <a:p>
            <a:r>
              <a:rPr lang="en-US" dirty="0" smtClean="0"/>
              <a:t>Quality measurement focused on rules and regulations that devalued individual experience</a:t>
            </a:r>
          </a:p>
          <a:p>
            <a:r>
              <a:rPr lang="en-US" dirty="0" smtClean="0"/>
              <a:t>Importance of asserting the values and assumptions that create the foundation of ID/DD services</a:t>
            </a:r>
          </a:p>
          <a:p>
            <a:r>
              <a:rPr lang="en-US" dirty="0" smtClean="0"/>
              <a:t>Voices of consumers becoming more powerful</a:t>
            </a:r>
          </a:p>
          <a:p>
            <a:r>
              <a:rPr lang="en-US" dirty="0" smtClean="0"/>
              <a:t>Technology made data aggregation and analysis easier</a:t>
            </a:r>
          </a:p>
          <a:p>
            <a:r>
              <a:rPr lang="en-US" dirty="0" smtClean="0"/>
              <a:t>Need to measure the impact of pending cutbacks </a:t>
            </a:r>
          </a:p>
          <a:p>
            <a:endParaRPr lang="en-US" dirty="0"/>
          </a:p>
        </p:txBody>
      </p:sp>
      <p:pic>
        <p:nvPicPr>
          <p:cNvPr id="5122" name="Picture 2" descr="http://www.zindamagazine.com/graphics/ZindaAds/BookF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0"/>
            <a:ext cx="1639913" cy="144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6375593" cy="58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Without NCI. . .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39963"/>
            <a:ext cx="8229600" cy="46180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States would be unable to create benchmarks and compare their performance with national and other state norms</a:t>
            </a:r>
          </a:p>
          <a:p>
            <a:r>
              <a:rPr lang="en-US" dirty="0" smtClean="0"/>
              <a:t>Managers would not be able to distinguish between the aspirations in public policy and the actual outcomes of those policies as experienced by people with ID/DD and their families</a:t>
            </a:r>
          </a:p>
          <a:p>
            <a:r>
              <a:rPr lang="en-US" dirty="0" smtClean="0"/>
              <a:t>Advocates and legislators would be unable to compare the effectiveness and outcomes of specific types of services</a:t>
            </a:r>
          </a:p>
          <a:p>
            <a:r>
              <a:rPr lang="en-US" dirty="0" smtClean="0"/>
              <a:t>Managers and regulators would be unable to track important system changes – either negative or positive </a:t>
            </a:r>
          </a:p>
          <a:p>
            <a:r>
              <a:rPr lang="en-US" dirty="0" smtClean="0"/>
              <a:t>Stakeholders would be unable to track the impact of system reform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477000" y="685800"/>
          <a:ext cx="22860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705600" y="685800"/>
            <a:ext cx="1295400" cy="1066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6781800" y="685800"/>
            <a:ext cx="1219200" cy="11430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HSRI">
  <a:themeElements>
    <a:clrScheme name="HSRI">
      <a:dk1>
        <a:srgbClr val="3A3A3A"/>
      </a:dk1>
      <a:lt1>
        <a:srgbClr val="FFFFFF"/>
      </a:lt1>
      <a:dk2>
        <a:srgbClr val="455B40"/>
      </a:dk2>
      <a:lt2>
        <a:srgbClr val="F3F1E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B5A25"/>
      </a:hlink>
      <a:folHlink>
        <a:srgbClr val="9B5A25"/>
      </a:folHlink>
    </a:clrScheme>
    <a:fontScheme name="HSRI">
      <a:majorFont>
        <a:latin typeface="Lucida Br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HSRI</Template>
  <TotalTime>2632</TotalTime>
  <Words>977</Words>
  <Application>Microsoft Office PowerPoint</Application>
  <PresentationFormat>On-screen Show (4:3)</PresentationFormat>
  <Paragraphs>217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HSRI</vt:lpstr>
      <vt:lpstr>National Core Indicators: Using Data to Manage  Public Systems</vt:lpstr>
      <vt:lpstr>      What Will We Cover</vt:lpstr>
      <vt:lpstr>Why Should We Care About Quality?</vt:lpstr>
      <vt:lpstr>NCI in a Nutshell</vt:lpstr>
      <vt:lpstr>NCI Premise</vt:lpstr>
      <vt:lpstr>Overview of NCI</vt:lpstr>
      <vt:lpstr>    History and Rationale</vt:lpstr>
      <vt:lpstr>Slide 8</vt:lpstr>
      <vt:lpstr>Without NCI. . . </vt:lpstr>
      <vt:lpstr>With NCI. . . </vt:lpstr>
      <vt:lpstr>Slide 11</vt:lpstr>
      <vt:lpstr>Challenges</vt:lpstr>
      <vt:lpstr>Slide 13</vt:lpstr>
      <vt:lpstr>Slide 14</vt:lpstr>
      <vt:lpstr>NCI Measures Offer a Unique View</vt:lpstr>
      <vt:lpstr>What are the Core Indicators?</vt:lpstr>
      <vt:lpstr>What are the Core Indicators?</vt:lpstr>
      <vt:lpstr>What are the Core Indicators?</vt:lpstr>
      <vt:lpstr>What are the data sources?</vt:lpstr>
      <vt:lpstr>Where does NCI fit in?</vt:lpstr>
      <vt:lpstr>Selected Findings Consumer Survey 2009-2010</vt:lpstr>
      <vt:lpstr>Gender</vt:lpstr>
      <vt:lpstr>Level of Intellectual Disability</vt:lpstr>
      <vt:lpstr>Slide 24</vt:lpstr>
      <vt:lpstr>Where People Live (n=11,429)</vt:lpstr>
      <vt:lpstr>Other Disabilities</vt:lpstr>
      <vt:lpstr>Overall Health</vt:lpstr>
      <vt:lpstr>Choice of Where and With Whom to Live</vt:lpstr>
      <vt:lpstr>Choice of Job, Activities</vt:lpstr>
      <vt:lpstr>Choice of Free Time and Spending</vt:lpstr>
      <vt:lpstr>Loneliness by Living Arrangement</vt:lpstr>
      <vt:lpstr>Type of Community Job</vt:lpstr>
      <vt:lpstr>Basic Exams &amp; Screenings</vt:lpstr>
      <vt:lpstr>Vaccinations by Living Arrangement</vt:lpstr>
      <vt:lpstr>Cancer Screenings by Living Arrangement</vt:lpstr>
      <vt:lpstr>At Least One Psychotropic Medication</vt:lpstr>
      <vt:lpstr>Use of Psychotropic Medications and Obesity</vt:lpstr>
      <vt:lpstr>Lessons Learned and Next Steps</vt:lpstr>
      <vt:lpstr>Lessons</vt:lpstr>
      <vt:lpstr>Next Steps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csartori</dc:creator>
  <cp:lastModifiedBy>vbradley</cp:lastModifiedBy>
  <cp:revision>321</cp:revision>
  <dcterms:created xsi:type="dcterms:W3CDTF">2009-05-26T17:26:14Z</dcterms:created>
  <dcterms:modified xsi:type="dcterms:W3CDTF">2011-12-28T20:57:07Z</dcterms:modified>
</cp:coreProperties>
</file>