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335" r:id="rId2"/>
    <p:sldId id="336" r:id="rId3"/>
    <p:sldId id="262" r:id="rId4"/>
    <p:sldId id="333" r:id="rId5"/>
    <p:sldId id="277" r:id="rId6"/>
    <p:sldId id="363" r:id="rId7"/>
    <p:sldId id="338" r:id="rId8"/>
    <p:sldId id="365" r:id="rId9"/>
    <p:sldId id="364" r:id="rId10"/>
    <p:sldId id="339" r:id="rId11"/>
    <p:sldId id="264" r:id="rId12"/>
    <p:sldId id="366" r:id="rId13"/>
    <p:sldId id="341" r:id="rId14"/>
    <p:sldId id="343" r:id="rId15"/>
    <p:sldId id="342" r:id="rId16"/>
    <p:sldId id="345" r:id="rId17"/>
    <p:sldId id="346" r:id="rId18"/>
    <p:sldId id="340" r:id="rId19"/>
    <p:sldId id="347" r:id="rId20"/>
    <p:sldId id="367" r:id="rId21"/>
    <p:sldId id="348" r:id="rId22"/>
    <p:sldId id="349" r:id="rId23"/>
    <p:sldId id="350" r:id="rId24"/>
    <p:sldId id="352" r:id="rId25"/>
    <p:sldId id="353" r:id="rId26"/>
    <p:sldId id="354" r:id="rId27"/>
    <p:sldId id="355" r:id="rId28"/>
    <p:sldId id="356" r:id="rId29"/>
    <p:sldId id="357" r:id="rId30"/>
    <p:sldId id="368" r:id="rId31"/>
    <p:sldId id="359" r:id="rId32"/>
    <p:sldId id="370" r:id="rId33"/>
    <p:sldId id="371" r:id="rId34"/>
    <p:sldId id="369" r:id="rId35"/>
    <p:sldId id="360" r:id="rId36"/>
    <p:sldId id="361" r:id="rId37"/>
    <p:sldId id="362" r:id="rId38"/>
    <p:sldId id="372" r:id="rId39"/>
    <p:sldId id="373" r:id="rId40"/>
    <p:sldId id="374" r:id="rId41"/>
    <p:sldId id="375" r:id="rId42"/>
    <p:sldId id="376"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54BFB83C-F9E5-8743-885B-6F7BE2B647BC}">
          <p14:sldIdLst>
            <p14:sldId id="335"/>
            <p14:sldId id="336"/>
            <p14:sldId id="262"/>
            <p14:sldId id="333"/>
            <p14:sldId id="277"/>
            <p14:sldId id="363"/>
            <p14:sldId id="338"/>
            <p14:sldId id="365"/>
            <p14:sldId id="364"/>
            <p14:sldId id="339"/>
            <p14:sldId id="264"/>
            <p14:sldId id="366"/>
            <p14:sldId id="341"/>
            <p14:sldId id="343"/>
            <p14:sldId id="342"/>
            <p14:sldId id="345"/>
            <p14:sldId id="346"/>
            <p14:sldId id="340"/>
            <p14:sldId id="347"/>
            <p14:sldId id="367"/>
            <p14:sldId id="348"/>
            <p14:sldId id="349"/>
            <p14:sldId id="350"/>
            <p14:sldId id="352"/>
            <p14:sldId id="353"/>
            <p14:sldId id="354"/>
            <p14:sldId id="355"/>
            <p14:sldId id="356"/>
            <p14:sldId id="357"/>
            <p14:sldId id="368"/>
            <p14:sldId id="359"/>
            <p14:sldId id="370"/>
            <p14:sldId id="371"/>
            <p14:sldId id="369"/>
            <p14:sldId id="360"/>
            <p14:sldId id="361"/>
            <p14:sldId id="362"/>
            <p14:sldId id="372"/>
            <p14:sldId id="373"/>
            <p14:sldId id="374"/>
            <p14:sldId id="375"/>
            <p14:sldId id="376"/>
          </p14:sldIdLst>
        </p14:section>
        <p14:section name="Section 2" id="{823E3A85-FB66-5849-BA59-E0621A8FB5C5}">
          <p14:sldIdLst/>
        </p14:section>
      </p14:sectionLst>
    </p:ext>
    <p:ext uri="{EFAFB233-063F-42B5-8137-9DF3F51BA10A}">
      <p15:sldGuideLst xmlns:p15="http://schemas.microsoft.com/office/powerpoint/2012/main">
        <p15:guide id="1" orient="horz" pos="2160">
          <p15:clr>
            <a:srgbClr val="A4A3A4"/>
          </p15:clr>
        </p15:guide>
        <p15:guide id="2" pos="286">
          <p15:clr>
            <a:srgbClr val="A4A3A4"/>
          </p15:clr>
        </p15:guide>
        <p15:guide id="3" pos="5472">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iersteiner" initials="d" lastIdx="3" clrIdx="0"/>
  <p:cmAuthor id="1" name="jbershadsky" initials="j" lastIdx="1" clrIdx="1"/>
  <p:cmAuthor id="2" name="Anya Weber" initials="A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76D82"/>
    <a:srgbClr val="0E5763"/>
    <a:srgbClr val="B06100"/>
    <a:srgbClr val="168DA2"/>
    <a:srgbClr val="7A7A7A"/>
    <a:srgbClr val="898989"/>
    <a:srgbClr val="999999"/>
    <a:srgbClr val="054C5C"/>
    <a:srgbClr val="0441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93" autoAdjust="0"/>
    <p:restoredTop sz="72352" autoAdjust="0"/>
  </p:normalViewPr>
  <p:slideViewPr>
    <p:cSldViewPr snapToGrid="0" snapToObjects="1">
      <p:cViewPr varScale="1">
        <p:scale>
          <a:sx n="57" d="100"/>
          <a:sy n="57" d="100"/>
        </p:scale>
        <p:origin x="876" y="66"/>
      </p:cViewPr>
      <p:guideLst>
        <p:guide orient="horz" pos="2160"/>
        <p:guide pos="286"/>
        <p:guide pos="547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C67701-77F5-454E-A21F-4E27F50F5FB2}" type="datetime1">
              <a:rPr lang="en-US" smtClean="0"/>
              <a:pPr/>
              <a:t>4/30/2014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BA0D63-C766-DA4E-BE8B-885CB7479C43}" type="slidenum">
              <a:rPr lang="en-US" smtClean="0"/>
              <a:pPr/>
              <a:t>‹#›</a:t>
            </a:fld>
            <a:endParaRPr lang="en-US"/>
          </a:p>
        </p:txBody>
      </p:sp>
    </p:spTree>
    <p:extLst>
      <p:ext uri="{BB962C8B-B14F-4D97-AF65-F5344CB8AC3E}">
        <p14:creationId xmlns:p14="http://schemas.microsoft.com/office/powerpoint/2010/main" val="261629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542CCE-CC18-7441-9771-64D79037EBBB}" type="datetime1">
              <a:rPr lang="en-US" smtClean="0"/>
              <a:pPr/>
              <a:t>4/30/2014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CC34AD-ECAE-264B-8D85-B004DC999135}" type="slidenum">
              <a:rPr lang="en-US" smtClean="0"/>
              <a:pPr/>
              <a:t>‹#›</a:t>
            </a:fld>
            <a:endParaRPr lang="en-US"/>
          </a:p>
        </p:txBody>
      </p:sp>
    </p:spTree>
    <p:extLst>
      <p:ext uri="{BB962C8B-B14F-4D97-AF65-F5344CB8AC3E}">
        <p14:creationId xmlns:p14="http://schemas.microsoft.com/office/powerpoint/2010/main" val="10708332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NCI is the average of state averages.</a:t>
            </a:r>
          </a:p>
          <a:p>
            <a:endParaRPr lang="en-US" dirty="0" smtClean="0"/>
          </a:p>
          <a:p>
            <a:r>
              <a:rPr lang="en-US" dirty="0" smtClean="0"/>
              <a:t>Performing significantly</a:t>
            </a:r>
            <a:r>
              <a:rPr lang="en-US" baseline="0" dirty="0" smtClean="0"/>
              <a:t> above/below NCI average does not necessarily mean the state is performing poorly in a given area</a:t>
            </a:r>
          </a:p>
          <a:p>
            <a:endParaRPr lang="en-US" baseline="0" dirty="0" smtClean="0"/>
          </a:p>
          <a:p>
            <a:r>
              <a:rPr lang="en-US" baseline="0" dirty="0" smtClean="0"/>
              <a:t>Serves as a reference point for quality improvement initiatives</a:t>
            </a:r>
          </a:p>
          <a:p>
            <a:endParaRPr lang="en-US" baseline="0" dirty="0" smtClean="0"/>
          </a:p>
          <a:p>
            <a:r>
              <a:rPr lang="en-US" dirty="0" smtClean="0"/>
              <a:t>NCI provides states with</a:t>
            </a:r>
            <a:r>
              <a:rPr lang="en-US" baseline="0" dirty="0" smtClean="0"/>
              <a:t> crosswalk of changes to the surveys</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8</a:t>
            </a:fld>
            <a:endParaRPr lang="en-US"/>
          </a:p>
        </p:txBody>
      </p:sp>
    </p:spTree>
    <p:extLst>
      <p:ext uri="{BB962C8B-B14F-4D97-AF65-F5344CB8AC3E}">
        <p14:creationId xmlns:p14="http://schemas.microsoft.com/office/powerpoint/2010/main" val="410144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some cases, a state (let’s call it state A) with a lower (or higher) proportion than another state (lets call it state B) may be significantly above (or below) NCI Average even though the other state that is further away from the NCI Average is not.  This may happen because statistical significance depends on both the difference between the average and the state’s proportion and the sample size of the state.  So, for example, when state A has a larger valid sample for the indicator than state B, state A may be significantly different from the average when state B is not, even though state B’s difference from that average is larger than state A’s.  The larger the sample size of a state, the smaller the difference needs to be to be statistically significant.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CC34AD-ECAE-264B-8D85-B004DC999135}" type="slidenum">
              <a:rPr lang="en-US" smtClean="0"/>
              <a:pPr/>
              <a:t>18</a:t>
            </a:fld>
            <a:endParaRPr lang="en-US"/>
          </a:p>
        </p:txBody>
      </p:sp>
    </p:spTree>
    <p:extLst>
      <p:ext uri="{BB962C8B-B14F-4D97-AF65-F5344CB8AC3E}">
        <p14:creationId xmlns:p14="http://schemas.microsoft.com/office/powerpoint/2010/main" val="167272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how</a:t>
            </a:r>
            <a:r>
              <a:rPr lang="en-US" baseline="0" dirty="0" smtClean="0"/>
              <a:t> adjusted data are reported</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19</a:t>
            </a:fld>
            <a:endParaRPr lang="en-US"/>
          </a:p>
        </p:txBody>
      </p:sp>
    </p:spTree>
    <p:extLst>
      <p:ext uri="{BB962C8B-B14F-4D97-AF65-F5344CB8AC3E}">
        <p14:creationId xmlns:p14="http://schemas.microsoft.com/office/powerpoint/2010/main" val="269109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Scales were devised by using factor analysis to see which items naturally fall together.  The community inclusion scale is made by simply adding up these items: number of times went shopping, out to eat, on errands, to entertainment (after 0s were taken into account too).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choice are calculated like this: the number of items the person said they had some choice on divided by the valid number of those items (i.e. if a person did not respond or the question was not applicable for him/her, it did not enter into the calculation).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Life decisions scale consists of choosing home, roommates, staff, job or day program.   Everyday decisions scale consists of choosing what to buy, choosing schedule, and choosing how to spend free time.</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20</a:t>
            </a:fld>
            <a:endParaRPr lang="en-US"/>
          </a:p>
        </p:txBody>
      </p:sp>
    </p:spTree>
    <p:extLst>
      <p:ext uri="{BB962C8B-B14F-4D97-AF65-F5344CB8AC3E}">
        <p14:creationId xmlns:p14="http://schemas.microsoft.com/office/powerpoint/2010/main" val="229918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response options and N (still excluded &lt;20)</a:t>
            </a:r>
          </a:p>
          <a:p>
            <a:r>
              <a:rPr lang="en-US" baseline="0" dirty="0" smtClean="0"/>
              <a:t>State ABC order</a:t>
            </a:r>
          </a:p>
          <a:p>
            <a:r>
              <a:rPr lang="en-US" baseline="0" dirty="0" smtClean="0"/>
              <a:t>NCI average</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22</a:t>
            </a:fld>
            <a:endParaRPr lang="en-US"/>
          </a:p>
        </p:txBody>
      </p:sp>
    </p:spTree>
    <p:extLst>
      <p:ext uri="{BB962C8B-B14F-4D97-AF65-F5344CB8AC3E}">
        <p14:creationId xmlns:p14="http://schemas.microsoft.com/office/powerpoint/2010/main" val="136972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states use</a:t>
            </a:r>
            <a:r>
              <a:rPr lang="en-US" baseline="0" dirty="0" smtClean="0"/>
              <a:t> CFS for individuals up to 22 who receive ‘child’ services</a:t>
            </a:r>
          </a:p>
          <a:p>
            <a:endParaRPr lang="en-US" baseline="0" dirty="0" smtClean="0"/>
          </a:p>
          <a:p>
            <a:r>
              <a:rPr lang="en-US" baseline="0" dirty="0" smtClean="0"/>
              <a:t>Surveys typically completed by family member (parent, sibling, spouse); occasionally by a staff person who knows the person well</a:t>
            </a:r>
          </a:p>
          <a:p>
            <a:endParaRPr lang="en-US" baseline="0" dirty="0" smtClean="0"/>
          </a:p>
          <a:p>
            <a:r>
              <a:rPr lang="en-US" baseline="0" dirty="0" smtClean="0"/>
              <a:t>No risk adjustment/collapsing</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23</a:t>
            </a:fld>
            <a:endParaRPr lang="en-US"/>
          </a:p>
        </p:txBody>
      </p:sp>
    </p:spTree>
    <p:extLst>
      <p:ext uri="{BB962C8B-B14F-4D97-AF65-F5344CB8AC3E}">
        <p14:creationId xmlns:p14="http://schemas.microsoft.com/office/powerpoint/2010/main" val="160250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 alphabetically by state; NCI Average</a:t>
            </a:r>
            <a:r>
              <a:rPr lang="en-US" baseline="0" dirty="0" smtClean="0"/>
              <a:t> on the bottom row</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25</a:t>
            </a:fld>
            <a:endParaRPr lang="en-US"/>
          </a:p>
        </p:txBody>
      </p:sp>
    </p:spTree>
    <p:extLst>
      <p:ext uri="{BB962C8B-B14F-4D97-AF65-F5344CB8AC3E}">
        <p14:creationId xmlns:p14="http://schemas.microsoft.com/office/powerpoint/2010/main" val="252033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Starts</a:t>
            </a:r>
            <a:r>
              <a:rPr lang="en-US" baseline="0" dirty="0" smtClean="0"/>
              <a:t> with info on sub-domain, concern statement, and an overview of outcomes</a:t>
            </a:r>
          </a:p>
          <a:p>
            <a:endParaRPr lang="en-US" baseline="0" dirty="0" smtClean="0"/>
          </a:p>
          <a:p>
            <a:r>
              <a:rPr lang="en-US" baseline="0" dirty="0" smtClean="0"/>
              <a:t>*Respondent is the person who completed the survey</a:t>
            </a:r>
          </a:p>
          <a:p>
            <a:r>
              <a:rPr lang="en-US" baseline="0" dirty="0" smtClean="0"/>
              <a:t>*family member is the person about whom survey was completed</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26</a:t>
            </a:fld>
            <a:endParaRPr lang="en-US"/>
          </a:p>
        </p:txBody>
      </p:sp>
    </p:spTree>
    <p:extLst>
      <p:ext uri="{BB962C8B-B14F-4D97-AF65-F5344CB8AC3E}">
        <p14:creationId xmlns:p14="http://schemas.microsoft.com/office/powerpoint/2010/main" val="97715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Charts include</a:t>
            </a:r>
            <a:r>
              <a:rPr lang="en-US" baseline="0" dirty="0" smtClean="0"/>
              <a:t> NCI Average for all responses  question</a:t>
            </a:r>
          </a:p>
          <a:p>
            <a:endParaRPr lang="en-US" baseline="0" dirty="0" smtClean="0"/>
          </a:p>
          <a:p>
            <a:r>
              <a:rPr lang="en-US" baseline="0" dirty="0" smtClean="0"/>
              <a:t>Tables include all responses and N’s</a:t>
            </a:r>
          </a:p>
          <a:p>
            <a:endParaRPr lang="en-US" baseline="0" dirty="0" smtClean="0"/>
          </a:p>
          <a:p>
            <a:r>
              <a:rPr lang="en-US" baseline="0" dirty="0" smtClean="0"/>
              <a:t>States with fewer than 20 respondents to a particular question are excluded</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27</a:t>
            </a:fld>
            <a:endParaRPr lang="en-US"/>
          </a:p>
        </p:txBody>
      </p:sp>
    </p:spTree>
    <p:extLst>
      <p:ext uri="{BB962C8B-B14F-4D97-AF65-F5344CB8AC3E}">
        <p14:creationId xmlns:p14="http://schemas.microsoft.com/office/powerpoint/2010/main" val="61335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Descending</a:t>
            </a:r>
            <a:r>
              <a:rPr lang="en-US" baseline="0" dirty="0" smtClean="0"/>
              <a:t> by State ‘always’ (or ‘yes’) percent</a:t>
            </a:r>
          </a:p>
          <a:p>
            <a:endParaRPr lang="en-US" baseline="0" dirty="0" smtClean="0"/>
          </a:p>
          <a:p>
            <a:r>
              <a:rPr lang="en-US" baseline="0" dirty="0" smtClean="0"/>
              <a:t>-significance at .001</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28</a:t>
            </a:fld>
            <a:endParaRPr lang="en-US"/>
          </a:p>
        </p:txBody>
      </p:sp>
    </p:spTree>
    <p:extLst>
      <p:ext uri="{BB962C8B-B14F-4D97-AF65-F5344CB8AC3E}">
        <p14:creationId xmlns:p14="http://schemas.microsoft.com/office/powerpoint/2010/main" val="1571714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questions where the yes is the less desired</a:t>
            </a:r>
            <a:r>
              <a:rPr lang="en-US" baseline="0" dirty="0" smtClean="0"/>
              <a:t> response, noted in footnotes</a:t>
            </a:r>
          </a:p>
          <a:p>
            <a:endParaRPr lang="en-US" baseline="0" dirty="0" smtClean="0"/>
          </a:p>
          <a:p>
            <a:r>
              <a:rPr lang="en-US" baseline="0" dirty="0" smtClean="0"/>
              <a:t>Don’t knows are included with no’s in three questions</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29</a:t>
            </a:fld>
            <a:endParaRPr lang="en-US"/>
          </a:p>
        </p:txBody>
      </p:sp>
    </p:spTree>
    <p:extLst>
      <p:ext uri="{BB962C8B-B14F-4D97-AF65-F5344CB8AC3E}">
        <p14:creationId xmlns:p14="http://schemas.microsoft.com/office/powerpoint/2010/main" val="86181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format changed slightly from past</a:t>
            </a:r>
            <a:r>
              <a:rPr lang="en-US" baseline="0" dirty="0" smtClean="0"/>
              <a:t> years</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10</a:t>
            </a:fld>
            <a:endParaRPr lang="en-US"/>
          </a:p>
        </p:txBody>
      </p:sp>
    </p:spTree>
    <p:extLst>
      <p:ext uri="{BB962C8B-B14F-4D97-AF65-F5344CB8AC3E}">
        <p14:creationId xmlns:p14="http://schemas.microsoft.com/office/powerpoint/2010/main" val="241244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outcomes –</a:t>
            </a:r>
            <a:r>
              <a:rPr lang="en-US" baseline="0" dirty="0" smtClean="0"/>
              <a:t> </a:t>
            </a:r>
            <a:r>
              <a:rPr lang="en-US" dirty="0" smtClean="0"/>
              <a:t>un-adjusted data</a:t>
            </a:r>
          </a:p>
          <a:p>
            <a:endParaRPr lang="en-US" dirty="0" smtClean="0"/>
          </a:p>
          <a:p>
            <a:r>
              <a:rPr lang="en-US" dirty="0" smtClean="0"/>
              <a:t>Lists state and</a:t>
            </a:r>
            <a:r>
              <a:rPr lang="en-US" baseline="0" dirty="0" smtClean="0"/>
              <a:t> NCI average with text describing the data; range of state averages</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31</a:t>
            </a:fld>
            <a:endParaRPr lang="en-US"/>
          </a:p>
        </p:txBody>
      </p:sp>
    </p:spTree>
    <p:extLst>
      <p:ext uri="{BB962C8B-B14F-4D97-AF65-F5344CB8AC3E}">
        <p14:creationId xmlns:p14="http://schemas.microsoft.com/office/powerpoint/2010/main" val="504496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outcomes – always through never or just yes responses</a:t>
            </a:r>
          </a:p>
          <a:p>
            <a:endParaRPr lang="en-US" dirty="0" smtClean="0"/>
          </a:p>
          <a:p>
            <a:r>
              <a:rPr lang="en-US" dirty="0" smtClean="0"/>
              <a:t>Lists state and</a:t>
            </a:r>
            <a:r>
              <a:rPr lang="en-US" baseline="0" dirty="0" smtClean="0"/>
              <a:t> NCI average with text describing the data; range of state averages</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32</a:t>
            </a:fld>
            <a:endParaRPr lang="en-US"/>
          </a:p>
        </p:txBody>
      </p:sp>
    </p:spTree>
    <p:extLst>
      <p:ext uri="{BB962C8B-B14F-4D97-AF65-F5344CB8AC3E}">
        <p14:creationId xmlns:p14="http://schemas.microsoft.com/office/powerpoint/2010/main" val="69585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in</a:t>
            </a:r>
            <a:r>
              <a:rPr lang="en-US" baseline="0" dirty="0" smtClean="0"/>
              <a:t> large part thanks to the CAC in California</a:t>
            </a:r>
            <a:endParaRPr lang="en-US" dirty="0" smtClean="0"/>
          </a:p>
          <a:p>
            <a:endParaRPr lang="en-US" dirty="0" smtClean="0"/>
          </a:p>
          <a:p>
            <a:r>
              <a:rPr lang="en-US" dirty="0" smtClean="0"/>
              <a:t>-Uses</a:t>
            </a:r>
            <a:r>
              <a:rPr lang="en-US" baseline="0" dirty="0" smtClean="0"/>
              <a:t> pictures, pie chart and stick people to represent the average</a:t>
            </a:r>
          </a:p>
          <a:p>
            <a:r>
              <a:rPr lang="en-US" dirty="0" smtClean="0"/>
              <a:t>-rounds to nearest 10%</a:t>
            </a:r>
          </a:p>
        </p:txBody>
      </p:sp>
      <p:sp>
        <p:nvSpPr>
          <p:cNvPr id="4" name="Slide Number Placeholder 3"/>
          <p:cNvSpPr>
            <a:spLocks noGrp="1"/>
          </p:cNvSpPr>
          <p:nvPr>
            <p:ph type="sldNum" sz="quarter" idx="10"/>
          </p:nvPr>
        </p:nvSpPr>
        <p:spPr/>
        <p:txBody>
          <a:bodyPr/>
          <a:lstStyle/>
          <a:p>
            <a:fld id="{90CC34AD-ECAE-264B-8D85-B004DC999135}" type="slidenum">
              <a:rPr lang="en-US" smtClean="0"/>
              <a:pPr/>
              <a:t>35</a:t>
            </a:fld>
            <a:endParaRPr lang="en-US"/>
          </a:p>
        </p:txBody>
      </p:sp>
    </p:spTree>
    <p:extLst>
      <p:ext uri="{BB962C8B-B14F-4D97-AF65-F5344CB8AC3E}">
        <p14:creationId xmlns:p14="http://schemas.microsoft.com/office/powerpoint/2010/main" val="2760376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a:t>
            </a:r>
            <a:r>
              <a:rPr lang="en-US" baseline="0" dirty="0" smtClean="0"/>
              <a:t> pictures, pie chart and stick people to represent the average</a:t>
            </a:r>
          </a:p>
          <a:p>
            <a:r>
              <a:rPr lang="en-US" dirty="0" smtClean="0"/>
              <a:t>-rounds to nearest 10%</a:t>
            </a:r>
            <a:r>
              <a:rPr lang="en-US" baseline="0" dirty="0" smtClean="0"/>
              <a:t> for the yes or combined always/usually %</a:t>
            </a:r>
            <a:endParaRPr lang="en-US" dirty="0" smtClean="0"/>
          </a:p>
        </p:txBody>
      </p:sp>
      <p:sp>
        <p:nvSpPr>
          <p:cNvPr id="4" name="Slide Number Placeholder 3"/>
          <p:cNvSpPr>
            <a:spLocks noGrp="1"/>
          </p:cNvSpPr>
          <p:nvPr>
            <p:ph type="sldNum" sz="quarter" idx="10"/>
          </p:nvPr>
        </p:nvSpPr>
        <p:spPr/>
        <p:txBody>
          <a:bodyPr/>
          <a:lstStyle/>
          <a:p>
            <a:fld id="{90CC34AD-ECAE-264B-8D85-B004DC999135}" type="slidenum">
              <a:rPr lang="en-US" smtClean="0"/>
              <a:pPr/>
              <a:t>36</a:t>
            </a:fld>
            <a:endParaRPr lang="en-US"/>
          </a:p>
        </p:txBody>
      </p:sp>
    </p:spTree>
    <p:extLst>
      <p:ext uri="{BB962C8B-B14F-4D97-AF65-F5344CB8AC3E}">
        <p14:creationId xmlns:p14="http://schemas.microsoft.com/office/powerpoint/2010/main" val="3729840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have a new look this year – re-named</a:t>
            </a:r>
            <a:r>
              <a:rPr lang="en-US" baseline="0" dirty="0" smtClean="0"/>
              <a:t> ‘at a glance’</a:t>
            </a:r>
          </a:p>
          <a:p>
            <a:endParaRPr lang="en-US" dirty="0" smtClean="0"/>
          </a:p>
          <a:p>
            <a:r>
              <a:rPr lang="en-US" dirty="0" smtClean="0"/>
              <a:t>Review some the more ‘hot</a:t>
            </a:r>
            <a:r>
              <a:rPr lang="en-US" baseline="0" dirty="0" smtClean="0"/>
              <a:t> topic items from ACS </a:t>
            </a:r>
            <a:r>
              <a:rPr lang="en-US" baseline="0" smtClean="0"/>
              <a:t>and FS’s</a:t>
            </a:r>
            <a:endParaRPr lang="en-US" baseline="0" dirty="0" smtClean="0"/>
          </a:p>
        </p:txBody>
      </p:sp>
      <p:sp>
        <p:nvSpPr>
          <p:cNvPr id="4" name="Slide Number Placeholder 3"/>
          <p:cNvSpPr>
            <a:spLocks noGrp="1"/>
          </p:cNvSpPr>
          <p:nvPr>
            <p:ph type="sldNum" sz="quarter" idx="10"/>
          </p:nvPr>
        </p:nvSpPr>
        <p:spPr/>
        <p:txBody>
          <a:bodyPr/>
          <a:lstStyle/>
          <a:p>
            <a:fld id="{90CC34AD-ECAE-264B-8D85-B004DC999135}" type="slidenum">
              <a:rPr lang="en-US" smtClean="0"/>
              <a:pPr/>
              <a:t>37</a:t>
            </a:fld>
            <a:endParaRPr lang="en-US"/>
          </a:p>
        </p:txBody>
      </p:sp>
    </p:spTree>
    <p:extLst>
      <p:ext uri="{BB962C8B-B14F-4D97-AF65-F5344CB8AC3E}">
        <p14:creationId xmlns:p14="http://schemas.microsoft.com/office/powerpoint/2010/main" val="155449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 comes from state agency, individual records, case managers,</a:t>
            </a:r>
            <a:r>
              <a:rPr lang="en-US" baseline="0" dirty="0" smtClean="0"/>
              <a:t> proxy, individuals</a:t>
            </a:r>
          </a:p>
          <a:p>
            <a:endParaRPr lang="en-US" dirty="0" smtClean="0"/>
          </a:p>
          <a:p>
            <a:r>
              <a:rPr lang="en-US" dirty="0" smtClean="0"/>
              <a:t>SI-</a:t>
            </a:r>
            <a:r>
              <a:rPr lang="en-US" baseline="0" dirty="0" smtClean="0"/>
              <a:t> only individual; subjective questions – e.g., satisfaction, safety</a:t>
            </a:r>
          </a:p>
          <a:p>
            <a:r>
              <a:rPr lang="en-US" baseline="0" dirty="0" smtClean="0"/>
              <a:t>SII- proxies; more objective – community inclusion</a:t>
            </a:r>
          </a:p>
          <a:p>
            <a:endParaRPr lang="en-US" dirty="0" smtClean="0"/>
          </a:p>
          <a:p>
            <a:r>
              <a:rPr lang="en-US" dirty="0" smtClean="0"/>
              <a:t>Includes over half of original 60 indicators</a:t>
            </a:r>
          </a:p>
          <a:p>
            <a:endParaRPr lang="en-US" dirty="0" smtClean="0"/>
          </a:p>
          <a:p>
            <a:r>
              <a:rPr lang="en-US" dirty="0" smtClean="0"/>
              <a:t>26</a:t>
            </a:r>
            <a:r>
              <a:rPr lang="en-US" baseline="0" dirty="0" smtClean="0"/>
              <a:t> states and about 13k surveys</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11</a:t>
            </a:fld>
            <a:endParaRPr lang="en-US"/>
          </a:p>
        </p:txBody>
      </p:sp>
    </p:spTree>
    <p:extLst>
      <p:ext uri="{BB962C8B-B14F-4D97-AF65-F5344CB8AC3E}">
        <p14:creationId xmlns:p14="http://schemas.microsoft.com/office/powerpoint/2010/main" val="263816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Sub-domains</a:t>
            </a:r>
            <a:r>
              <a:rPr lang="en-US" baseline="0" dirty="0" smtClean="0"/>
              <a:t> and concern statements covered by ACS</a:t>
            </a:r>
          </a:p>
          <a:p>
            <a:endParaRPr lang="en-US" baseline="0" dirty="0" smtClean="0"/>
          </a:p>
          <a:p>
            <a:endParaRPr lang="en-US" baseline="0" dirty="0" smtClean="0"/>
          </a:p>
          <a:p>
            <a:r>
              <a:rPr lang="en-US" baseline="0" dirty="0" smtClean="0"/>
              <a:t>Individuals outcome (choice, employment)</a:t>
            </a:r>
          </a:p>
          <a:p>
            <a:r>
              <a:rPr lang="en-US" baseline="0" dirty="0" smtClean="0"/>
              <a:t>Health, welfare, rights (regular/preventive screenings, safety, rights are respected)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System performance (access)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‘Chapters’ start with demographics and then broken-out by subdomain</a:t>
            </a:r>
          </a:p>
          <a:p>
            <a:endParaRPr lang="en-US" baseline="0" dirty="0" smtClean="0"/>
          </a:p>
        </p:txBody>
      </p:sp>
      <p:sp>
        <p:nvSpPr>
          <p:cNvPr id="4" name="Slide Number Placeholder 3"/>
          <p:cNvSpPr>
            <a:spLocks noGrp="1"/>
          </p:cNvSpPr>
          <p:nvPr>
            <p:ph type="sldNum" sz="quarter" idx="10"/>
          </p:nvPr>
        </p:nvSpPr>
        <p:spPr/>
        <p:txBody>
          <a:bodyPr/>
          <a:lstStyle/>
          <a:p>
            <a:fld id="{90CC34AD-ECAE-264B-8D85-B004DC999135}" type="slidenum">
              <a:rPr lang="en-US" smtClean="0"/>
              <a:pPr/>
              <a:t>12</a:t>
            </a:fld>
            <a:endParaRPr lang="en-US"/>
          </a:p>
        </p:txBody>
      </p:sp>
    </p:spTree>
    <p:extLst>
      <p:ext uri="{BB962C8B-B14F-4D97-AF65-F5344CB8AC3E}">
        <p14:creationId xmlns:p14="http://schemas.microsoft.com/office/powerpoint/2010/main" val="190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Alphabetical order by state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NCI average is the average of state averages</a:t>
            </a:r>
          </a:p>
          <a:p>
            <a:endParaRPr lang="en-US" dirty="0" smtClean="0"/>
          </a:p>
          <a:p>
            <a:r>
              <a:rPr lang="en-US" dirty="0" smtClean="0"/>
              <a:t>Items denoted with an asterisk (*) used for risk adjustment – way to ‘even playing field’</a:t>
            </a:r>
            <a:r>
              <a:rPr lang="en-US" baseline="0" dirty="0" smtClean="0"/>
              <a:t> (example, ensure states with more people who are not mobile can be compared to states with fewer people who are mobile without that being a determining factor)</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13</a:t>
            </a:fld>
            <a:endParaRPr lang="en-US"/>
          </a:p>
        </p:txBody>
      </p:sp>
    </p:spTree>
    <p:extLst>
      <p:ext uri="{BB962C8B-B14F-4D97-AF65-F5344CB8AC3E}">
        <p14:creationId xmlns:p14="http://schemas.microsoft.com/office/powerpoint/2010/main" val="221196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Begins with sub-domain</a:t>
            </a:r>
            <a:r>
              <a:rPr lang="en-US" baseline="0" dirty="0" smtClean="0"/>
              <a:t> and concern statement, followed by </a:t>
            </a:r>
            <a:r>
              <a:rPr lang="en-US" dirty="0" smtClean="0"/>
              <a:t>indicators/items</a:t>
            </a:r>
            <a:r>
              <a:rPr lang="en-US" baseline="0" dirty="0" smtClean="0"/>
              <a:t> covered in particular chapter</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14</a:t>
            </a:fld>
            <a:endParaRPr lang="en-US"/>
          </a:p>
        </p:txBody>
      </p:sp>
    </p:spTree>
    <p:extLst>
      <p:ext uri="{BB962C8B-B14F-4D97-AF65-F5344CB8AC3E}">
        <p14:creationId xmlns:p14="http://schemas.microsoft.com/office/powerpoint/2010/main" val="54009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page shows one item/indicator</a:t>
            </a:r>
          </a:p>
          <a:p>
            <a:endParaRPr lang="en-US" dirty="0" smtClean="0"/>
          </a:p>
          <a:p>
            <a:r>
              <a:rPr lang="en-US" dirty="0" smtClean="0"/>
              <a:t>Chart shows NCI average</a:t>
            </a:r>
            <a:r>
              <a:rPr lang="en-US" baseline="0" dirty="0" smtClean="0"/>
              <a:t> for all response categories</a:t>
            </a:r>
          </a:p>
          <a:p>
            <a:endParaRPr lang="en-US" baseline="0" dirty="0" smtClean="0"/>
          </a:p>
          <a:p>
            <a:r>
              <a:rPr lang="en-US" baseline="0" dirty="0" smtClean="0"/>
              <a:t>Table shows state outcome data; N; residence break-out</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15</a:t>
            </a:fld>
            <a:endParaRPr lang="en-US"/>
          </a:p>
        </p:txBody>
      </p:sp>
    </p:spTree>
    <p:extLst>
      <p:ext uri="{BB962C8B-B14F-4D97-AF65-F5344CB8AC3E}">
        <p14:creationId xmlns:p14="http://schemas.microsoft.com/office/powerpoint/2010/main" val="375640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all response</a:t>
            </a:r>
            <a:r>
              <a:rPr lang="en-US" baseline="0" dirty="0" smtClean="0"/>
              <a:t> options un-collapsed (items with the ‘middle’ response group)</a:t>
            </a:r>
            <a:endParaRPr lang="en-US" dirty="0" smtClean="0"/>
          </a:p>
          <a:p>
            <a:endParaRPr lang="en-US" dirty="0" smtClean="0"/>
          </a:p>
          <a:p>
            <a:r>
              <a:rPr lang="en-US" dirty="0" smtClean="0"/>
              <a:t>Note</a:t>
            </a:r>
            <a:r>
              <a:rPr lang="en-US" baseline="0" dirty="0" smtClean="0"/>
              <a:t> some may +/- 100% due to rounding</a:t>
            </a:r>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16</a:t>
            </a:fld>
            <a:endParaRPr lang="en-US"/>
          </a:p>
        </p:txBody>
      </p:sp>
    </p:spTree>
    <p:extLst>
      <p:ext uri="{BB962C8B-B14F-4D97-AF65-F5344CB8AC3E}">
        <p14:creationId xmlns:p14="http://schemas.microsoft.com/office/powerpoint/2010/main" val="349664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Included in table name: response options included; proxy respondent allowed</a:t>
            </a:r>
          </a:p>
          <a:p>
            <a:r>
              <a:rPr lang="en-US" dirty="0" smtClean="0"/>
              <a:t>States listed in descending order</a:t>
            </a:r>
            <a:r>
              <a:rPr lang="en-US" baseline="0" dirty="0" smtClean="0"/>
              <a:t> by overall outcome response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Listed</a:t>
            </a:r>
            <a:r>
              <a:rPr lang="en-US" baseline="0" dirty="0" smtClean="0"/>
              <a:t> by significance -- .001</a:t>
            </a:r>
          </a:p>
          <a:p>
            <a:endParaRPr lang="en-US" baseline="0" dirty="0" smtClean="0"/>
          </a:p>
          <a:p>
            <a:r>
              <a:rPr lang="en-US" baseline="0" dirty="0" smtClean="0"/>
              <a:t>Residence break-out (does not impact significance; not tested for significance)</a:t>
            </a:r>
          </a:p>
          <a:p>
            <a:endParaRPr lang="en-US" baseline="0" dirty="0" smtClean="0"/>
          </a:p>
          <a:p>
            <a:r>
              <a:rPr lang="en-US" baseline="0" dirty="0" smtClean="0"/>
              <a:t>Low N’s (20 or fewer) excluded</a:t>
            </a:r>
          </a:p>
          <a:p>
            <a:endParaRPr lang="en-US" baseline="0" dirty="0" smtClean="0"/>
          </a:p>
          <a:p>
            <a:r>
              <a:rPr lang="en-US" baseline="0" dirty="0" smtClean="0"/>
              <a:t>Caution for viewing/comparing residence data due to low N’s</a:t>
            </a:r>
          </a:p>
          <a:p>
            <a:endParaRPr lang="en-US" baseline="0" dirty="0" smtClean="0"/>
          </a:p>
        </p:txBody>
      </p:sp>
      <p:sp>
        <p:nvSpPr>
          <p:cNvPr id="4" name="Slide Number Placeholder 3"/>
          <p:cNvSpPr>
            <a:spLocks noGrp="1"/>
          </p:cNvSpPr>
          <p:nvPr>
            <p:ph type="sldNum" sz="quarter" idx="10"/>
          </p:nvPr>
        </p:nvSpPr>
        <p:spPr/>
        <p:txBody>
          <a:bodyPr/>
          <a:lstStyle/>
          <a:p>
            <a:fld id="{90CC34AD-ECAE-264B-8D85-B004DC999135}" type="slidenum">
              <a:rPr lang="en-US" smtClean="0"/>
              <a:pPr/>
              <a:t>17</a:t>
            </a:fld>
            <a:endParaRPr lang="en-US"/>
          </a:p>
        </p:txBody>
      </p:sp>
    </p:spTree>
    <p:extLst>
      <p:ext uri="{BB962C8B-B14F-4D97-AF65-F5344CB8AC3E}">
        <p14:creationId xmlns:p14="http://schemas.microsoft.com/office/powerpoint/2010/main" val="21924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nci_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29000" y="2094701"/>
            <a:ext cx="5257800" cy="1470025"/>
          </a:xfrm>
        </p:spPr>
        <p:txBody>
          <a:bodyPr>
            <a:norm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9000" y="3721556"/>
            <a:ext cx="5257800" cy="461665"/>
          </a:xfrm>
        </p:spPr>
        <p:txBody>
          <a:bodyPr>
            <a:sp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national_core_indicators-logo_logotype-1col-transparent_bk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615770"/>
            <a:ext cx="2286000" cy="1608773"/>
          </a:xfrm>
          <a:prstGeom prst="rect">
            <a:avLst/>
          </a:prstGeom>
        </p:spPr>
      </p:pic>
      <p:sp>
        <p:nvSpPr>
          <p:cNvPr id="13" name="Date Placeholder 3"/>
          <p:cNvSpPr>
            <a:spLocks noGrp="1"/>
          </p:cNvSpPr>
          <p:nvPr>
            <p:ph type="dt" sz="half" idx="10"/>
          </p:nvPr>
        </p:nvSpPr>
        <p:spPr>
          <a:xfrm>
            <a:off x="3429000" y="4476105"/>
            <a:ext cx="2621219" cy="276999"/>
          </a:xfrm>
          <a:prstGeom prst="rect">
            <a:avLst/>
          </a:prstGeom>
        </p:spPr>
        <p:txBody>
          <a:bodyPr>
            <a:spAutoFit/>
          </a:bodyPr>
          <a:lstStyle>
            <a:lvl1pPr>
              <a:defRPr sz="1200">
                <a:solidFill>
                  <a:srgbClr val="898989"/>
                </a:solidFill>
                <a:latin typeface="Arial"/>
                <a:cs typeface="Arial"/>
              </a:defRPr>
            </a:lvl1pPr>
          </a:lstStyle>
          <a:p>
            <a:endParaRPr lang="en-US" dirty="0"/>
          </a:p>
        </p:txBody>
      </p:sp>
      <p:cxnSp>
        <p:nvCxnSpPr>
          <p:cNvPr id="22" name="Straight Connector 21"/>
          <p:cNvCxnSpPr/>
          <p:nvPr userDrawn="1"/>
        </p:nvCxnSpPr>
        <p:spPr>
          <a:xfrm>
            <a:off x="3086100" y="1828800"/>
            <a:ext cx="0" cy="3200400"/>
          </a:xfrm>
          <a:prstGeom prst="line">
            <a:avLst/>
          </a:prstGeom>
          <a:ln w="9525">
            <a:solidFill>
              <a:srgbClr val="9999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82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78996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2423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dirty="0"/>
          </a:p>
        </p:txBody>
      </p:sp>
      <p:sp>
        <p:nvSpPr>
          <p:cNvPr id="10"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02749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nci_background_sec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077719"/>
            <a:ext cx="7772400" cy="3050227"/>
          </a:xfrm>
        </p:spPr>
        <p:txBody>
          <a:bodyPr anchor="t">
            <a:normAutofit/>
          </a:bodyPr>
          <a:lstStyle>
            <a:lvl1pPr algn="l">
              <a:defRPr sz="54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17412"/>
            <a:ext cx="7772400" cy="749808"/>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9592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01504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BC60082-236A-8441-9042-44099E4F94DE}" type="slidenum">
              <a:rPr lang="en-US" smtClean="0"/>
              <a:pPr/>
              <a:t>‹#›</a:t>
            </a:fld>
            <a:endParaRPr lang="en-US"/>
          </a:p>
        </p:txBody>
      </p:sp>
      <p:sp>
        <p:nvSpPr>
          <p:cNvPr id="8" name="Footer Placeholder 4"/>
          <p:cNvSpPr>
            <a:spLocks noGrp="1"/>
          </p:cNvSpPr>
          <p:nvPr>
            <p:ph type="ftr" sz="quarter" idx="1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363296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BC60082-236A-8441-9042-44099E4F94DE}" type="slidenum">
              <a:rPr lang="en-US" smtClean="0"/>
              <a:pPr/>
              <a:t>‹#›</a:t>
            </a:fld>
            <a:endParaRPr lang="en-US"/>
          </a:p>
        </p:txBody>
      </p:sp>
      <p:sp>
        <p:nvSpPr>
          <p:cNvPr id="4"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246270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0082-236A-8441-9042-44099E4F94DE}" type="slidenum">
              <a:rPr lang="en-US" smtClean="0"/>
              <a:pPr/>
              <a:t>‹#›</a:t>
            </a:fld>
            <a:endParaRPr lang="en-US"/>
          </a:p>
        </p:txBody>
      </p:sp>
      <p:sp>
        <p:nvSpPr>
          <p:cNvPr id="3"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88062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44637"/>
            <a:ext cx="3008313" cy="4581526"/>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141792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245131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92815"/>
            <a:ext cx="9144000" cy="565185"/>
          </a:xfrm>
          <a:prstGeom prst="rect">
            <a:avLst/>
          </a:prstGeom>
          <a:solidFill>
            <a:srgbClr val="168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417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76882" y="6392845"/>
            <a:ext cx="909918" cy="365125"/>
          </a:xfrm>
          <a:prstGeom prst="rect">
            <a:avLst/>
          </a:prstGeom>
        </p:spPr>
        <p:txBody>
          <a:bodyPr vert="horz" lIns="91440" tIns="45720" rIns="91440" bIns="45720" rtlCol="0" anchor="ctr"/>
          <a:lstStyle>
            <a:lvl1pPr algn="r">
              <a:defRPr sz="1200" b="0">
                <a:solidFill>
                  <a:srgbClr val="FFFFFF"/>
                </a:solidFill>
                <a:latin typeface="+mj-lt"/>
              </a:defRPr>
            </a:lvl1pPr>
          </a:lstStyle>
          <a:p>
            <a:fld id="{CBC60082-236A-8441-9042-44099E4F94DE}" type="slidenum">
              <a:rPr lang="en-US" smtClean="0"/>
              <a:pPr/>
              <a:t>‹#›</a:t>
            </a:fld>
            <a:endParaRPr lang="en-US" dirty="0"/>
          </a:p>
        </p:txBody>
      </p:sp>
      <p:pic>
        <p:nvPicPr>
          <p:cNvPr id="12" name="Picture 11" descr="nci-logo-whit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1" y="6438247"/>
            <a:ext cx="259461" cy="274320"/>
          </a:xfrm>
          <a:prstGeom prst="rect">
            <a:avLst/>
          </a:prstGeom>
        </p:spPr>
      </p:pic>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smtClean="0"/>
              <a:t>National Core Indicators (NCI) </a:t>
            </a:r>
            <a:endParaRPr lang="en-US" dirty="0"/>
          </a:p>
        </p:txBody>
      </p:sp>
    </p:spTree>
    <p:extLst>
      <p:ext uri="{BB962C8B-B14F-4D97-AF65-F5344CB8AC3E}">
        <p14:creationId xmlns:p14="http://schemas.microsoft.com/office/powerpoint/2010/main" val="194500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457200" rtl="0" eaLnBrk="1" latinLnBrk="0" hangingPunct="1">
        <a:spcBef>
          <a:spcPct val="0"/>
        </a:spcBef>
        <a:buNone/>
        <a:defRPr sz="4400" b="1" kern="1200">
          <a:solidFill>
            <a:srgbClr val="B061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rgbClr val="0E576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333"/>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rgbClr val="0E5763"/>
          </a:solidFill>
          <a:latin typeface="+mn-lt"/>
          <a:ea typeface="+mn-ea"/>
          <a:cs typeface="+mn-cs"/>
        </a:defRPr>
      </a:lvl4pPr>
      <a:lvl5pPr marL="2057400" indent="-228600" algn="l" defTabSz="457200" rtl="0" eaLnBrk="1" latinLnBrk="0" hangingPunct="1">
        <a:spcBef>
          <a:spcPct val="20000"/>
        </a:spcBef>
        <a:buFont typeface="Wingdings" charset="2"/>
        <a:buChar char="§"/>
        <a:defRPr sz="20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nationalcoreindicators.org/resources/data-brief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Understanding NCI Reports</a:t>
            </a:r>
            <a:endParaRPr lang="en-US" dirty="0"/>
          </a:p>
        </p:txBody>
      </p:sp>
      <p:sp>
        <p:nvSpPr>
          <p:cNvPr id="6" name="Subtitle 5"/>
          <p:cNvSpPr>
            <a:spLocks noGrp="1"/>
          </p:cNvSpPr>
          <p:nvPr>
            <p:ph type="subTitle" idx="1"/>
          </p:nvPr>
        </p:nvSpPr>
        <p:spPr>
          <a:xfrm>
            <a:off x="3429000" y="4183221"/>
            <a:ext cx="5257800" cy="904863"/>
          </a:xfrm>
        </p:spPr>
        <p:txBody>
          <a:bodyPr/>
          <a:lstStyle/>
          <a:p>
            <a:r>
              <a:rPr lang="en-US" dirty="0" smtClean="0"/>
              <a:t>Sarah Taub NCI Webinar Series</a:t>
            </a:r>
          </a:p>
          <a:p>
            <a:r>
              <a:rPr lang="en-US" dirty="0" smtClean="0"/>
              <a:t>April 29</a:t>
            </a:r>
            <a:r>
              <a:rPr lang="en-US" baseline="30000" dirty="0" smtClean="0"/>
              <a:t>th</a:t>
            </a:r>
            <a:r>
              <a:rPr lang="en-US" dirty="0" smtClean="0"/>
              <a:t>, 2014</a:t>
            </a:r>
            <a:endParaRPr lang="en-US" dirty="0"/>
          </a:p>
        </p:txBody>
      </p:sp>
      <p:sp>
        <p:nvSpPr>
          <p:cNvPr id="4" name="Footer Placeholder 3"/>
          <p:cNvSpPr>
            <a:spLocks noGrp="1"/>
          </p:cNvSpPr>
          <p:nvPr>
            <p:ph type="ftr" sz="quarter" idx="4294967295"/>
          </p:nvPr>
        </p:nvSpPr>
        <p:spPr>
          <a:xfrm>
            <a:off x="0" y="6392863"/>
            <a:ext cx="6765925" cy="365125"/>
          </a:xfrm>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Format</a:t>
            </a:r>
            <a:endParaRPr lang="en-US" dirty="0"/>
          </a:p>
        </p:txBody>
      </p:sp>
      <p:sp>
        <p:nvSpPr>
          <p:cNvPr id="3" name="Content Placeholder 2"/>
          <p:cNvSpPr>
            <a:spLocks noGrp="1"/>
          </p:cNvSpPr>
          <p:nvPr>
            <p:ph idx="1"/>
          </p:nvPr>
        </p:nvSpPr>
        <p:spPr/>
        <p:txBody>
          <a:bodyPr/>
          <a:lstStyle/>
          <a:p>
            <a:r>
              <a:rPr lang="en-US" dirty="0" smtClean="0"/>
              <a:t>Executive Summary</a:t>
            </a:r>
          </a:p>
          <a:p>
            <a:r>
              <a:rPr lang="en-US" dirty="0" smtClean="0"/>
              <a:t>Outcome Results</a:t>
            </a:r>
          </a:p>
          <a:p>
            <a:r>
              <a:rPr lang="en-US" dirty="0" smtClean="0"/>
              <a:t>Overview of NCI</a:t>
            </a:r>
          </a:p>
          <a:p>
            <a:r>
              <a:rPr lang="en-US" dirty="0" smtClean="0"/>
              <a:t>Survey Development</a:t>
            </a:r>
          </a:p>
          <a:p>
            <a:r>
              <a:rPr lang="en-US" dirty="0" smtClean="0"/>
              <a:t>Methodology</a:t>
            </a:r>
          </a:p>
          <a:p>
            <a:r>
              <a:rPr lang="en-US" dirty="0" smtClean="0"/>
              <a:t>Appendices</a:t>
            </a:r>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4279294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Consumer Survey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Standardized, face-to-face meeting with a sample of individuals receiving services</a:t>
            </a:r>
          </a:p>
          <a:p>
            <a:pPr lvl="1"/>
            <a:r>
              <a:rPr lang="en-US" dirty="0" smtClean="0"/>
              <a:t>Background Information</a:t>
            </a:r>
          </a:p>
          <a:p>
            <a:pPr lvl="1"/>
            <a:r>
              <a:rPr lang="en-US" dirty="0" smtClean="0"/>
              <a:t>Section I (no proxies allowed)</a:t>
            </a:r>
          </a:p>
          <a:p>
            <a:pPr lvl="1"/>
            <a:r>
              <a:rPr lang="en-US" dirty="0" smtClean="0"/>
              <a:t>Section II (proxies allowed)</a:t>
            </a:r>
          </a:p>
          <a:p>
            <a:r>
              <a:rPr lang="en-US" dirty="0" smtClean="0"/>
              <a:t>No pre-screening procedures</a:t>
            </a:r>
          </a:p>
          <a:p>
            <a:r>
              <a:rPr lang="en-US" dirty="0" smtClean="0"/>
              <a:t>Conducted with adults only (18 and over) receiving at least one service in addition to case management</a:t>
            </a:r>
          </a:p>
          <a:p>
            <a:r>
              <a:rPr lang="en-US" dirty="0" smtClean="0"/>
              <a:t>Section I and Section II together take 50 minutes (on average)</a:t>
            </a:r>
          </a:p>
          <a:p>
            <a:r>
              <a:rPr lang="en-US" dirty="0" smtClean="0"/>
              <a:t>Overall sample: ~13,000</a:t>
            </a:r>
          </a:p>
        </p:txBody>
      </p:sp>
      <p:sp>
        <p:nvSpPr>
          <p:cNvPr id="5" name="Footer Placeholder 4"/>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
        <p:nvSpPr>
          <p:cNvPr id="3" name="Content Placeholder 2"/>
          <p:cNvSpPr>
            <a:spLocks noGrp="1"/>
          </p:cNvSpPr>
          <p:nvPr>
            <p:ph idx="1"/>
          </p:nvPr>
        </p:nvSpPr>
        <p:spPr/>
        <p:txBody>
          <a:bodyPr>
            <a:normAutofit/>
          </a:bodyPr>
          <a:lstStyle/>
          <a:p>
            <a:r>
              <a:rPr lang="en-US" dirty="0" smtClean="0"/>
              <a:t>Demographics</a:t>
            </a:r>
          </a:p>
          <a:p>
            <a:r>
              <a:rPr lang="en-US" dirty="0" smtClean="0"/>
              <a:t>Individual Outcomes</a:t>
            </a:r>
          </a:p>
          <a:p>
            <a:r>
              <a:rPr lang="en-US" dirty="0"/>
              <a:t>Health, Welfare, and </a:t>
            </a:r>
            <a:r>
              <a:rPr lang="en-US" dirty="0" smtClean="0"/>
              <a:t>Rights</a:t>
            </a:r>
          </a:p>
          <a:p>
            <a:r>
              <a:rPr lang="en-US" dirty="0" smtClean="0"/>
              <a:t>System Performance</a:t>
            </a:r>
            <a:endParaRPr lang="en-US" dirty="0"/>
          </a:p>
        </p:txBody>
      </p:sp>
    </p:spTree>
    <p:extLst>
      <p:ext uri="{BB962C8B-B14F-4D97-AF65-F5344CB8AC3E}">
        <p14:creationId xmlns:p14="http://schemas.microsoft.com/office/powerpoint/2010/main" val="3980607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Demographics</a:t>
            </a: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8577" y="1600200"/>
            <a:ext cx="3975845" cy="4525963"/>
          </a:xfrm>
        </p:spPr>
      </p:pic>
      <p:sp>
        <p:nvSpPr>
          <p:cNvPr id="3" name="Content Placeholder 2"/>
          <p:cNvSpPr>
            <a:spLocks noGrp="1"/>
          </p:cNvSpPr>
          <p:nvPr>
            <p:ph sz="half" idx="2"/>
          </p:nvPr>
        </p:nvSpPr>
        <p:spPr>
          <a:xfrm>
            <a:off x="4652683" y="1600199"/>
            <a:ext cx="4038600" cy="4525963"/>
          </a:xfrm>
        </p:spPr>
        <p:txBody>
          <a:bodyPr>
            <a:normAutofit lnSpcReduction="10000"/>
          </a:bodyPr>
          <a:lstStyle/>
          <a:p>
            <a:r>
              <a:rPr lang="en-US" dirty="0" smtClean="0"/>
              <a:t>Listed alphabetically by state</a:t>
            </a:r>
          </a:p>
          <a:p>
            <a:r>
              <a:rPr lang="en-US" dirty="0" smtClean="0"/>
              <a:t>NCI Average on last row</a:t>
            </a:r>
          </a:p>
          <a:p>
            <a:r>
              <a:rPr lang="en-US" dirty="0" smtClean="0"/>
              <a:t>Shows all response categories and total respondents</a:t>
            </a:r>
          </a:p>
          <a:p>
            <a:r>
              <a:rPr lang="en-US" dirty="0" smtClean="0"/>
              <a:t>Asterisked (*) items used for risk-adjustment</a:t>
            </a:r>
          </a:p>
          <a:p>
            <a:endParaRPr lang="en-US"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367028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Outcome Data</a:t>
            </a:r>
            <a:endParaRPr lang="en-US" dirty="0"/>
          </a:p>
        </p:txBody>
      </p:sp>
      <p:pic>
        <p:nvPicPr>
          <p:cNvPr id="5" name="Content Placeholder 4"/>
          <p:cNvPicPr>
            <a:picLocks noGrp="1" noChangeAspect="1"/>
          </p:cNvPicPr>
          <p:nvPr>
            <p:ph idx="1"/>
          </p:nvPr>
        </p:nvPicPr>
        <p:blipFill>
          <a:blip r:embed="rId3"/>
          <a:stretch>
            <a:fillRect/>
          </a:stretch>
        </p:blipFill>
        <p:spPr>
          <a:xfrm>
            <a:off x="1738149" y="1600200"/>
            <a:ext cx="5667702" cy="4418013"/>
          </a:xfrm>
          <a:prstGeom prst="rect">
            <a:avLst/>
          </a:prstGeom>
        </p:spPr>
      </p:pic>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2024387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3694" y="1369895"/>
            <a:ext cx="6605229" cy="4666247"/>
          </a:xfrm>
        </p:spPr>
      </p:pic>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181136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Charts</a:t>
            </a:r>
            <a:endParaRPr lang="en-US" dirty="0"/>
          </a:p>
        </p:txBody>
      </p:sp>
      <p:pic>
        <p:nvPicPr>
          <p:cNvPr id="5" name="Content Placeholder 4"/>
          <p:cNvPicPr>
            <a:picLocks noGrp="1" noChangeAspect="1"/>
          </p:cNvPicPr>
          <p:nvPr>
            <p:ph idx="1"/>
          </p:nvPr>
        </p:nvPicPr>
        <p:blipFill>
          <a:blip r:embed="rId3"/>
          <a:stretch>
            <a:fillRect/>
          </a:stretch>
        </p:blipFill>
        <p:spPr>
          <a:xfrm>
            <a:off x="1276826" y="1800400"/>
            <a:ext cx="6590347" cy="4017612"/>
          </a:xfrm>
          <a:prstGeom prst="rect">
            <a:avLst/>
          </a:prstGeom>
        </p:spPr>
      </p:pic>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3692904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 Tables</a:t>
            </a:r>
            <a:br>
              <a:rPr lang="en-US" dirty="0" smtClean="0"/>
            </a:br>
            <a:r>
              <a:rPr lang="en-US" sz="1800" dirty="0">
                <a:solidFill>
                  <a:schemeClr val="tx1"/>
                </a:solidFill>
              </a:rPr>
              <a:t>Have friends (may be staff or family) and the support needed to see their friends when they </a:t>
            </a:r>
            <a:br>
              <a:rPr lang="en-US" sz="1800" dirty="0">
                <a:solidFill>
                  <a:schemeClr val="tx1"/>
                </a:solidFill>
              </a:rPr>
            </a:br>
            <a:r>
              <a:rPr lang="en-US" sz="1800" dirty="0">
                <a:solidFill>
                  <a:schemeClr val="tx1"/>
                </a:solidFill>
              </a:rPr>
              <a:t>want (‘yes’ responses only)</a:t>
            </a:r>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5673" y="1600200"/>
            <a:ext cx="3432654" cy="4418013"/>
          </a:xfrm>
        </p:spPr>
      </p:pic>
    </p:spTree>
    <p:extLst>
      <p:ext uri="{BB962C8B-B14F-4D97-AF65-F5344CB8AC3E}">
        <p14:creationId xmlns:p14="http://schemas.microsoft.com/office/powerpoint/2010/main" val="958060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Significance and N’s</a:t>
            </a:r>
            <a:br>
              <a:rPr lang="en-US" dirty="0" smtClean="0"/>
            </a:br>
            <a:r>
              <a:rPr lang="en-US" sz="2200" dirty="0">
                <a:solidFill>
                  <a:schemeClr val="tx1"/>
                </a:solidFill>
              </a:rPr>
              <a:t>Have community employment as a goal in their service plan (information may have been obtained through state records or a proxy respondent)</a:t>
            </a:r>
            <a:br>
              <a:rPr lang="en-US" sz="2200" dirty="0">
                <a:solidFill>
                  <a:schemeClr val="tx1"/>
                </a:solidFill>
              </a:rPr>
            </a:br>
            <a:endParaRPr lang="en-US" sz="2200" dirty="0">
              <a:solidFill>
                <a:schemeClr val="tx1"/>
              </a:solidFill>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387" r="45944" b="6785"/>
          <a:stretch/>
        </p:blipFill>
        <p:spPr>
          <a:xfrm>
            <a:off x="1020734" y="1300922"/>
            <a:ext cx="4069881" cy="4870187"/>
          </a:xfrm>
        </p:spPr>
      </p:pic>
      <p:sp>
        <p:nvSpPr>
          <p:cNvPr id="4" name="Footer Placeholder 3"/>
          <p:cNvSpPr>
            <a:spLocks noGrp="1"/>
          </p:cNvSpPr>
          <p:nvPr>
            <p:ph type="ftr" sz="quarter" idx="3"/>
          </p:nvPr>
        </p:nvSpPr>
        <p:spPr/>
        <p:txBody>
          <a:bodyPr/>
          <a:lstStyle/>
          <a:p>
            <a:r>
              <a:rPr lang="en-US" smtClean="0"/>
              <a:t>National Core Indicators (NCI)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848" y="3736015"/>
            <a:ext cx="3043533" cy="1387664"/>
          </a:xfrm>
          <a:prstGeom prst="rect">
            <a:avLst/>
          </a:prstGeom>
          <a:ln w="28575">
            <a:solidFill>
              <a:srgbClr val="076D82"/>
            </a:solidFill>
          </a:ln>
        </p:spPr>
      </p:pic>
    </p:spTree>
    <p:extLst>
      <p:ext uri="{BB962C8B-B14F-4D97-AF65-F5344CB8AC3E}">
        <p14:creationId xmlns:p14="http://schemas.microsoft.com/office/powerpoint/2010/main" val="3353237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Risk Adjustment and Scales:</a:t>
            </a:r>
            <a:br>
              <a:rPr lang="en-US" dirty="0" smtClean="0"/>
            </a:br>
            <a:r>
              <a:rPr lang="en-US" dirty="0" smtClean="0"/>
              <a:t>Choice and Community Inclusion</a:t>
            </a:r>
            <a:endParaRPr lang="en-US" dirty="0"/>
          </a:p>
        </p:txBody>
      </p:sp>
      <p:sp>
        <p:nvSpPr>
          <p:cNvPr id="10" name="Text Placeholder 9"/>
          <p:cNvSpPr>
            <a:spLocks noGrp="1"/>
          </p:cNvSpPr>
          <p:nvPr>
            <p:ph type="body" idx="1"/>
          </p:nvPr>
        </p:nvSpPr>
        <p:spPr/>
        <p:txBody>
          <a:bodyPr/>
          <a:lstStyle/>
          <a:p>
            <a:r>
              <a:rPr lang="en-US" dirty="0" smtClean="0"/>
              <a:t>Chose Home (adjusted)</a:t>
            </a:r>
            <a:endParaRPr lang="en-US" dirty="0"/>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48313" y="2174875"/>
            <a:ext cx="2057962" cy="3951288"/>
          </a:xfrm>
        </p:spPr>
      </p:pic>
      <p:sp>
        <p:nvSpPr>
          <p:cNvPr id="11" name="Text Placeholder 10"/>
          <p:cNvSpPr>
            <a:spLocks noGrp="1"/>
          </p:cNvSpPr>
          <p:nvPr>
            <p:ph type="body" sz="quarter" idx="3"/>
          </p:nvPr>
        </p:nvSpPr>
        <p:spPr/>
        <p:txBody>
          <a:bodyPr>
            <a:normAutofit/>
          </a:bodyPr>
          <a:lstStyle/>
          <a:p>
            <a:r>
              <a:rPr lang="en-US" dirty="0" smtClean="0"/>
              <a:t>Entertainment (adjusted)</a:t>
            </a:r>
            <a:endParaRPr lang="en-US" dirty="0"/>
          </a:p>
        </p:txBody>
      </p:sp>
      <p:sp>
        <p:nvSpPr>
          <p:cNvPr id="4" name="Footer Placeholder 3"/>
          <p:cNvSpPr>
            <a:spLocks noGrp="1"/>
          </p:cNvSpPr>
          <p:nvPr>
            <p:ph type="ftr" sz="quarter" idx="13"/>
          </p:nvPr>
        </p:nvSpPr>
        <p:spPr/>
        <p:txBody>
          <a:bodyPr/>
          <a:lstStyle/>
          <a:p>
            <a:r>
              <a:rPr lang="en-US" smtClean="0"/>
              <a:t>National Core Indicators (NCI) </a:t>
            </a:r>
            <a:endParaRPr lang="en-US" dirty="0"/>
          </a:p>
        </p:txBody>
      </p:sp>
      <p:pic>
        <p:nvPicPr>
          <p:cNvPr id="3" name="Content Placeholder 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741529" y="2174875"/>
            <a:ext cx="1848767" cy="3951288"/>
          </a:xfrm>
        </p:spPr>
      </p:pic>
    </p:spTree>
    <p:extLst>
      <p:ext uri="{BB962C8B-B14F-4D97-AF65-F5344CB8AC3E}">
        <p14:creationId xmlns:p14="http://schemas.microsoft.com/office/powerpoint/2010/main" val="1821323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buNone/>
            </a:pPr>
            <a:endParaRPr lang="en-US" sz="2400" dirty="0" smtClean="0"/>
          </a:p>
          <a:p>
            <a:pPr lvl="0"/>
            <a:r>
              <a:rPr lang="en-US" dirty="0" smtClean="0"/>
              <a:t>NCI Overview</a:t>
            </a:r>
          </a:p>
          <a:p>
            <a:pPr lvl="0"/>
            <a:r>
              <a:rPr lang="en-US" dirty="0" smtClean="0"/>
              <a:t>Review of yearly reports</a:t>
            </a:r>
          </a:p>
          <a:p>
            <a:pPr lvl="0"/>
            <a:r>
              <a:rPr lang="en-US" dirty="0" smtClean="0"/>
              <a:t>Review of data briefs</a:t>
            </a:r>
          </a:p>
          <a:p>
            <a:pPr lvl="0"/>
            <a:r>
              <a:rPr lang="en-US" dirty="0" smtClean="0"/>
              <a:t>Review of Website tutorials</a:t>
            </a:r>
          </a:p>
          <a:p>
            <a:endParaRPr lang="en-US" dirty="0" smtClean="0">
              <a:cs typeface="Times New Roman" pitchFamily="18" charset="0"/>
            </a:endParaRPr>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Risk Adjustment and Scales:</a:t>
            </a:r>
            <a:br>
              <a:rPr lang="en-US" dirty="0" smtClean="0"/>
            </a:br>
            <a:r>
              <a:rPr lang="en-US" dirty="0" smtClean="0"/>
              <a:t>Choice and Community Inclusion</a:t>
            </a:r>
            <a:endParaRPr lang="en-US" dirty="0"/>
          </a:p>
        </p:txBody>
      </p:sp>
      <p:sp>
        <p:nvSpPr>
          <p:cNvPr id="10" name="Text Placeholder 9"/>
          <p:cNvSpPr>
            <a:spLocks noGrp="1"/>
          </p:cNvSpPr>
          <p:nvPr>
            <p:ph type="body" idx="1"/>
          </p:nvPr>
        </p:nvSpPr>
        <p:spPr/>
        <p:txBody>
          <a:bodyPr/>
          <a:lstStyle/>
          <a:p>
            <a:r>
              <a:rPr lang="en-US" dirty="0" smtClean="0"/>
              <a:t>Life Decisions Scale</a:t>
            </a:r>
            <a:endParaRPr lang="en-US" dirty="0"/>
          </a:p>
        </p:txBody>
      </p:sp>
      <p:sp>
        <p:nvSpPr>
          <p:cNvPr id="11" name="Text Placeholder 10"/>
          <p:cNvSpPr>
            <a:spLocks noGrp="1"/>
          </p:cNvSpPr>
          <p:nvPr>
            <p:ph type="body" sz="quarter" idx="3"/>
          </p:nvPr>
        </p:nvSpPr>
        <p:spPr/>
        <p:txBody>
          <a:bodyPr/>
          <a:lstStyle/>
          <a:p>
            <a:r>
              <a:rPr lang="en-US" dirty="0" smtClean="0"/>
              <a:t>Community Inclusion Scale</a:t>
            </a:r>
            <a:endParaRPr lang="en-US" dirty="0"/>
          </a:p>
        </p:txBody>
      </p:sp>
      <p:sp>
        <p:nvSpPr>
          <p:cNvPr id="4" name="Footer Placeholder 3"/>
          <p:cNvSpPr>
            <a:spLocks noGrp="1"/>
          </p:cNvSpPr>
          <p:nvPr>
            <p:ph type="ftr" sz="quarter" idx="13"/>
          </p:nvPr>
        </p:nvSpPr>
        <p:spPr/>
        <p:txBody>
          <a:bodyPr/>
          <a:lstStyle/>
          <a:p>
            <a:r>
              <a:rPr lang="en-US" smtClean="0"/>
              <a:t>National Core Indicators (NCI) </a:t>
            </a:r>
            <a:endParaRPr lang="en-US" dirty="0"/>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30847" y="2174875"/>
            <a:ext cx="1870130" cy="3951288"/>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96613" y="2174875"/>
            <a:ext cx="1961362" cy="3951288"/>
          </a:xfrm>
        </p:spPr>
      </p:pic>
    </p:spTree>
    <p:extLst>
      <p:ext uri="{BB962C8B-B14F-4D97-AF65-F5344CB8AC3E}">
        <p14:creationId xmlns:p14="http://schemas.microsoft.com/office/powerpoint/2010/main" val="2518156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Appendices</a:t>
            </a:r>
            <a:endParaRPr lang="en-US" dirty="0"/>
          </a:p>
        </p:txBody>
      </p:sp>
      <p:sp>
        <p:nvSpPr>
          <p:cNvPr id="9" name="Content Placeholder 8"/>
          <p:cNvSpPr>
            <a:spLocks noGrp="1"/>
          </p:cNvSpPr>
          <p:nvPr>
            <p:ph idx="1"/>
          </p:nvPr>
        </p:nvSpPr>
        <p:spPr/>
        <p:txBody>
          <a:bodyPr/>
          <a:lstStyle/>
          <a:p>
            <a:r>
              <a:rPr lang="en-US" dirty="0" smtClean="0"/>
              <a:t>A: How data are recoded/collapsed</a:t>
            </a:r>
          </a:p>
          <a:p>
            <a:r>
              <a:rPr lang="en-US" dirty="0" smtClean="0"/>
              <a:t>B: Un-collapsed and Un-adjusted data by state</a:t>
            </a:r>
          </a:p>
          <a:p>
            <a:r>
              <a:rPr lang="en-US" dirty="0" smtClean="0"/>
              <a:t>C: State sample strategy</a:t>
            </a:r>
            <a:endParaRPr lang="en-US"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648361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Un-collapsed and Un-adjusted data:</a:t>
            </a:r>
            <a:br>
              <a:rPr lang="en-US" dirty="0" smtClean="0"/>
            </a:br>
            <a:r>
              <a:rPr lang="en-US" dirty="0" smtClean="0"/>
              <a:t>Chose Home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5736" y="1600200"/>
            <a:ext cx="3952528" cy="4418013"/>
          </a:xfrm>
        </p:spPr>
      </p:pic>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31548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Surveys</a:t>
            </a:r>
            <a:endParaRPr lang="en-US" dirty="0"/>
          </a:p>
        </p:txBody>
      </p:sp>
      <p:sp>
        <p:nvSpPr>
          <p:cNvPr id="3" name="Content Placeholder 2"/>
          <p:cNvSpPr>
            <a:spLocks noGrp="1"/>
          </p:cNvSpPr>
          <p:nvPr>
            <p:ph idx="1"/>
          </p:nvPr>
        </p:nvSpPr>
        <p:spPr/>
        <p:txBody>
          <a:bodyPr>
            <a:normAutofit lnSpcReduction="10000"/>
          </a:bodyPr>
          <a:lstStyle/>
          <a:p>
            <a:r>
              <a:rPr lang="en-US" dirty="0" smtClean="0"/>
              <a:t>Adult Family Survey</a:t>
            </a:r>
          </a:p>
          <a:p>
            <a:pPr lvl="1"/>
            <a:r>
              <a:rPr lang="en-US" dirty="0" smtClean="0"/>
              <a:t>Family of an adult with IDD living in the family home</a:t>
            </a:r>
          </a:p>
          <a:p>
            <a:r>
              <a:rPr lang="en-US" dirty="0" smtClean="0"/>
              <a:t>Family/Guardian Survey</a:t>
            </a:r>
          </a:p>
          <a:p>
            <a:pPr lvl="1"/>
            <a:r>
              <a:rPr lang="en-US" dirty="0" smtClean="0"/>
              <a:t>Family/guardian of </a:t>
            </a:r>
            <a:r>
              <a:rPr lang="en-US" dirty="0"/>
              <a:t>an adult with IDD living </a:t>
            </a:r>
            <a:r>
              <a:rPr lang="en-US" dirty="0" smtClean="0"/>
              <a:t>outside the </a:t>
            </a:r>
            <a:r>
              <a:rPr lang="en-US" dirty="0"/>
              <a:t>family </a:t>
            </a:r>
            <a:r>
              <a:rPr lang="en-US" dirty="0" smtClean="0"/>
              <a:t>home</a:t>
            </a:r>
          </a:p>
          <a:p>
            <a:r>
              <a:rPr lang="en-US" dirty="0" smtClean="0"/>
              <a:t>Child Family Survey</a:t>
            </a:r>
          </a:p>
          <a:p>
            <a:pPr lvl="1"/>
            <a:r>
              <a:rPr lang="en-US" dirty="0" smtClean="0"/>
              <a:t>Family of child with IDD living in the family home</a:t>
            </a:r>
            <a:endParaRPr lang="en-US" dirty="0"/>
          </a:p>
          <a:p>
            <a:pPr lvl="1"/>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4028056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
        <p:nvSpPr>
          <p:cNvPr id="3" name="Content Placeholder 2"/>
          <p:cNvSpPr>
            <a:spLocks noGrp="1"/>
          </p:cNvSpPr>
          <p:nvPr>
            <p:ph idx="1"/>
          </p:nvPr>
        </p:nvSpPr>
        <p:spPr/>
        <p:txBody>
          <a:bodyPr/>
          <a:lstStyle/>
          <a:p>
            <a:r>
              <a:rPr lang="en-US" dirty="0"/>
              <a:t>Information and Planning</a:t>
            </a:r>
          </a:p>
          <a:p>
            <a:r>
              <a:rPr lang="en-US" dirty="0"/>
              <a:t>Choice &amp; Control</a:t>
            </a:r>
          </a:p>
          <a:p>
            <a:r>
              <a:rPr lang="en-US" dirty="0"/>
              <a:t>Access &amp; Support Delivery</a:t>
            </a:r>
          </a:p>
          <a:p>
            <a:r>
              <a:rPr lang="en-US" dirty="0"/>
              <a:t>Community Connections</a:t>
            </a:r>
          </a:p>
          <a:p>
            <a:r>
              <a:rPr lang="en-US" dirty="0"/>
              <a:t>Satisfaction</a:t>
            </a:r>
          </a:p>
          <a:p>
            <a:r>
              <a:rPr lang="en-US" dirty="0"/>
              <a:t>Family Outcomes</a:t>
            </a:r>
          </a:p>
          <a:p>
            <a:pPr marL="0" indent="0">
              <a:buNone/>
            </a:pPr>
            <a:endParaRPr lang="en-US" dirty="0"/>
          </a:p>
        </p:txBody>
      </p:sp>
    </p:spTree>
    <p:extLst>
      <p:ext uri="{BB962C8B-B14F-4D97-AF65-F5344CB8AC3E}">
        <p14:creationId xmlns:p14="http://schemas.microsoft.com/office/powerpoint/2010/main" val="2017301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3145" y="1600200"/>
            <a:ext cx="7257710" cy="4418013"/>
          </a:xfrm>
        </p:spPr>
      </p:pic>
    </p:spTree>
    <p:extLst>
      <p:ext uri="{BB962C8B-B14F-4D97-AF65-F5344CB8AC3E}">
        <p14:creationId xmlns:p14="http://schemas.microsoft.com/office/powerpoint/2010/main" val="1721219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93235"/>
            <a:ext cx="8229600" cy="3231943"/>
          </a:xfrm>
        </p:spPr>
      </p:pic>
    </p:spTree>
    <p:extLst>
      <p:ext uri="{BB962C8B-B14F-4D97-AF65-F5344CB8AC3E}">
        <p14:creationId xmlns:p14="http://schemas.microsoft.com/office/powerpoint/2010/main" val="3040768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Outcomes</a:t>
            </a:r>
            <a:endParaRPr lang="en-US" dirty="0"/>
          </a:p>
        </p:txBody>
      </p:sp>
      <p:sp>
        <p:nvSpPr>
          <p:cNvPr id="6" name="Text Placeholder 5"/>
          <p:cNvSpPr>
            <a:spLocks noGrp="1"/>
          </p:cNvSpPr>
          <p:nvPr>
            <p:ph type="body" idx="1"/>
          </p:nvPr>
        </p:nvSpPr>
        <p:spPr/>
        <p:txBody>
          <a:bodyPr>
            <a:normAutofit/>
          </a:bodyPr>
          <a:lstStyle/>
          <a:p>
            <a:r>
              <a:rPr lang="en-US" dirty="0" smtClean="0"/>
              <a:t>5 responses</a:t>
            </a:r>
            <a:endParaRPr lang="en-US" dirty="0"/>
          </a:p>
        </p:txBody>
      </p:sp>
      <p:sp>
        <p:nvSpPr>
          <p:cNvPr id="7" name="Text Placeholder 6"/>
          <p:cNvSpPr>
            <a:spLocks noGrp="1"/>
          </p:cNvSpPr>
          <p:nvPr>
            <p:ph type="body" sz="quarter" idx="3"/>
          </p:nvPr>
        </p:nvSpPr>
        <p:spPr/>
        <p:txBody>
          <a:bodyPr/>
          <a:lstStyle/>
          <a:p>
            <a:r>
              <a:rPr lang="en-US" dirty="0" smtClean="0"/>
              <a:t>2 responses</a:t>
            </a:r>
            <a:endParaRPr lang="en-US" dirty="0"/>
          </a:p>
        </p:txBody>
      </p:sp>
      <p:sp>
        <p:nvSpPr>
          <p:cNvPr id="4" name="Footer Placeholder 3"/>
          <p:cNvSpPr>
            <a:spLocks noGrp="1"/>
          </p:cNvSpPr>
          <p:nvPr>
            <p:ph type="ftr" sz="quarter" idx="13"/>
          </p:nvPr>
        </p:nvSpPr>
        <p:spPr/>
        <p:txBody>
          <a:bodyPr/>
          <a:lstStyle/>
          <a:p>
            <a:r>
              <a:rPr lang="en-US" smtClean="0"/>
              <a:t>National Core Indicators (NCI) </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3260" y="2174875"/>
            <a:ext cx="3408067" cy="3951288"/>
          </a:xfrm>
        </p:spPr>
      </p:pic>
      <p:pic>
        <p:nvPicPr>
          <p:cNvPr id="13" name="Content Placeholder 1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160504" y="2174875"/>
            <a:ext cx="3010816" cy="3951288"/>
          </a:xfrm>
        </p:spPr>
      </p:pic>
    </p:spTree>
    <p:extLst>
      <p:ext uri="{BB962C8B-B14F-4D97-AF65-F5344CB8AC3E}">
        <p14:creationId xmlns:p14="http://schemas.microsoft.com/office/powerpoint/2010/main" val="1716366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Family Surveys Tables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9723" y="1600200"/>
            <a:ext cx="7044553" cy="4418013"/>
          </a:xfrm>
        </p:spPr>
      </p:pic>
      <p:sp>
        <p:nvSpPr>
          <p:cNvPr id="7" name="Footer Placeholder 6"/>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1359720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Cautions</a:t>
            </a:r>
            <a:endParaRPr lang="en-US" dirty="0"/>
          </a:p>
        </p:txBody>
      </p:sp>
      <p:sp>
        <p:nvSpPr>
          <p:cNvPr id="7" name="Text Placeholder 6"/>
          <p:cNvSpPr>
            <a:spLocks noGrp="1"/>
          </p:cNvSpPr>
          <p:nvPr>
            <p:ph type="body" idx="1"/>
          </p:nvPr>
        </p:nvSpPr>
        <p:spPr/>
        <p:txBody>
          <a:bodyPr>
            <a:normAutofit fontScale="92500"/>
          </a:bodyPr>
          <a:lstStyle/>
          <a:p>
            <a:r>
              <a:rPr lang="en-US" dirty="0" smtClean="0"/>
              <a:t>‘Yes’ is less desired response</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572396"/>
            <a:ext cx="4040188" cy="3156246"/>
          </a:xfrm>
        </p:spPr>
      </p:pic>
      <p:sp>
        <p:nvSpPr>
          <p:cNvPr id="8" name="Text Placeholder 7"/>
          <p:cNvSpPr>
            <a:spLocks noGrp="1"/>
          </p:cNvSpPr>
          <p:nvPr>
            <p:ph type="body" sz="quarter" idx="3"/>
          </p:nvPr>
        </p:nvSpPr>
        <p:spPr/>
        <p:txBody>
          <a:bodyPr>
            <a:normAutofit fontScale="92500" lnSpcReduction="20000"/>
          </a:bodyPr>
          <a:lstStyle/>
          <a:p>
            <a:r>
              <a:rPr lang="en-US" dirty="0" smtClean="0"/>
              <a:t>‘Don’t know’ response treated as a ‘No’</a:t>
            </a:r>
            <a:endParaRPr lang="en-US" dirty="0"/>
          </a:p>
        </p:txBody>
      </p:sp>
      <p:sp>
        <p:nvSpPr>
          <p:cNvPr id="6" name="Content Placeholder 5"/>
          <p:cNvSpPr>
            <a:spLocks noGrp="1"/>
          </p:cNvSpPr>
          <p:nvPr>
            <p:ph sz="quarter" idx="4"/>
          </p:nvPr>
        </p:nvSpPr>
        <p:spPr/>
        <p:txBody>
          <a:bodyPr/>
          <a:lstStyle/>
          <a:p>
            <a:r>
              <a:rPr lang="en-US" dirty="0" smtClean="0"/>
              <a:t>Respondent knows how much money is spent by the IDD agency on family member</a:t>
            </a:r>
          </a:p>
          <a:p>
            <a:r>
              <a:rPr lang="en-US" dirty="0" smtClean="0"/>
              <a:t>Respondent knows how to file a grievance or complaint against providers agencies or staff</a:t>
            </a:r>
          </a:p>
          <a:p>
            <a:r>
              <a:rPr lang="en-US" dirty="0" smtClean="0"/>
              <a:t>Respondent knows how to report abuse and neglect</a:t>
            </a:r>
            <a:endParaRPr lang="en-US" dirty="0"/>
          </a:p>
        </p:txBody>
      </p:sp>
      <p:sp>
        <p:nvSpPr>
          <p:cNvPr id="4" name="Footer Placeholder 3"/>
          <p:cNvSpPr>
            <a:spLocks noGrp="1"/>
          </p:cNvSpPr>
          <p:nvPr>
            <p:ph type="ftr" sz="quarter" idx="1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152480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u="sng" dirty="0" smtClean="0"/>
              <a:t/>
            </a:r>
            <a:br>
              <a:rPr lang="en-US" u="sng" dirty="0" smtClean="0"/>
            </a:br>
            <a:r>
              <a:rPr lang="en-US" dirty="0" smtClean="0"/>
              <a:t>NATIONAL CORE INDICATORS (NCI)?</a:t>
            </a:r>
            <a:endParaRPr lang="en-US" dirty="0"/>
          </a:p>
        </p:txBody>
      </p:sp>
      <p:sp>
        <p:nvSpPr>
          <p:cNvPr id="3" name="Content Placeholder 2"/>
          <p:cNvSpPr>
            <a:spLocks noGrp="1"/>
          </p:cNvSpPr>
          <p:nvPr>
            <p:ph idx="1"/>
          </p:nvPr>
        </p:nvSpPr>
        <p:spPr/>
        <p:txBody>
          <a:bodyPr>
            <a:normAutofit fontScale="92500"/>
          </a:bodyPr>
          <a:lstStyle/>
          <a:p>
            <a:r>
              <a:rPr lang="en-US" sz="2800" dirty="0" smtClean="0"/>
              <a:t>Multi-state collaboration of state DD agencies</a:t>
            </a:r>
          </a:p>
          <a:p>
            <a:r>
              <a:rPr lang="en-US" sz="2800" dirty="0" smtClean="0"/>
              <a:t>Measures performance of public systems for people with intellectual and developmental disabilities</a:t>
            </a:r>
          </a:p>
          <a:p>
            <a:r>
              <a:rPr lang="en-US" sz="2800" dirty="0" smtClean="0"/>
              <a:t>Assesses performance in several areas, including: employment, community inclusion, choice, rights, and health and safety</a:t>
            </a:r>
          </a:p>
          <a:p>
            <a:r>
              <a:rPr lang="en-US" sz="2800" dirty="0" smtClean="0"/>
              <a:t>Launched in 1997 in 13 participating states</a:t>
            </a:r>
          </a:p>
          <a:p>
            <a:pPr marL="174625" indent="-174625">
              <a:spcBef>
                <a:spcPct val="15000"/>
              </a:spcBef>
              <a:spcAft>
                <a:spcPct val="15000"/>
              </a:spcAft>
            </a:pPr>
            <a:r>
              <a:rPr lang="en-US" sz="2800" dirty="0" smtClean="0"/>
              <a:t>  Supported by participating states</a:t>
            </a:r>
          </a:p>
          <a:p>
            <a:pPr marL="174625" indent="-174625">
              <a:spcBef>
                <a:spcPct val="15000"/>
              </a:spcBef>
              <a:spcAft>
                <a:spcPct val="15000"/>
              </a:spcAft>
            </a:pPr>
            <a:r>
              <a:rPr lang="en-US" sz="2800" dirty="0" smtClean="0"/>
              <a:t>  NASDDDS – HSRI Collaboration</a:t>
            </a:r>
          </a:p>
          <a:p>
            <a:pPr marL="174625" indent="-174625">
              <a:spcBef>
                <a:spcPct val="15000"/>
              </a:spcBef>
              <a:spcAft>
                <a:spcPct val="15000"/>
              </a:spcAft>
              <a:buNone/>
            </a:pPr>
            <a:endParaRPr lang="en-US" sz="2800" dirty="0" smtClean="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225430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State Reports</a:t>
            </a:r>
            <a:endParaRPr lang="en-US" dirty="0"/>
          </a:p>
        </p:txBody>
      </p:sp>
      <p:sp>
        <p:nvSpPr>
          <p:cNvPr id="9" name="Text Placeholder 8"/>
          <p:cNvSpPr>
            <a:spLocks noGrp="1"/>
          </p:cNvSpPr>
          <p:nvPr>
            <p:ph type="body" idx="1"/>
          </p:nvPr>
        </p:nvSpPr>
        <p:spPr/>
        <p:txBody>
          <a:bodyPr/>
          <a:lstStyle/>
          <a:p>
            <a:r>
              <a:rPr lang="en-US" dirty="0" smtClean="0"/>
              <a:t>Adult Consumer and Family Survey</a:t>
            </a:r>
            <a:endParaRPr lang="en-US" dirty="0"/>
          </a:p>
        </p:txBody>
      </p:sp>
      <p:sp>
        <p:nvSpPr>
          <p:cNvPr id="7" name="Footer Placeholder 6"/>
          <p:cNvSpPr>
            <a:spLocks noGrp="1"/>
          </p:cNvSpPr>
          <p:nvPr>
            <p:ph type="ftr" sz="quarter" idx="4294967295"/>
          </p:nvPr>
        </p:nvSpPr>
        <p:spPr>
          <a:xfrm>
            <a:off x="0" y="6392863"/>
            <a:ext cx="6765925" cy="365125"/>
          </a:xfrm>
        </p:spPr>
        <p:txBody>
          <a:bodyPr/>
          <a:lstStyle/>
          <a:p>
            <a:r>
              <a:rPr lang="en-US" smtClean="0"/>
              <a:t>National Core Indicators (NCI) </a:t>
            </a:r>
            <a:endParaRPr lang="en-US" dirty="0"/>
          </a:p>
        </p:txBody>
      </p:sp>
    </p:spTree>
    <p:extLst>
      <p:ext uri="{BB962C8B-B14F-4D97-AF65-F5344CB8AC3E}">
        <p14:creationId xmlns:p14="http://schemas.microsoft.com/office/powerpoint/2010/main" val="2252513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Consumer Survey</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67096"/>
            <a:ext cx="8229600" cy="3484220"/>
          </a:xfrm>
        </p:spPr>
      </p:pic>
      <p:sp>
        <p:nvSpPr>
          <p:cNvPr id="7" name="Footer Placeholder 6"/>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3220243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Family Surveys</a:t>
            </a:r>
            <a:endParaRPr lang="en-US"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21338"/>
            <a:ext cx="8229600" cy="3175737"/>
          </a:xfrm>
        </p:spPr>
      </p:pic>
    </p:spTree>
    <p:extLst>
      <p:ext uri="{BB962C8B-B14F-4D97-AF65-F5344CB8AC3E}">
        <p14:creationId xmlns:p14="http://schemas.microsoft.com/office/powerpoint/2010/main" val="1136919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User-Friendly Reports</a:t>
            </a:r>
            <a:endParaRPr lang="en-US" dirty="0"/>
          </a:p>
        </p:txBody>
      </p:sp>
      <p:sp>
        <p:nvSpPr>
          <p:cNvPr id="3" name="Text Placeholder 2"/>
          <p:cNvSpPr>
            <a:spLocks noGrp="1"/>
          </p:cNvSpPr>
          <p:nvPr>
            <p:ph type="body" idx="1"/>
          </p:nvPr>
        </p:nvSpPr>
        <p:spPr/>
        <p:txBody>
          <a:bodyPr/>
          <a:lstStyle/>
          <a:p>
            <a:r>
              <a:rPr lang="en-US" dirty="0" smtClean="0"/>
              <a:t>Consumer and Family Survey</a:t>
            </a:r>
            <a:endParaRPr lang="en-US" dirty="0"/>
          </a:p>
        </p:txBody>
      </p:sp>
    </p:spTree>
    <p:extLst>
      <p:ext uri="{BB962C8B-B14F-4D97-AF65-F5344CB8AC3E}">
        <p14:creationId xmlns:p14="http://schemas.microsoft.com/office/powerpoint/2010/main" val="1865973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User-Friendly</a:t>
            </a:r>
            <a:endParaRPr lang="en-US" dirty="0"/>
          </a:p>
        </p:txBody>
      </p:sp>
      <p:sp>
        <p:nvSpPr>
          <p:cNvPr id="9" name="Content Placeholder 8"/>
          <p:cNvSpPr>
            <a:spLocks noGrp="1"/>
          </p:cNvSpPr>
          <p:nvPr>
            <p:ph idx="1"/>
          </p:nvPr>
        </p:nvSpPr>
        <p:spPr/>
        <p:txBody>
          <a:bodyPr/>
          <a:lstStyle/>
          <a:p>
            <a:r>
              <a:rPr lang="en-US" dirty="0" smtClean="0"/>
              <a:t>National and State Reports</a:t>
            </a:r>
          </a:p>
          <a:p>
            <a:pPr lvl="1"/>
            <a:r>
              <a:rPr lang="en-US" dirty="0" smtClean="0"/>
              <a:t>Adult Consumer Survey</a:t>
            </a:r>
          </a:p>
          <a:p>
            <a:pPr lvl="1"/>
            <a:r>
              <a:rPr lang="en-US" dirty="0" smtClean="0"/>
              <a:t>Family Surveys</a:t>
            </a:r>
            <a:endParaRPr lang="en-US" dirty="0"/>
          </a:p>
        </p:txBody>
      </p:sp>
      <p:sp>
        <p:nvSpPr>
          <p:cNvPr id="7" name="Footer Placeholder 6"/>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2475763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Survey User-Friendly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2595" y="1600200"/>
            <a:ext cx="7198810" cy="4418013"/>
          </a:xfrm>
        </p:spPr>
      </p:pic>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1504612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Survey User-Friendly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0190" y="1600200"/>
            <a:ext cx="6423620" cy="4418013"/>
          </a:xfrm>
        </p:spPr>
      </p:pic>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111282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a:t>
            </a:r>
            <a:endParaRPr lang="en-US" dirty="0"/>
          </a:p>
        </p:txBody>
      </p:sp>
      <p:sp>
        <p:nvSpPr>
          <p:cNvPr id="3" name="Content Placeholder 2"/>
          <p:cNvSpPr>
            <a:spLocks noGrp="1"/>
          </p:cNvSpPr>
          <p:nvPr>
            <p:ph idx="1"/>
          </p:nvPr>
        </p:nvSpPr>
        <p:spPr/>
        <p:txBody>
          <a:bodyPr/>
          <a:lstStyle/>
          <a:p>
            <a:r>
              <a:rPr lang="en-US" dirty="0" smtClean="0"/>
              <a:t>At-a-Glance report of major findings</a:t>
            </a:r>
          </a:p>
          <a:p>
            <a:r>
              <a:rPr lang="en-US" dirty="0"/>
              <a:t>Restructured this year</a:t>
            </a:r>
          </a:p>
          <a:p>
            <a:pPr lvl="1"/>
            <a:r>
              <a:rPr lang="en-US" dirty="0" smtClean="0"/>
              <a:t>Include more graphics</a:t>
            </a:r>
          </a:p>
          <a:p>
            <a:pPr lvl="1"/>
            <a:r>
              <a:rPr lang="en-US" dirty="0" smtClean="0"/>
              <a:t>Review of findings from data briefs and other articles, presentations, publications</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2246719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Briefs and Web Tutorials</a:t>
            </a:r>
            <a:endParaRPr lang="en-US" dirty="0"/>
          </a:p>
        </p:txBody>
      </p:sp>
      <p:sp>
        <p:nvSpPr>
          <p:cNvPr id="6" name="Text Placeholder 5"/>
          <p:cNvSpPr>
            <a:spLocks noGrp="1"/>
          </p:cNvSpPr>
          <p:nvPr>
            <p:ph type="body" idx="1"/>
          </p:nvPr>
        </p:nvSpPr>
        <p:spPr/>
        <p:txBody>
          <a:bodyPr/>
          <a:lstStyle/>
          <a:p>
            <a:r>
              <a:rPr lang="en-US" dirty="0" smtClean="0"/>
              <a:t>Additional Reports</a:t>
            </a:r>
            <a:endParaRPr lang="en-US" dirty="0"/>
          </a:p>
        </p:txBody>
      </p:sp>
      <p:sp>
        <p:nvSpPr>
          <p:cNvPr id="4" name="Footer Placeholder 3"/>
          <p:cNvSpPr>
            <a:spLocks noGrp="1"/>
          </p:cNvSpPr>
          <p:nvPr>
            <p:ph type="ftr" sz="quarter" idx="4294967295"/>
          </p:nvPr>
        </p:nvSpPr>
        <p:spPr>
          <a:xfrm>
            <a:off x="0" y="6392863"/>
            <a:ext cx="6765925" cy="365125"/>
          </a:xfrm>
        </p:spPr>
        <p:txBody>
          <a:bodyPr/>
          <a:lstStyle/>
          <a:p>
            <a:r>
              <a:rPr lang="en-US" smtClean="0"/>
              <a:t>National Core Indicators (NCI) </a:t>
            </a:r>
            <a:endParaRPr lang="en-US" dirty="0"/>
          </a:p>
        </p:txBody>
      </p:sp>
    </p:spTree>
    <p:extLst>
      <p:ext uri="{BB962C8B-B14F-4D97-AF65-F5344CB8AC3E}">
        <p14:creationId xmlns:p14="http://schemas.microsoft.com/office/powerpoint/2010/main" val="346949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Briefs</a:t>
            </a:r>
            <a:endParaRPr lang="en-US" dirty="0"/>
          </a:p>
        </p:txBody>
      </p:sp>
      <p:sp>
        <p:nvSpPr>
          <p:cNvPr id="5" name="Content Placeholder 4"/>
          <p:cNvSpPr>
            <a:spLocks noGrp="1"/>
          </p:cNvSpPr>
          <p:nvPr>
            <p:ph idx="1"/>
          </p:nvPr>
        </p:nvSpPr>
        <p:spPr/>
        <p:txBody>
          <a:bodyPr>
            <a:normAutofit/>
          </a:bodyPr>
          <a:lstStyle/>
          <a:p>
            <a:r>
              <a:rPr lang="en-US" dirty="0"/>
              <a:t>Data Briefs: highlights of data findings across states, usually focused on a particular indicator or group of indicators. </a:t>
            </a:r>
          </a:p>
          <a:p>
            <a:r>
              <a:rPr lang="en-US" dirty="0"/>
              <a:t>Designed to spark your interest and raise awareness of things we find in the data. </a:t>
            </a:r>
          </a:p>
          <a:p>
            <a:r>
              <a:rPr lang="en-US" dirty="0"/>
              <a:t>Released every 3 months.</a:t>
            </a:r>
          </a:p>
          <a:p>
            <a:endParaRPr lang="en-US" dirty="0"/>
          </a:p>
        </p:txBody>
      </p:sp>
    </p:spTree>
    <p:extLst>
      <p:ext uri="{BB962C8B-B14F-4D97-AF65-F5344CB8AC3E}">
        <p14:creationId xmlns:p14="http://schemas.microsoft.com/office/powerpoint/2010/main" val="142604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6"/>
          <p:cNvSpPr txBox="1">
            <a:spLocks noChangeArrowheads="1"/>
          </p:cNvSpPr>
          <p:nvPr/>
        </p:nvSpPr>
        <p:spPr bwMode="auto">
          <a:xfrm>
            <a:off x="7765081" y="2151946"/>
            <a:ext cx="527050" cy="271463"/>
          </a:xfrm>
          <a:prstGeom prst="rect">
            <a:avLst/>
          </a:prstGeom>
          <a:noFill/>
          <a:ln w="9525">
            <a:noFill/>
            <a:miter lim="800000"/>
            <a:headEnd/>
            <a:tailEnd/>
          </a:ln>
        </p:spPr>
        <p:txBody>
          <a:bodyPr lIns="86602" tIns="43301" rIns="86602" bIns="43301"/>
          <a:lstStyle/>
          <a:p>
            <a:pPr defTabSz="866775"/>
            <a:r>
              <a:rPr lang="en-US" sz="1500" b="1" dirty="0" smtClean="0">
                <a:solidFill>
                  <a:srgbClr val="000000"/>
                </a:solidFill>
                <a:latin typeface="Calibri" pitchFamily="-32" charset="0"/>
              </a:rPr>
              <a:t>CT</a:t>
            </a:r>
            <a:endParaRPr lang="en-US" sz="1500" b="1" dirty="0">
              <a:solidFill>
                <a:srgbClr val="000000"/>
              </a:solidFill>
              <a:latin typeface="Calibri" pitchFamily="-32" charset="0"/>
            </a:endParaRPr>
          </a:p>
        </p:txBody>
      </p:sp>
      <p:sp>
        <p:nvSpPr>
          <p:cNvPr id="13317" name="TextBox 104"/>
          <p:cNvSpPr txBox="1">
            <a:spLocks noChangeArrowheads="1"/>
          </p:cNvSpPr>
          <p:nvPr/>
        </p:nvSpPr>
        <p:spPr bwMode="auto">
          <a:xfrm>
            <a:off x="1524000" y="381000"/>
            <a:ext cx="184150" cy="369888"/>
          </a:xfrm>
          <a:prstGeom prst="rect">
            <a:avLst/>
          </a:prstGeom>
          <a:noFill/>
          <a:ln w="9525">
            <a:noFill/>
            <a:miter lim="800000"/>
            <a:headEnd/>
            <a:tailEnd/>
          </a:ln>
        </p:spPr>
        <p:txBody>
          <a:bodyPr wrap="none">
            <a:spAutoFit/>
          </a:bodyPr>
          <a:lstStyle/>
          <a:p>
            <a:endParaRPr lang="en-US"/>
          </a:p>
        </p:txBody>
      </p:sp>
      <p:sp>
        <p:nvSpPr>
          <p:cNvPr id="110" name="TextBox 109"/>
          <p:cNvSpPr txBox="1"/>
          <p:nvPr/>
        </p:nvSpPr>
        <p:spPr>
          <a:xfrm>
            <a:off x="547863" y="152400"/>
            <a:ext cx="8203849" cy="830997"/>
          </a:xfrm>
          <a:prstGeom prst="rect">
            <a:avLst/>
          </a:prstGeom>
          <a:noFill/>
        </p:spPr>
        <p:txBody>
          <a:bodyPr wrap="none">
            <a:spAutoFit/>
          </a:bodyPr>
          <a:lstStyle/>
          <a:p>
            <a:pPr algn="ctr">
              <a:defRPr/>
            </a:pPr>
            <a:r>
              <a:rPr lang="en-US" sz="4800" dirty="0">
                <a:solidFill>
                  <a:schemeClr val="tx2"/>
                </a:solidFill>
                <a:latin typeface="+mj-lt"/>
              </a:rPr>
              <a:t>NCI State Participation </a:t>
            </a:r>
            <a:r>
              <a:rPr lang="en-US" sz="4800" dirty="0" smtClean="0">
                <a:solidFill>
                  <a:schemeClr val="tx2"/>
                </a:solidFill>
                <a:latin typeface="+mj-lt"/>
              </a:rPr>
              <a:t>2013-14</a:t>
            </a:r>
            <a:endParaRPr lang="en-US" sz="4800" dirty="0">
              <a:solidFill>
                <a:schemeClr val="tx2"/>
              </a:solidFill>
              <a:latin typeface="+mj-lt"/>
            </a:endParaRPr>
          </a:p>
        </p:txBody>
      </p:sp>
      <p:grpSp>
        <p:nvGrpSpPr>
          <p:cNvPr id="2" name="Group 259"/>
          <p:cNvGrpSpPr/>
          <p:nvPr/>
        </p:nvGrpSpPr>
        <p:grpSpPr>
          <a:xfrm>
            <a:off x="823293" y="1000384"/>
            <a:ext cx="7497413" cy="4857228"/>
            <a:chOff x="0" y="0"/>
            <a:chExt cx="7497413" cy="4745038"/>
          </a:xfrm>
        </p:grpSpPr>
        <p:sp>
          <p:nvSpPr>
            <p:cNvPr id="261" name="Freeform 260"/>
            <p:cNvSpPr>
              <a:spLocks/>
            </p:cNvSpPr>
            <p:nvPr/>
          </p:nvSpPr>
          <p:spPr bwMode="auto">
            <a:xfrm>
              <a:off x="717168" y="60325"/>
              <a:ext cx="814388" cy="64770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6"/>
                  </a:lnTo>
                  <a:lnTo>
                    <a:pt x="253" y="365"/>
                  </a:lnTo>
                  <a:lnTo>
                    <a:pt x="216" y="335"/>
                  </a:lnTo>
                  <a:lnTo>
                    <a:pt x="183" y="365"/>
                  </a:lnTo>
                  <a:lnTo>
                    <a:pt x="153" y="340"/>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8"/>
                  </a:lnTo>
                  <a:lnTo>
                    <a:pt x="89" y="204"/>
                  </a:lnTo>
                  <a:lnTo>
                    <a:pt x="125" y="204"/>
                  </a:lnTo>
                  <a:lnTo>
                    <a:pt x="134" y="162"/>
                  </a:lnTo>
                  <a:lnTo>
                    <a:pt x="161" y="137"/>
                  </a:lnTo>
                  <a:lnTo>
                    <a:pt x="128" y="71"/>
                  </a:lnTo>
                  <a:lnTo>
                    <a:pt x="149" y="50"/>
                  </a:lnTo>
                  <a:lnTo>
                    <a:pt x="1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62" name="Freeform 261"/>
            <p:cNvSpPr>
              <a:spLocks/>
            </p:cNvSpPr>
            <p:nvPr/>
          </p:nvSpPr>
          <p:spPr bwMode="auto">
            <a:xfrm>
              <a:off x="522359" y="527058"/>
              <a:ext cx="1018976" cy="842081"/>
            </a:xfrm>
            <a:custGeom>
              <a:avLst/>
              <a:gdLst>
                <a:gd name="T0" fmla="*/ 2147483647 w 662"/>
                <a:gd name="T1" fmla="*/ 0 h 506"/>
                <a:gd name="T2" fmla="*/ 2147483647 w 662"/>
                <a:gd name="T3" fmla="*/ 2147483647 h 506"/>
                <a:gd name="T4" fmla="*/ 2147483647 w 662"/>
                <a:gd name="T5" fmla="*/ 2147483647 h 506"/>
                <a:gd name="T6" fmla="*/ 2147483647 w 662"/>
                <a:gd name="T7" fmla="*/ 2147483647 h 506"/>
                <a:gd name="T8" fmla="*/ 2147483647 w 662"/>
                <a:gd name="T9" fmla="*/ 2147483647 h 506"/>
                <a:gd name="T10" fmla="*/ 2147483647 w 662"/>
                <a:gd name="T11" fmla="*/ 2147483647 h 506"/>
                <a:gd name="T12" fmla="*/ 2147483647 w 662"/>
                <a:gd name="T13" fmla="*/ 2147483647 h 506"/>
                <a:gd name="T14" fmla="*/ 2147483647 w 662"/>
                <a:gd name="T15" fmla="*/ 2147483647 h 506"/>
                <a:gd name="T16" fmla="*/ 2147483647 w 662"/>
                <a:gd name="T17" fmla="*/ 2147483647 h 506"/>
                <a:gd name="T18" fmla="*/ 0 w 662"/>
                <a:gd name="T19" fmla="*/ 2147483647 h 506"/>
                <a:gd name="T20" fmla="*/ 0 w 662"/>
                <a:gd name="T21" fmla="*/ 2147483647 h 506"/>
                <a:gd name="T22" fmla="*/ 2147483647 w 662"/>
                <a:gd name="T23" fmla="*/ 2147483647 h 506"/>
                <a:gd name="T24" fmla="*/ 2147483647 w 662"/>
                <a:gd name="T25" fmla="*/ 2147483647 h 506"/>
                <a:gd name="T26" fmla="*/ 2147483647 w 662"/>
                <a:gd name="T27" fmla="*/ 2147483647 h 506"/>
                <a:gd name="T28" fmla="*/ 2147483647 w 662"/>
                <a:gd name="T29" fmla="*/ 2147483647 h 506"/>
                <a:gd name="T30" fmla="*/ 2147483647 w 662"/>
                <a:gd name="T31" fmla="*/ 2147483647 h 506"/>
                <a:gd name="T32" fmla="*/ 2147483647 w 662"/>
                <a:gd name="T33" fmla="*/ 2147483647 h 506"/>
                <a:gd name="T34" fmla="*/ 2147483647 w 662"/>
                <a:gd name="T35" fmla="*/ 2147483647 h 506"/>
                <a:gd name="T36" fmla="*/ 2147483647 w 662"/>
                <a:gd name="T37" fmla="*/ 2147483647 h 506"/>
                <a:gd name="T38" fmla="*/ 2147483647 w 662"/>
                <a:gd name="T39" fmla="*/ 2147483647 h 506"/>
                <a:gd name="T40" fmla="*/ 2147483647 w 662"/>
                <a:gd name="T41" fmla="*/ 2147483647 h 506"/>
                <a:gd name="T42" fmla="*/ 2147483647 w 662"/>
                <a:gd name="T43" fmla="*/ 2147483647 h 506"/>
                <a:gd name="T44" fmla="*/ 2147483647 w 662"/>
                <a:gd name="T45" fmla="*/ 2147483647 h 506"/>
                <a:gd name="T46" fmla="*/ 2147483647 w 662"/>
                <a:gd name="T47" fmla="*/ 2147483647 h 506"/>
                <a:gd name="T48" fmla="*/ 2147483647 w 662"/>
                <a:gd name="T49" fmla="*/ 2147483647 h 506"/>
                <a:gd name="T50" fmla="*/ 2147483647 w 662"/>
                <a:gd name="T51" fmla="*/ 2147483647 h 506"/>
                <a:gd name="T52" fmla="*/ 2147483647 w 662"/>
                <a:gd name="T53" fmla="*/ 0 h 5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6"/>
                <a:gd name="T83" fmla="*/ 662 w 662"/>
                <a:gd name="T84" fmla="*/ 506 h 5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6">
                  <a:moveTo>
                    <a:pt x="145" y="0"/>
                  </a:moveTo>
                  <a:lnTo>
                    <a:pt x="126" y="11"/>
                  </a:lnTo>
                  <a:lnTo>
                    <a:pt x="114" y="56"/>
                  </a:lnTo>
                  <a:lnTo>
                    <a:pt x="102" y="93"/>
                  </a:lnTo>
                  <a:lnTo>
                    <a:pt x="93" y="123"/>
                  </a:lnTo>
                  <a:lnTo>
                    <a:pt x="81" y="155"/>
                  </a:lnTo>
                  <a:lnTo>
                    <a:pt x="67" y="188"/>
                  </a:lnTo>
                  <a:lnTo>
                    <a:pt x="50" y="224"/>
                  </a:lnTo>
                  <a:lnTo>
                    <a:pt x="26" y="266"/>
                  </a:lnTo>
                  <a:lnTo>
                    <a:pt x="0" y="306"/>
                  </a:lnTo>
                  <a:lnTo>
                    <a:pt x="0" y="394"/>
                  </a:lnTo>
                  <a:lnTo>
                    <a:pt x="371" y="470"/>
                  </a:lnTo>
                  <a:lnTo>
                    <a:pt x="543" y="506"/>
                  </a:lnTo>
                  <a:lnTo>
                    <a:pt x="579" y="330"/>
                  </a:lnTo>
                  <a:lnTo>
                    <a:pt x="601" y="315"/>
                  </a:lnTo>
                  <a:lnTo>
                    <a:pt x="580" y="276"/>
                  </a:lnTo>
                  <a:lnTo>
                    <a:pt x="591" y="236"/>
                  </a:lnTo>
                  <a:lnTo>
                    <a:pt x="662" y="169"/>
                  </a:lnTo>
                  <a:lnTo>
                    <a:pt x="613" y="108"/>
                  </a:lnTo>
                  <a:lnTo>
                    <a:pt x="407" y="65"/>
                  </a:lnTo>
                  <a:lnTo>
                    <a:pt x="379" y="82"/>
                  </a:lnTo>
                  <a:lnTo>
                    <a:pt x="342" y="53"/>
                  </a:lnTo>
                  <a:lnTo>
                    <a:pt x="309" y="84"/>
                  </a:lnTo>
                  <a:lnTo>
                    <a:pt x="278" y="53"/>
                  </a:lnTo>
                  <a:lnTo>
                    <a:pt x="196" y="54"/>
                  </a:lnTo>
                  <a:lnTo>
                    <a:pt x="206" y="5"/>
                  </a:lnTo>
                  <a:lnTo>
                    <a:pt x="145"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3" name="Freeform 262"/>
            <p:cNvSpPr>
              <a:spLocks/>
            </p:cNvSpPr>
            <p:nvPr/>
          </p:nvSpPr>
          <p:spPr bwMode="auto">
            <a:xfrm>
              <a:off x="440598" y="1167707"/>
              <a:ext cx="1073483" cy="1790180"/>
            </a:xfrm>
            <a:custGeom>
              <a:avLst/>
              <a:gdLst>
                <a:gd name="T0" fmla="*/ 2147483647 w 697"/>
                <a:gd name="T1" fmla="*/ 0 h 1078"/>
                <a:gd name="T2" fmla="*/ 2147483647 w 697"/>
                <a:gd name="T3" fmla="*/ 2147483647 h 1078"/>
                <a:gd name="T4" fmla="*/ 2147483647 w 697"/>
                <a:gd name="T5" fmla="*/ 2147483647 h 1078"/>
                <a:gd name="T6" fmla="*/ 2147483647 w 697"/>
                <a:gd name="T7" fmla="*/ 2147483647 h 1078"/>
                <a:gd name="T8" fmla="*/ 2147483647 w 697"/>
                <a:gd name="T9" fmla="*/ 2147483647 h 1078"/>
                <a:gd name="T10" fmla="*/ 2147483647 w 697"/>
                <a:gd name="T11" fmla="*/ 2147483647 h 1078"/>
                <a:gd name="T12" fmla="*/ 2147483647 w 697"/>
                <a:gd name="T13" fmla="*/ 2147483647 h 1078"/>
                <a:gd name="T14" fmla="*/ 2147483647 w 697"/>
                <a:gd name="T15" fmla="*/ 2147483647 h 1078"/>
                <a:gd name="T16" fmla="*/ 2147483647 w 697"/>
                <a:gd name="T17" fmla="*/ 2147483647 h 1078"/>
                <a:gd name="T18" fmla="*/ 2147483647 w 697"/>
                <a:gd name="T19" fmla="*/ 2147483647 h 1078"/>
                <a:gd name="T20" fmla="*/ 2147483647 w 697"/>
                <a:gd name="T21" fmla="*/ 2147483647 h 1078"/>
                <a:gd name="T22" fmla="*/ 2147483647 w 697"/>
                <a:gd name="T23" fmla="*/ 2147483647 h 1078"/>
                <a:gd name="T24" fmla="*/ 2147483647 w 697"/>
                <a:gd name="T25" fmla="*/ 2147483647 h 1078"/>
                <a:gd name="T26" fmla="*/ 2147483647 w 697"/>
                <a:gd name="T27" fmla="*/ 2147483647 h 1078"/>
                <a:gd name="T28" fmla="*/ 2147483647 w 697"/>
                <a:gd name="T29" fmla="*/ 2147483647 h 1078"/>
                <a:gd name="T30" fmla="*/ 2147483647 w 697"/>
                <a:gd name="T31" fmla="*/ 2147483647 h 1078"/>
                <a:gd name="T32" fmla="*/ 2147483647 w 697"/>
                <a:gd name="T33" fmla="*/ 2147483647 h 1078"/>
                <a:gd name="T34" fmla="*/ 2147483647 w 697"/>
                <a:gd name="T35" fmla="*/ 2147483647 h 1078"/>
                <a:gd name="T36" fmla="*/ 2147483647 w 697"/>
                <a:gd name="T37" fmla="*/ 2147483647 h 1078"/>
                <a:gd name="T38" fmla="*/ 2147483647 w 697"/>
                <a:gd name="T39" fmla="*/ 2147483647 h 1078"/>
                <a:gd name="T40" fmla="*/ 2147483647 w 697"/>
                <a:gd name="T41" fmla="*/ 2147483647 h 1078"/>
                <a:gd name="T42" fmla="*/ 2147483647 w 697"/>
                <a:gd name="T43" fmla="*/ 2147483647 h 1078"/>
                <a:gd name="T44" fmla="*/ 2147483647 w 697"/>
                <a:gd name="T45" fmla="*/ 2147483647 h 1078"/>
                <a:gd name="T46" fmla="*/ 2147483647 w 697"/>
                <a:gd name="T47" fmla="*/ 2147483647 h 1078"/>
                <a:gd name="T48" fmla="*/ 2147483647 w 697"/>
                <a:gd name="T49" fmla="*/ 2147483647 h 1078"/>
                <a:gd name="T50" fmla="*/ 2147483647 w 697"/>
                <a:gd name="T51" fmla="*/ 2147483647 h 1078"/>
                <a:gd name="T52" fmla="*/ 2147483647 w 697"/>
                <a:gd name="T53" fmla="*/ 2147483647 h 1078"/>
                <a:gd name="T54" fmla="*/ 2147483647 w 697"/>
                <a:gd name="T55" fmla="*/ 2147483647 h 1078"/>
                <a:gd name="T56" fmla="*/ 2147483647 w 697"/>
                <a:gd name="T57" fmla="*/ 2147483647 h 1078"/>
                <a:gd name="T58" fmla="*/ 2147483647 w 697"/>
                <a:gd name="T59" fmla="*/ 2147483647 h 1078"/>
                <a:gd name="T60" fmla="*/ 2147483647 w 697"/>
                <a:gd name="T61" fmla="*/ 2147483647 h 1078"/>
                <a:gd name="T62" fmla="*/ 2147483647 w 697"/>
                <a:gd name="T63" fmla="*/ 2147483647 h 1078"/>
                <a:gd name="T64" fmla="*/ 2147483647 w 697"/>
                <a:gd name="T65" fmla="*/ 2147483647 h 1078"/>
                <a:gd name="T66" fmla="*/ 2147483647 w 697"/>
                <a:gd name="T67" fmla="*/ 2147483647 h 1078"/>
                <a:gd name="T68" fmla="*/ 2147483647 w 697"/>
                <a:gd name="T69" fmla="*/ 2147483647 h 1078"/>
                <a:gd name="T70" fmla="*/ 2147483647 w 697"/>
                <a:gd name="T71" fmla="*/ 2147483647 h 1078"/>
                <a:gd name="T72" fmla="*/ 2147483647 w 697"/>
                <a:gd name="T73" fmla="*/ 2147483647 h 1078"/>
                <a:gd name="T74" fmla="*/ 2147483647 w 697"/>
                <a:gd name="T75" fmla="*/ 2147483647 h 1078"/>
                <a:gd name="T76" fmla="*/ 2147483647 w 697"/>
                <a:gd name="T77" fmla="*/ 2147483647 h 1078"/>
                <a:gd name="T78" fmla="*/ 2147483647 w 697"/>
                <a:gd name="T79" fmla="*/ 2147483647 h 1078"/>
                <a:gd name="T80" fmla="*/ 2147483647 w 697"/>
                <a:gd name="T81" fmla="*/ 2147483647 h 1078"/>
                <a:gd name="T82" fmla="*/ 2147483647 w 697"/>
                <a:gd name="T83" fmla="*/ 2147483647 h 1078"/>
                <a:gd name="T84" fmla="*/ 2147483647 w 697"/>
                <a:gd name="T85" fmla="*/ 2147483647 h 1078"/>
                <a:gd name="T86" fmla="*/ 0 w 697"/>
                <a:gd name="T87" fmla="*/ 2147483647 h 1078"/>
                <a:gd name="T88" fmla="*/ 2147483647 w 697"/>
                <a:gd name="T89" fmla="*/ 2147483647 h 1078"/>
                <a:gd name="T90" fmla="*/ 2147483647 w 697"/>
                <a:gd name="T91" fmla="*/ 2147483647 h 1078"/>
                <a:gd name="T92" fmla="*/ 2147483647 w 697"/>
                <a:gd name="T93" fmla="*/ 2147483647 h 1078"/>
                <a:gd name="T94" fmla="*/ 2147483647 w 697"/>
                <a:gd name="T95" fmla="*/ 0 h 1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8"/>
                <a:gd name="T146" fmla="*/ 697 w 697"/>
                <a:gd name="T147" fmla="*/ 1078 h 1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8">
                  <a:moveTo>
                    <a:pt x="53" y="0"/>
                  </a:moveTo>
                  <a:lnTo>
                    <a:pt x="374" y="64"/>
                  </a:lnTo>
                  <a:lnTo>
                    <a:pt x="304" y="382"/>
                  </a:lnTo>
                  <a:lnTo>
                    <a:pt x="664" y="864"/>
                  </a:lnTo>
                  <a:lnTo>
                    <a:pt x="697" y="926"/>
                  </a:lnTo>
                  <a:lnTo>
                    <a:pt x="663" y="955"/>
                  </a:lnTo>
                  <a:lnTo>
                    <a:pt x="641" y="1009"/>
                  </a:lnTo>
                  <a:lnTo>
                    <a:pt x="620" y="1040"/>
                  </a:lnTo>
                  <a:lnTo>
                    <a:pt x="642" y="1069"/>
                  </a:lnTo>
                  <a:lnTo>
                    <a:pt x="605" y="1078"/>
                  </a:lnTo>
                  <a:lnTo>
                    <a:pt x="393" y="1070"/>
                  </a:lnTo>
                  <a:lnTo>
                    <a:pt x="380" y="1008"/>
                  </a:lnTo>
                  <a:lnTo>
                    <a:pt x="343" y="961"/>
                  </a:lnTo>
                  <a:lnTo>
                    <a:pt x="316" y="945"/>
                  </a:lnTo>
                  <a:lnTo>
                    <a:pt x="308" y="912"/>
                  </a:lnTo>
                  <a:lnTo>
                    <a:pt x="286" y="894"/>
                  </a:lnTo>
                  <a:lnTo>
                    <a:pt x="263" y="872"/>
                  </a:lnTo>
                  <a:lnTo>
                    <a:pt x="256" y="847"/>
                  </a:lnTo>
                  <a:lnTo>
                    <a:pt x="235" y="830"/>
                  </a:lnTo>
                  <a:lnTo>
                    <a:pt x="202" y="839"/>
                  </a:lnTo>
                  <a:lnTo>
                    <a:pt x="165" y="826"/>
                  </a:lnTo>
                  <a:lnTo>
                    <a:pt x="165" y="812"/>
                  </a:lnTo>
                  <a:lnTo>
                    <a:pt x="164" y="782"/>
                  </a:lnTo>
                  <a:lnTo>
                    <a:pt x="149" y="750"/>
                  </a:lnTo>
                  <a:lnTo>
                    <a:pt x="147" y="723"/>
                  </a:lnTo>
                  <a:lnTo>
                    <a:pt x="131" y="699"/>
                  </a:lnTo>
                  <a:lnTo>
                    <a:pt x="135" y="677"/>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3"/>
                  </a:lnTo>
                  <a:lnTo>
                    <a:pt x="53" y="434"/>
                  </a:lnTo>
                  <a:lnTo>
                    <a:pt x="9" y="313"/>
                  </a:lnTo>
                  <a:lnTo>
                    <a:pt x="21" y="227"/>
                  </a:lnTo>
                  <a:lnTo>
                    <a:pt x="0" y="177"/>
                  </a:lnTo>
                  <a:lnTo>
                    <a:pt x="10" y="140"/>
                  </a:lnTo>
                  <a:lnTo>
                    <a:pt x="32" y="133"/>
                  </a:lnTo>
                  <a:lnTo>
                    <a:pt x="53" y="73"/>
                  </a:lnTo>
                  <a:lnTo>
                    <a:pt x="53"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4" name="Freeform 263"/>
            <p:cNvSpPr>
              <a:spLocks/>
            </p:cNvSpPr>
            <p:nvPr/>
          </p:nvSpPr>
          <p:spPr bwMode="auto">
            <a:xfrm>
              <a:off x="906935" y="1290384"/>
              <a:ext cx="813061" cy="1326732"/>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7"/>
                  </a:lnTo>
                  <a:lnTo>
                    <a:pt x="380" y="681"/>
                  </a:lnTo>
                  <a:lnTo>
                    <a:pt x="425" y="689"/>
                  </a:lnTo>
                  <a:lnTo>
                    <a:pt x="471" y="397"/>
                  </a:lnTo>
                  <a:lnTo>
                    <a:pt x="502" y="198"/>
                  </a:lnTo>
                  <a:lnTo>
                    <a:pt x="511" y="139"/>
                  </a:lnTo>
                  <a:lnTo>
                    <a:pt x="527" y="85"/>
                  </a:lnTo>
                  <a:lnTo>
                    <a:pt x="290" y="48"/>
                  </a:lnTo>
                  <a:lnTo>
                    <a:pt x="67"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5" name="Freeform 264"/>
            <p:cNvSpPr>
              <a:spLocks/>
            </p:cNvSpPr>
            <p:nvPr/>
          </p:nvSpPr>
          <p:spPr bwMode="auto">
            <a:xfrm>
              <a:off x="1355104" y="202948"/>
              <a:ext cx="732815" cy="1281296"/>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2"/>
                  </a:lnTo>
                  <a:lnTo>
                    <a:pt x="227" y="742"/>
                  </a:lnTo>
                  <a:lnTo>
                    <a:pt x="442" y="770"/>
                  </a:lnTo>
                  <a:lnTo>
                    <a:pt x="464" y="611"/>
                  </a:lnTo>
                  <a:lnTo>
                    <a:pt x="476" y="523"/>
                  </a:lnTo>
                  <a:lnTo>
                    <a:pt x="455" y="492"/>
                  </a:lnTo>
                  <a:lnTo>
                    <a:pt x="406" y="500"/>
                  </a:lnTo>
                  <a:lnTo>
                    <a:pt x="342" y="508"/>
                  </a:lnTo>
                  <a:lnTo>
                    <a:pt x="330" y="436"/>
                  </a:lnTo>
                  <a:lnTo>
                    <a:pt x="252" y="378"/>
                  </a:lnTo>
                  <a:lnTo>
                    <a:pt x="263" y="341"/>
                  </a:lnTo>
                  <a:lnTo>
                    <a:pt x="270" y="275"/>
                  </a:lnTo>
                  <a:lnTo>
                    <a:pt x="170" y="134"/>
                  </a:lnTo>
                  <a:lnTo>
                    <a:pt x="184" y="9"/>
                  </a:lnTo>
                  <a:lnTo>
                    <a:pt x="115"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6" name="Freeform 265"/>
            <p:cNvSpPr>
              <a:spLocks/>
            </p:cNvSpPr>
            <p:nvPr/>
          </p:nvSpPr>
          <p:spPr bwMode="auto">
            <a:xfrm>
              <a:off x="1580701" y="1434265"/>
              <a:ext cx="678308" cy="948099"/>
            </a:xfrm>
            <a:custGeom>
              <a:avLst/>
              <a:gdLst>
                <a:gd name="T0" fmla="*/ 2147483647 w 441"/>
                <a:gd name="T1" fmla="*/ 0 h 570"/>
                <a:gd name="T2" fmla="*/ 2147483647 w 441"/>
                <a:gd name="T3" fmla="*/ 2147483647 h 570"/>
                <a:gd name="T4" fmla="*/ 2147483647 w 441"/>
                <a:gd name="T5" fmla="*/ 2147483647 h 570"/>
                <a:gd name="T6" fmla="*/ 2147483647 w 441"/>
                <a:gd name="T7" fmla="*/ 2147483647 h 570"/>
                <a:gd name="T8" fmla="*/ 2147483647 w 441"/>
                <a:gd name="T9" fmla="*/ 2147483647 h 570"/>
                <a:gd name="T10" fmla="*/ 0 w 441"/>
                <a:gd name="T11" fmla="*/ 2147483647 h 570"/>
                <a:gd name="T12" fmla="*/ 2147483647 w 441"/>
                <a:gd name="T13" fmla="*/ 2147483647 h 570"/>
                <a:gd name="T14" fmla="*/ 2147483647 w 441"/>
                <a:gd name="T15" fmla="*/ 0 h 570"/>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70"/>
                <a:gd name="T26" fmla="*/ 441 w 441"/>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70">
                  <a:moveTo>
                    <a:pt x="82" y="0"/>
                  </a:moveTo>
                  <a:lnTo>
                    <a:pt x="298" y="30"/>
                  </a:lnTo>
                  <a:lnTo>
                    <a:pt x="283" y="139"/>
                  </a:lnTo>
                  <a:lnTo>
                    <a:pt x="441" y="154"/>
                  </a:lnTo>
                  <a:lnTo>
                    <a:pt x="398" y="570"/>
                  </a:lnTo>
                  <a:lnTo>
                    <a:pt x="0" y="527"/>
                  </a:lnTo>
                  <a:lnTo>
                    <a:pt x="40" y="261"/>
                  </a:lnTo>
                  <a:lnTo>
                    <a:pt x="82"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7" name="Freeform 266"/>
            <p:cNvSpPr>
              <a:spLocks/>
            </p:cNvSpPr>
            <p:nvPr/>
          </p:nvSpPr>
          <p:spPr bwMode="auto">
            <a:xfrm>
              <a:off x="1610983" y="212035"/>
              <a:ext cx="1274857" cy="858742"/>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8"/>
                  </a:lnTo>
                  <a:lnTo>
                    <a:pt x="103" y="273"/>
                  </a:lnTo>
                  <a:lnTo>
                    <a:pt x="0" y="128"/>
                  </a:lnTo>
                  <a:lnTo>
                    <a:pt x="14"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68" name="Freeform 267"/>
            <p:cNvSpPr>
              <a:spLocks/>
            </p:cNvSpPr>
            <p:nvPr/>
          </p:nvSpPr>
          <p:spPr bwMode="auto">
            <a:xfrm>
              <a:off x="2006218" y="971550"/>
              <a:ext cx="874713" cy="768350"/>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3"/>
                  </a:lnTo>
                  <a:lnTo>
                    <a:pt x="0" y="420"/>
                  </a:lnTo>
                  <a:lnTo>
                    <a:pt x="164" y="433"/>
                  </a:lnTo>
                  <a:lnTo>
                    <a:pt x="547" y="463"/>
                  </a:lnTo>
                  <a:lnTo>
                    <a:pt x="567" y="47"/>
                  </a:lnTo>
                  <a:lnTo>
                    <a:pt x="55"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69" name="Freeform 268"/>
            <p:cNvSpPr>
              <a:spLocks/>
            </p:cNvSpPr>
            <p:nvPr/>
          </p:nvSpPr>
          <p:spPr bwMode="auto">
            <a:xfrm>
              <a:off x="2186334" y="1690221"/>
              <a:ext cx="906935" cy="730006"/>
            </a:xfrm>
            <a:custGeom>
              <a:avLst/>
              <a:gdLst>
                <a:gd name="T0" fmla="*/ 2147483647 w 590"/>
                <a:gd name="T1" fmla="*/ 0 h 440"/>
                <a:gd name="T2" fmla="*/ 2147483647 w 590"/>
                <a:gd name="T3" fmla="*/ 2147483647 h 440"/>
                <a:gd name="T4" fmla="*/ 0 w 590"/>
                <a:gd name="T5" fmla="*/ 2147483647 h 440"/>
                <a:gd name="T6" fmla="*/ 2147483647 w 590"/>
                <a:gd name="T7" fmla="*/ 2147483647 h 440"/>
                <a:gd name="T8" fmla="*/ 2147483647 w 590"/>
                <a:gd name="T9" fmla="*/ 2147483647 h 440"/>
                <a:gd name="T10" fmla="*/ 2147483647 w 590"/>
                <a:gd name="T11" fmla="*/ 2147483647 h 440"/>
                <a:gd name="T12" fmla="*/ 2147483647 w 590"/>
                <a:gd name="T13" fmla="*/ 2147483647 h 440"/>
                <a:gd name="T14" fmla="*/ 2147483647 w 590"/>
                <a:gd name="T15" fmla="*/ 2147483647 h 440"/>
                <a:gd name="T16" fmla="*/ 2147483647 w 590"/>
                <a:gd name="T17" fmla="*/ 0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40"/>
                <a:gd name="T29" fmla="*/ 590 w 590"/>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40">
                  <a:moveTo>
                    <a:pt x="49" y="0"/>
                  </a:moveTo>
                  <a:lnTo>
                    <a:pt x="19" y="264"/>
                  </a:lnTo>
                  <a:lnTo>
                    <a:pt x="0" y="416"/>
                  </a:lnTo>
                  <a:lnTo>
                    <a:pt x="295" y="431"/>
                  </a:lnTo>
                  <a:lnTo>
                    <a:pt x="577" y="440"/>
                  </a:lnTo>
                  <a:lnTo>
                    <a:pt x="586" y="234"/>
                  </a:lnTo>
                  <a:lnTo>
                    <a:pt x="590" y="33"/>
                  </a:lnTo>
                  <a:lnTo>
                    <a:pt x="429" y="30"/>
                  </a:lnTo>
                  <a:lnTo>
                    <a:pt x="49" y="0"/>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0" name="Freeform 269"/>
            <p:cNvSpPr>
              <a:spLocks/>
            </p:cNvSpPr>
            <p:nvPr/>
          </p:nvSpPr>
          <p:spPr bwMode="auto">
            <a:xfrm>
              <a:off x="1369631" y="2303463"/>
              <a:ext cx="820737" cy="993775"/>
            </a:xfrm>
            <a:custGeom>
              <a:avLst/>
              <a:gdLst>
                <a:gd name="T0" fmla="*/ 2147483647 w 536"/>
                <a:gd name="T1" fmla="*/ 0 h 594"/>
                <a:gd name="T2" fmla="*/ 2147483647 w 536"/>
                <a:gd name="T3" fmla="*/ 2147483647 h 594"/>
                <a:gd name="T4" fmla="*/ 2147483647 w 536"/>
                <a:gd name="T5" fmla="*/ 2147483647 h 594"/>
                <a:gd name="T6" fmla="*/ 2147483647 w 536"/>
                <a:gd name="T7" fmla="*/ 2147483647 h 594"/>
                <a:gd name="T8" fmla="*/ 2147483647 w 536"/>
                <a:gd name="T9" fmla="*/ 2147483647 h 594"/>
                <a:gd name="T10" fmla="*/ 2147483647 w 536"/>
                <a:gd name="T11" fmla="*/ 2147483647 h 594"/>
                <a:gd name="T12" fmla="*/ 2147483647 w 536"/>
                <a:gd name="T13" fmla="*/ 2147483647 h 594"/>
                <a:gd name="T14" fmla="*/ 2147483647 w 536"/>
                <a:gd name="T15" fmla="*/ 2147483647 h 594"/>
                <a:gd name="T16" fmla="*/ 2147483647 w 536"/>
                <a:gd name="T17" fmla="*/ 2147483647 h 594"/>
                <a:gd name="T18" fmla="*/ 2147483647 w 536"/>
                <a:gd name="T19" fmla="*/ 2147483647 h 594"/>
                <a:gd name="T20" fmla="*/ 2147483647 w 536"/>
                <a:gd name="T21" fmla="*/ 2147483647 h 594"/>
                <a:gd name="T22" fmla="*/ 0 w 536"/>
                <a:gd name="T23" fmla="*/ 2147483647 h 594"/>
                <a:gd name="T24" fmla="*/ 2147483647 w 536"/>
                <a:gd name="T25" fmla="*/ 2147483647 h 594"/>
                <a:gd name="T26" fmla="*/ 2147483647 w 536"/>
                <a:gd name="T27" fmla="*/ 2147483647 h 594"/>
                <a:gd name="T28" fmla="*/ 2147483647 w 536"/>
                <a:gd name="T29" fmla="*/ 2147483647 h 594"/>
                <a:gd name="T30" fmla="*/ 2147483647 w 536"/>
                <a:gd name="T31" fmla="*/ 0 h 5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4"/>
                <a:gd name="T50" fmla="*/ 536 w 536"/>
                <a:gd name="T51" fmla="*/ 594 h 5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4">
                  <a:moveTo>
                    <a:pt x="136" y="0"/>
                  </a:moveTo>
                  <a:lnTo>
                    <a:pt x="126" y="77"/>
                  </a:lnTo>
                  <a:lnTo>
                    <a:pt x="79" y="68"/>
                  </a:lnTo>
                  <a:lnTo>
                    <a:pt x="82" y="168"/>
                  </a:lnTo>
                  <a:lnTo>
                    <a:pt x="60" y="187"/>
                  </a:lnTo>
                  <a:lnTo>
                    <a:pt x="93" y="249"/>
                  </a:lnTo>
                  <a:lnTo>
                    <a:pt x="60" y="275"/>
                  </a:lnTo>
                  <a:lnTo>
                    <a:pt x="42" y="320"/>
                  </a:lnTo>
                  <a:lnTo>
                    <a:pt x="17" y="363"/>
                  </a:lnTo>
                  <a:lnTo>
                    <a:pt x="35" y="389"/>
                  </a:lnTo>
                  <a:lnTo>
                    <a:pt x="3" y="399"/>
                  </a:lnTo>
                  <a:lnTo>
                    <a:pt x="0" y="439"/>
                  </a:lnTo>
                  <a:lnTo>
                    <a:pt x="301" y="591"/>
                  </a:lnTo>
                  <a:lnTo>
                    <a:pt x="471" y="594"/>
                  </a:lnTo>
                  <a:lnTo>
                    <a:pt x="536" y="46"/>
                  </a:lnTo>
                  <a:lnTo>
                    <a:pt x="136"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1" name="Freeform 270"/>
            <p:cNvSpPr>
              <a:spLocks/>
            </p:cNvSpPr>
            <p:nvPr/>
          </p:nvSpPr>
          <p:spPr bwMode="auto">
            <a:xfrm>
              <a:off x="2087181" y="2373313"/>
              <a:ext cx="873125" cy="938212"/>
            </a:xfrm>
            <a:custGeom>
              <a:avLst/>
              <a:gdLst>
                <a:gd name="T0" fmla="*/ 2147483647 w 568"/>
                <a:gd name="T1" fmla="*/ 0 h 564"/>
                <a:gd name="T2" fmla="*/ 2147483647 w 568"/>
                <a:gd name="T3" fmla="*/ 2147483647 h 564"/>
                <a:gd name="T4" fmla="*/ 2147483647 w 568"/>
                <a:gd name="T5" fmla="*/ 2147483647 h 564"/>
                <a:gd name="T6" fmla="*/ 2147483647 w 568"/>
                <a:gd name="T7" fmla="*/ 2147483647 h 564"/>
                <a:gd name="T8" fmla="*/ 2147483647 w 568"/>
                <a:gd name="T9" fmla="*/ 2147483647 h 564"/>
                <a:gd name="T10" fmla="*/ 2147483647 w 568"/>
                <a:gd name="T11" fmla="*/ 2147483647 h 564"/>
                <a:gd name="T12" fmla="*/ 2147483647 w 568"/>
                <a:gd name="T13" fmla="*/ 2147483647 h 564"/>
                <a:gd name="T14" fmla="*/ 2147483647 w 568"/>
                <a:gd name="T15" fmla="*/ 2147483647 h 564"/>
                <a:gd name="T16" fmla="*/ 0 w 568"/>
                <a:gd name="T17" fmla="*/ 2147483647 h 564"/>
                <a:gd name="T18" fmla="*/ 2147483647 w 568"/>
                <a:gd name="T19" fmla="*/ 2147483647 h 564"/>
                <a:gd name="T20" fmla="*/ 2147483647 w 568"/>
                <a:gd name="T21" fmla="*/ 0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4"/>
                <a:gd name="T35" fmla="*/ 568 w 568"/>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4">
                  <a:moveTo>
                    <a:pt x="69" y="0"/>
                  </a:moveTo>
                  <a:lnTo>
                    <a:pt x="568" y="23"/>
                  </a:lnTo>
                  <a:lnTo>
                    <a:pt x="544" y="521"/>
                  </a:lnTo>
                  <a:lnTo>
                    <a:pt x="382" y="512"/>
                  </a:lnTo>
                  <a:lnTo>
                    <a:pt x="230" y="507"/>
                  </a:lnTo>
                  <a:lnTo>
                    <a:pt x="230" y="527"/>
                  </a:lnTo>
                  <a:lnTo>
                    <a:pt x="103" y="527"/>
                  </a:lnTo>
                  <a:lnTo>
                    <a:pt x="95" y="564"/>
                  </a:lnTo>
                  <a:lnTo>
                    <a:pt x="0" y="552"/>
                  </a:lnTo>
                  <a:lnTo>
                    <a:pt x="54" y="130"/>
                  </a:lnTo>
                  <a:lnTo>
                    <a:pt x="69"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2" name="Freeform 271"/>
            <p:cNvSpPr>
              <a:spLocks/>
            </p:cNvSpPr>
            <p:nvPr/>
          </p:nvSpPr>
          <p:spPr bwMode="auto">
            <a:xfrm>
              <a:off x="2433256" y="2511425"/>
              <a:ext cx="1771650" cy="1778000"/>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6"/>
                  </a:lnTo>
                  <a:lnTo>
                    <a:pt x="754" y="238"/>
                  </a:lnTo>
                  <a:lnTo>
                    <a:pt x="839" y="280"/>
                  </a:lnTo>
                  <a:lnTo>
                    <a:pt x="890" y="277"/>
                  </a:lnTo>
                  <a:lnTo>
                    <a:pt x="988" y="235"/>
                  </a:lnTo>
                  <a:lnTo>
                    <a:pt x="1045" y="276"/>
                  </a:lnTo>
                  <a:lnTo>
                    <a:pt x="1094" y="286"/>
                  </a:lnTo>
                  <a:lnTo>
                    <a:pt x="1094" y="444"/>
                  </a:lnTo>
                  <a:lnTo>
                    <a:pt x="1152" y="542"/>
                  </a:lnTo>
                  <a:lnTo>
                    <a:pt x="1139" y="677"/>
                  </a:lnTo>
                  <a:lnTo>
                    <a:pt x="1076" y="730"/>
                  </a:lnTo>
                  <a:lnTo>
                    <a:pt x="1063" y="681"/>
                  </a:lnTo>
                  <a:lnTo>
                    <a:pt x="1045" y="703"/>
                  </a:lnTo>
                  <a:lnTo>
                    <a:pt x="1058" y="735"/>
                  </a:lnTo>
                  <a:lnTo>
                    <a:pt x="947" y="815"/>
                  </a:lnTo>
                  <a:lnTo>
                    <a:pt x="920" y="820"/>
                  </a:lnTo>
                  <a:lnTo>
                    <a:pt x="862" y="860"/>
                  </a:lnTo>
                  <a:lnTo>
                    <a:pt x="862" y="882"/>
                  </a:lnTo>
                  <a:lnTo>
                    <a:pt x="844" y="887"/>
                  </a:lnTo>
                  <a:lnTo>
                    <a:pt x="857" y="914"/>
                  </a:lnTo>
                  <a:lnTo>
                    <a:pt x="826" y="954"/>
                  </a:lnTo>
                  <a:lnTo>
                    <a:pt x="844" y="1012"/>
                  </a:lnTo>
                  <a:lnTo>
                    <a:pt x="862" y="1031"/>
                  </a:lnTo>
                  <a:lnTo>
                    <a:pt x="857" y="1067"/>
                  </a:lnTo>
                  <a:lnTo>
                    <a:pt x="812" y="1067"/>
                  </a:lnTo>
                  <a:lnTo>
                    <a:pt x="772" y="1049"/>
                  </a:lnTo>
                  <a:lnTo>
                    <a:pt x="745" y="1054"/>
                  </a:lnTo>
                  <a:lnTo>
                    <a:pt x="656" y="1022"/>
                  </a:lnTo>
                  <a:lnTo>
                    <a:pt x="616" y="900"/>
                  </a:lnTo>
                  <a:lnTo>
                    <a:pt x="553" y="842"/>
                  </a:lnTo>
                  <a:lnTo>
                    <a:pt x="498" y="735"/>
                  </a:lnTo>
                  <a:lnTo>
                    <a:pt x="473" y="724"/>
                  </a:lnTo>
                  <a:lnTo>
                    <a:pt x="443" y="697"/>
                  </a:lnTo>
                  <a:lnTo>
                    <a:pt x="414" y="697"/>
                  </a:lnTo>
                  <a:lnTo>
                    <a:pt x="371" y="688"/>
                  </a:lnTo>
                  <a:lnTo>
                    <a:pt x="338" y="697"/>
                  </a:lnTo>
                  <a:lnTo>
                    <a:pt x="316" y="751"/>
                  </a:lnTo>
                  <a:lnTo>
                    <a:pt x="282" y="760"/>
                  </a:lnTo>
                  <a:lnTo>
                    <a:pt x="209" y="718"/>
                  </a:lnTo>
                  <a:lnTo>
                    <a:pt x="166" y="668"/>
                  </a:lnTo>
                  <a:lnTo>
                    <a:pt x="158" y="606"/>
                  </a:lnTo>
                  <a:lnTo>
                    <a:pt x="127" y="565"/>
                  </a:lnTo>
                  <a:lnTo>
                    <a:pt x="54" y="507"/>
                  </a:lnTo>
                  <a:lnTo>
                    <a:pt x="0" y="446"/>
                  </a:lnTo>
                  <a:lnTo>
                    <a:pt x="0" y="420"/>
                  </a:lnTo>
                  <a:lnTo>
                    <a:pt x="174" y="422"/>
                  </a:lnTo>
                  <a:lnTo>
                    <a:pt x="316" y="434"/>
                  </a:lnTo>
                  <a:lnTo>
                    <a:pt x="3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3" name="Freeform 272"/>
            <p:cNvSpPr>
              <a:spLocks/>
            </p:cNvSpPr>
            <p:nvPr/>
          </p:nvSpPr>
          <p:spPr bwMode="auto">
            <a:xfrm>
              <a:off x="2882811" y="348343"/>
              <a:ext cx="852428" cy="542203"/>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1"/>
                  </a:lnTo>
                  <a:lnTo>
                    <a:pt x="500" y="106"/>
                  </a:lnTo>
                  <a:lnTo>
                    <a:pt x="532" y="179"/>
                  </a:lnTo>
                  <a:lnTo>
                    <a:pt x="555" y="298"/>
                  </a:lnTo>
                  <a:lnTo>
                    <a:pt x="541" y="325"/>
                  </a:lnTo>
                  <a:lnTo>
                    <a:pt x="370" y="321"/>
                  </a:lnTo>
                  <a:lnTo>
                    <a:pt x="0" y="315"/>
                  </a:lnTo>
                  <a:lnTo>
                    <a:pt x="2"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4" name="Freeform 273"/>
            <p:cNvSpPr>
              <a:spLocks/>
            </p:cNvSpPr>
            <p:nvPr/>
          </p:nvSpPr>
          <p:spPr bwMode="auto">
            <a:xfrm>
              <a:off x="2860293" y="868363"/>
              <a:ext cx="896938" cy="6318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8"/>
                  </a:lnTo>
                  <a:lnTo>
                    <a:pt x="0" y="321"/>
                  </a:lnTo>
                  <a:lnTo>
                    <a:pt x="424" y="327"/>
                  </a:lnTo>
                  <a:lnTo>
                    <a:pt x="468" y="350"/>
                  </a:lnTo>
                  <a:lnTo>
                    <a:pt x="500" y="318"/>
                  </a:lnTo>
                  <a:lnTo>
                    <a:pt x="583" y="380"/>
                  </a:lnTo>
                  <a:lnTo>
                    <a:pt x="571" y="315"/>
                  </a:lnTo>
                  <a:lnTo>
                    <a:pt x="579" y="264"/>
                  </a:lnTo>
                  <a:lnTo>
                    <a:pt x="583" y="91"/>
                  </a:lnTo>
                  <a:lnTo>
                    <a:pt x="546" y="54"/>
                  </a:lnTo>
                  <a:lnTo>
                    <a:pt x="561" y="6"/>
                  </a:lnTo>
                  <a:lnTo>
                    <a:pt x="284" y="5"/>
                  </a:lnTo>
                  <a:lnTo>
                    <a:pt x="11"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75" name="Freeform 274"/>
            <p:cNvSpPr>
              <a:spLocks/>
            </p:cNvSpPr>
            <p:nvPr/>
          </p:nvSpPr>
          <p:spPr bwMode="auto">
            <a:xfrm>
              <a:off x="2843445" y="1397916"/>
              <a:ext cx="1073484" cy="519485"/>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2"/>
                  </a:lnTo>
                  <a:lnTo>
                    <a:pt x="155" y="313"/>
                  </a:lnTo>
                  <a:lnTo>
                    <a:pt x="367" y="310"/>
                  </a:lnTo>
                  <a:lnTo>
                    <a:pt x="556" y="307"/>
                  </a:lnTo>
                  <a:lnTo>
                    <a:pt x="695" y="310"/>
                  </a:lnTo>
                  <a:lnTo>
                    <a:pt x="652" y="222"/>
                  </a:lnTo>
                  <a:lnTo>
                    <a:pt x="622" y="140"/>
                  </a:lnTo>
                  <a:lnTo>
                    <a:pt x="589" y="55"/>
                  </a:lnTo>
                  <a:lnTo>
                    <a:pt x="510" y="2"/>
                  </a:lnTo>
                  <a:lnTo>
                    <a:pt x="474" y="33"/>
                  </a:lnTo>
                  <a:lnTo>
                    <a:pt x="431" y="11"/>
                  </a:lnTo>
                  <a:lnTo>
                    <a:pt x="242" y="5"/>
                  </a:lnTo>
                  <a:lnTo>
                    <a:pt x="8" y="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6" name="Freeform 275"/>
            <p:cNvSpPr>
              <a:spLocks/>
            </p:cNvSpPr>
            <p:nvPr/>
          </p:nvSpPr>
          <p:spPr bwMode="auto">
            <a:xfrm>
              <a:off x="3075100" y="1905285"/>
              <a:ext cx="938730" cy="516457"/>
            </a:xfrm>
            <a:custGeom>
              <a:avLst/>
              <a:gdLst>
                <a:gd name="T0" fmla="*/ 2147483647 w 611"/>
                <a:gd name="T1" fmla="*/ 2147483647 h 311"/>
                <a:gd name="T2" fmla="*/ 2147483647 w 611"/>
                <a:gd name="T3" fmla="*/ 2147483647 h 311"/>
                <a:gd name="T4" fmla="*/ 0 w 611"/>
                <a:gd name="T5" fmla="*/ 2147483647 h 311"/>
                <a:gd name="T6" fmla="*/ 2147483647 w 611"/>
                <a:gd name="T7" fmla="*/ 2147483647 h 311"/>
                <a:gd name="T8" fmla="*/ 2147483647 w 611"/>
                <a:gd name="T9" fmla="*/ 2147483647 h 311"/>
                <a:gd name="T10" fmla="*/ 2147483647 w 611"/>
                <a:gd name="T11" fmla="*/ 2147483647 h 311"/>
                <a:gd name="T12" fmla="*/ 2147483647 w 611"/>
                <a:gd name="T13" fmla="*/ 2147483647 h 311"/>
                <a:gd name="T14" fmla="*/ 2147483647 w 611"/>
                <a:gd name="T15" fmla="*/ 2147483647 h 311"/>
                <a:gd name="T16" fmla="*/ 2147483647 w 611"/>
                <a:gd name="T17" fmla="*/ 0 h 311"/>
                <a:gd name="T18" fmla="*/ 2147483647 w 611"/>
                <a:gd name="T19" fmla="*/ 2147483647 h 311"/>
                <a:gd name="T20" fmla="*/ 2147483647 w 611"/>
                <a:gd name="T21" fmla="*/ 2147483647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1"/>
                <a:gd name="T35" fmla="*/ 611 w 611"/>
                <a:gd name="T36" fmla="*/ 311 h 3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1">
                  <a:moveTo>
                    <a:pt x="6" y="3"/>
                  </a:moveTo>
                  <a:lnTo>
                    <a:pt x="4" y="182"/>
                  </a:lnTo>
                  <a:lnTo>
                    <a:pt x="0" y="308"/>
                  </a:lnTo>
                  <a:lnTo>
                    <a:pt x="611" y="311"/>
                  </a:lnTo>
                  <a:lnTo>
                    <a:pt x="599" y="149"/>
                  </a:lnTo>
                  <a:lnTo>
                    <a:pt x="599" y="88"/>
                  </a:lnTo>
                  <a:lnTo>
                    <a:pt x="550" y="50"/>
                  </a:lnTo>
                  <a:lnTo>
                    <a:pt x="565" y="18"/>
                  </a:lnTo>
                  <a:lnTo>
                    <a:pt x="544" y="0"/>
                  </a:lnTo>
                  <a:lnTo>
                    <a:pt x="267" y="3"/>
                  </a:lnTo>
                  <a:lnTo>
                    <a:pt x="6" y="3"/>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77" name="Freeform 276"/>
            <p:cNvSpPr>
              <a:spLocks/>
            </p:cNvSpPr>
            <p:nvPr/>
          </p:nvSpPr>
          <p:spPr bwMode="auto">
            <a:xfrm>
              <a:off x="2946018" y="2411413"/>
              <a:ext cx="1100138" cy="571500"/>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5"/>
                  </a:lnTo>
                  <a:lnTo>
                    <a:pt x="385" y="319"/>
                  </a:lnTo>
                  <a:lnTo>
                    <a:pt x="420" y="299"/>
                  </a:lnTo>
                  <a:lnTo>
                    <a:pt x="502" y="343"/>
                  </a:lnTo>
                  <a:lnTo>
                    <a:pt x="556" y="341"/>
                  </a:lnTo>
                  <a:lnTo>
                    <a:pt x="654" y="299"/>
                  </a:lnTo>
                  <a:lnTo>
                    <a:pt x="713" y="340"/>
                  </a:lnTo>
                  <a:lnTo>
                    <a:pt x="713" y="128"/>
                  </a:lnTo>
                  <a:lnTo>
                    <a:pt x="695" y="4"/>
                  </a:lnTo>
                  <a:lnTo>
                    <a:pt x="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grpSp>
          <p:nvGrpSpPr>
            <p:cNvPr id="3" name="Group 277"/>
            <p:cNvGrpSpPr>
              <a:grpSpLocks/>
            </p:cNvGrpSpPr>
            <p:nvPr/>
          </p:nvGrpSpPr>
          <p:grpSpPr bwMode="auto">
            <a:xfrm>
              <a:off x="1744223" y="3780302"/>
              <a:ext cx="693453" cy="616234"/>
              <a:chOff x="1744223" y="3780297"/>
              <a:chExt cx="727379" cy="645604"/>
            </a:xfrm>
            <a:solidFill>
              <a:srgbClr val="4F81BD">
                <a:lumMod val="20000"/>
                <a:lumOff val="80000"/>
              </a:srgbClr>
            </a:solidFill>
          </p:grpSpPr>
          <p:sp>
            <p:nvSpPr>
              <p:cNvPr id="344" name="Freeform 343"/>
              <p:cNvSpPr>
                <a:spLocks/>
              </p:cNvSpPr>
              <p:nvPr/>
            </p:nvSpPr>
            <p:spPr bwMode="auto">
              <a:xfrm>
                <a:off x="1782669" y="3780297"/>
                <a:ext cx="113797" cy="118751"/>
              </a:xfrm>
              <a:custGeom>
                <a:avLst/>
                <a:gdLst>
                  <a:gd name="T0" fmla="*/ 2147483647 w 124"/>
                  <a:gd name="T1" fmla="*/ 2147483647 h 121"/>
                  <a:gd name="T2" fmla="*/ 0 w 124"/>
                  <a:gd name="T3" fmla="*/ 2147483647 h 121"/>
                  <a:gd name="T4" fmla="*/ 2147483647 w 124"/>
                  <a:gd name="T5" fmla="*/ 2147483647 h 121"/>
                  <a:gd name="T6" fmla="*/ 2147483647 w 124"/>
                  <a:gd name="T7" fmla="*/ 2147483647 h 121"/>
                  <a:gd name="T8" fmla="*/ 2147483647 w 124"/>
                  <a:gd name="T9" fmla="*/ 2147483647 h 121"/>
                  <a:gd name="T10" fmla="*/ 2147483647 w 124"/>
                  <a:gd name="T11" fmla="*/ 0 h 121"/>
                  <a:gd name="T12" fmla="*/ 2147483647 w 124"/>
                  <a:gd name="T13" fmla="*/ 2147483647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1"/>
                    </a:lnTo>
                    <a:lnTo>
                      <a:pt x="48" y="110"/>
                    </a:lnTo>
                    <a:lnTo>
                      <a:pt x="103" y="121"/>
                    </a:lnTo>
                    <a:lnTo>
                      <a:pt x="124" y="73"/>
                    </a:lnTo>
                    <a:lnTo>
                      <a:pt x="110" y="0"/>
                    </a:lnTo>
                    <a:lnTo>
                      <a:pt x="27" y="1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5" name="Freeform 344"/>
              <p:cNvSpPr>
                <a:spLocks/>
              </p:cNvSpPr>
              <p:nvPr/>
            </p:nvSpPr>
            <p:spPr bwMode="auto">
              <a:xfrm>
                <a:off x="1885701" y="3862252"/>
                <a:ext cx="169158" cy="132132"/>
              </a:xfrm>
              <a:custGeom>
                <a:avLst/>
                <a:gdLst>
                  <a:gd name="T0" fmla="*/ 0 w 184"/>
                  <a:gd name="T1" fmla="*/ 2147483647 h 136"/>
                  <a:gd name="T2" fmla="*/ 2147483647 w 184"/>
                  <a:gd name="T3" fmla="*/ 0 h 136"/>
                  <a:gd name="T4" fmla="*/ 2147483647 w 184"/>
                  <a:gd name="T5" fmla="*/ 2147483647 h 136"/>
                  <a:gd name="T6" fmla="*/ 2147483647 w 184"/>
                  <a:gd name="T7" fmla="*/ 2147483647 h 136"/>
                  <a:gd name="T8" fmla="*/ 2147483647 w 184"/>
                  <a:gd name="T9" fmla="*/ 2147483647 h 136"/>
                  <a:gd name="T10" fmla="*/ 2147483647 w 184"/>
                  <a:gd name="T11" fmla="*/ 2147483647 h 136"/>
                  <a:gd name="T12" fmla="*/ 2147483647 w 184"/>
                  <a:gd name="T13" fmla="*/ 2147483647 h 136"/>
                  <a:gd name="T14" fmla="*/ 0 w 184"/>
                  <a:gd name="T15" fmla="*/ 2147483647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8"/>
                    </a:lnTo>
                    <a:lnTo>
                      <a:pt x="173" y="72"/>
                    </a:lnTo>
                    <a:lnTo>
                      <a:pt x="184" y="120"/>
                    </a:lnTo>
                    <a:lnTo>
                      <a:pt x="121" y="127"/>
                    </a:lnTo>
                    <a:lnTo>
                      <a:pt x="76" y="136"/>
                    </a:lnTo>
                    <a:lnTo>
                      <a:pt x="0" y="48"/>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6" name="Freeform 345"/>
              <p:cNvSpPr>
                <a:spLocks/>
              </p:cNvSpPr>
              <p:nvPr/>
            </p:nvSpPr>
            <p:spPr bwMode="auto">
              <a:xfrm>
                <a:off x="2056397" y="3962605"/>
                <a:ext cx="132251" cy="70247"/>
              </a:xfrm>
              <a:custGeom>
                <a:avLst/>
                <a:gdLst>
                  <a:gd name="T0" fmla="*/ 2147483647 w 146"/>
                  <a:gd name="T1" fmla="*/ 2147483647 h 72"/>
                  <a:gd name="T2" fmla="*/ 0 w 146"/>
                  <a:gd name="T3" fmla="*/ 2147483647 h 72"/>
                  <a:gd name="T4" fmla="*/ 2147483647 w 146"/>
                  <a:gd name="T5" fmla="*/ 2147483647 h 72"/>
                  <a:gd name="T6" fmla="*/ 2147483647 w 146"/>
                  <a:gd name="T7" fmla="*/ 2147483647 h 72"/>
                  <a:gd name="T8" fmla="*/ 2147483647 w 146"/>
                  <a:gd name="T9" fmla="*/ 2147483647 h 72"/>
                  <a:gd name="T10" fmla="*/ 2147483647 w 146"/>
                  <a:gd name="T11" fmla="*/ 2147483647 h 72"/>
                  <a:gd name="T12" fmla="*/ 2147483647 w 146"/>
                  <a:gd name="T13" fmla="*/ 2147483647 h 72"/>
                  <a:gd name="T14" fmla="*/ 2147483647 w 146"/>
                  <a:gd name="T15" fmla="*/ 0 h 72"/>
                  <a:gd name="T16" fmla="*/ 2147483647 w 146"/>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7" name="Freeform 346"/>
              <p:cNvSpPr>
                <a:spLocks/>
              </p:cNvSpPr>
              <p:nvPr/>
            </p:nvSpPr>
            <p:spPr bwMode="auto">
              <a:xfrm>
                <a:off x="2094842" y="4059612"/>
                <a:ext cx="56899" cy="51849"/>
              </a:xfrm>
              <a:custGeom>
                <a:avLst/>
                <a:gdLst>
                  <a:gd name="T0" fmla="*/ 2147483647 w 60"/>
                  <a:gd name="T1" fmla="*/ 0 h 53"/>
                  <a:gd name="T2" fmla="*/ 0 w 60"/>
                  <a:gd name="T3" fmla="*/ 2147483647 h 53"/>
                  <a:gd name="T4" fmla="*/ 2147483647 w 60"/>
                  <a:gd name="T5" fmla="*/ 2147483647 h 53"/>
                  <a:gd name="T6" fmla="*/ 2147483647 w 60"/>
                  <a:gd name="T7" fmla="*/ 2147483647 h 53"/>
                  <a:gd name="T8" fmla="*/ 2147483647 w 60"/>
                  <a:gd name="T9" fmla="*/ 0 h 53"/>
                  <a:gd name="T10" fmla="*/ 0 60000 65536"/>
                  <a:gd name="T11" fmla="*/ 0 60000 65536"/>
                  <a:gd name="T12" fmla="*/ 0 60000 65536"/>
                  <a:gd name="T13" fmla="*/ 0 60000 65536"/>
                  <a:gd name="T14" fmla="*/ 0 60000 65536"/>
                  <a:gd name="T15" fmla="*/ 0 w 60"/>
                  <a:gd name="T16" fmla="*/ 0 h 53"/>
                  <a:gd name="T17" fmla="*/ 60 w 60"/>
                  <a:gd name="T18" fmla="*/ 53 h 53"/>
                </a:gdLst>
                <a:ahLst/>
                <a:cxnLst>
                  <a:cxn ang="T10">
                    <a:pos x="T0" y="T1"/>
                  </a:cxn>
                  <a:cxn ang="T11">
                    <a:pos x="T2" y="T3"/>
                  </a:cxn>
                  <a:cxn ang="T12">
                    <a:pos x="T4" y="T5"/>
                  </a:cxn>
                  <a:cxn ang="T13">
                    <a:pos x="T6" y="T7"/>
                  </a:cxn>
                  <a:cxn ang="T14">
                    <a:pos x="T8" y="T9"/>
                  </a:cxn>
                </a:cxnLst>
                <a:rect l="T15" t="T16" r="T17" b="T18"/>
                <a:pathLst>
                  <a:path w="60" h="53">
                    <a:moveTo>
                      <a:pt x="52" y="0"/>
                    </a:moveTo>
                    <a:lnTo>
                      <a:pt x="0" y="5"/>
                    </a:lnTo>
                    <a:lnTo>
                      <a:pt x="9" y="53"/>
                    </a:lnTo>
                    <a:lnTo>
                      <a:pt x="60" y="41"/>
                    </a:lnTo>
                    <a:lnTo>
                      <a:pt x="5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8" name="Freeform 347"/>
              <p:cNvSpPr>
                <a:spLocks/>
              </p:cNvSpPr>
              <p:nvPr/>
            </p:nvSpPr>
            <p:spPr bwMode="auto">
              <a:xfrm>
                <a:off x="2156354" y="4114806"/>
                <a:ext cx="35370" cy="50176"/>
              </a:xfrm>
              <a:custGeom>
                <a:avLst/>
                <a:gdLst>
                  <a:gd name="T0" fmla="*/ 0 w 41"/>
                  <a:gd name="T1" fmla="*/ 2147483647 h 51"/>
                  <a:gd name="T2" fmla="*/ 2147483647 w 41"/>
                  <a:gd name="T3" fmla="*/ 0 h 51"/>
                  <a:gd name="T4" fmla="*/ 2147483647 w 41"/>
                  <a:gd name="T5" fmla="*/ 2147483647 h 51"/>
                  <a:gd name="T6" fmla="*/ 2147483647 w 41"/>
                  <a:gd name="T7" fmla="*/ 2147483647 h 51"/>
                  <a:gd name="T8" fmla="*/ 0 w 41"/>
                  <a:gd name="T9" fmla="*/ 2147483647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19"/>
                    </a:moveTo>
                    <a:lnTo>
                      <a:pt x="41" y="0"/>
                    </a:lnTo>
                    <a:lnTo>
                      <a:pt x="41" y="45"/>
                    </a:lnTo>
                    <a:lnTo>
                      <a:pt x="14" y="51"/>
                    </a:lnTo>
                    <a:lnTo>
                      <a:pt x="0" y="19"/>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49" name="Freeform 348"/>
              <p:cNvSpPr>
                <a:spLocks/>
              </p:cNvSpPr>
              <p:nvPr/>
            </p:nvSpPr>
            <p:spPr bwMode="auto">
              <a:xfrm>
                <a:off x="2247084" y="4139895"/>
                <a:ext cx="224518" cy="286006"/>
              </a:xfrm>
              <a:custGeom>
                <a:avLst/>
                <a:gdLst>
                  <a:gd name="T0" fmla="*/ 2147483647 w 249"/>
                  <a:gd name="T1" fmla="*/ 0 h 294"/>
                  <a:gd name="T2" fmla="*/ 0 w 249"/>
                  <a:gd name="T3" fmla="*/ 2147483647 h 294"/>
                  <a:gd name="T4" fmla="*/ 2147483647 w 249"/>
                  <a:gd name="T5" fmla="*/ 2147483647 h 294"/>
                  <a:gd name="T6" fmla="*/ 2147483647 w 249"/>
                  <a:gd name="T7" fmla="*/ 2147483647 h 294"/>
                  <a:gd name="T8" fmla="*/ 2147483647 w 249"/>
                  <a:gd name="T9" fmla="*/ 2147483647 h 294"/>
                  <a:gd name="T10" fmla="*/ 2147483647 w 249"/>
                  <a:gd name="T11" fmla="*/ 2147483647 h 294"/>
                  <a:gd name="T12" fmla="*/ 2147483647 w 249"/>
                  <a:gd name="T13" fmla="*/ 2147483647 h 294"/>
                  <a:gd name="T14" fmla="*/ 2147483647 w 249"/>
                  <a:gd name="T15" fmla="*/ 2147483647 h 294"/>
                  <a:gd name="T16" fmla="*/ 2147483647 w 249"/>
                  <a:gd name="T17" fmla="*/ 2147483647 h 294"/>
                  <a:gd name="T18" fmla="*/ 2147483647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50" name="Freeform 349"/>
              <p:cNvSpPr>
                <a:spLocks/>
              </p:cNvSpPr>
              <p:nvPr/>
            </p:nvSpPr>
            <p:spPr bwMode="auto">
              <a:xfrm>
                <a:off x="2168656" y="4004418"/>
                <a:ext cx="124562" cy="113733"/>
              </a:xfrm>
              <a:custGeom>
                <a:avLst/>
                <a:gdLst>
                  <a:gd name="T0" fmla="*/ 2147483647 w 138"/>
                  <a:gd name="T1" fmla="*/ 0 h 115"/>
                  <a:gd name="T2" fmla="*/ 0 w 138"/>
                  <a:gd name="T3" fmla="*/ 2147483647 h 115"/>
                  <a:gd name="T4" fmla="*/ 2147483647 w 138"/>
                  <a:gd name="T5" fmla="*/ 2147483647 h 115"/>
                  <a:gd name="T6" fmla="*/ 2147483647 w 138"/>
                  <a:gd name="T7" fmla="*/ 2147483647 h 115"/>
                  <a:gd name="T8" fmla="*/ 2147483647 w 138"/>
                  <a:gd name="T9" fmla="*/ 2147483647 h 115"/>
                  <a:gd name="T10" fmla="*/ 2147483647 w 138"/>
                  <a:gd name="T11" fmla="*/ 2147483647 h 115"/>
                  <a:gd name="T12" fmla="*/ 2147483647 w 138"/>
                  <a:gd name="T13" fmla="*/ 2147483647 h 115"/>
                  <a:gd name="T14" fmla="*/ 2147483647 w 138"/>
                  <a:gd name="T15" fmla="*/ 2147483647 h 115"/>
                  <a:gd name="T16" fmla="*/ 2147483647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51" name="Text Box 28"/>
              <p:cNvSpPr txBox="1">
                <a:spLocks noChangeArrowheads="1"/>
              </p:cNvSpPr>
              <p:nvPr/>
            </p:nvSpPr>
            <p:spPr bwMode="auto">
              <a:xfrm>
                <a:off x="1744223" y="4133207"/>
                <a:ext cx="388044" cy="2869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cs typeface="+mn-cs"/>
                  </a:rPr>
                  <a:t>HI</a:t>
                </a:r>
              </a:p>
            </p:txBody>
          </p:sp>
        </p:grpSp>
        <p:sp>
          <p:nvSpPr>
            <p:cNvPr id="279" name="Text Box 29"/>
            <p:cNvSpPr txBox="1">
              <a:spLocks noChangeArrowheads="1"/>
            </p:cNvSpPr>
            <p:nvPr/>
          </p:nvSpPr>
          <p:spPr bwMode="auto">
            <a:xfrm>
              <a:off x="926618" y="254443"/>
              <a:ext cx="539850" cy="20275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WA</a:t>
              </a:r>
            </a:p>
          </p:txBody>
        </p:sp>
        <p:sp>
          <p:nvSpPr>
            <p:cNvPr id="280" name="Text Box 31"/>
            <p:cNvSpPr txBox="1">
              <a:spLocks noChangeArrowheads="1"/>
            </p:cNvSpPr>
            <p:nvPr/>
          </p:nvSpPr>
          <p:spPr bwMode="auto">
            <a:xfrm>
              <a:off x="1609468" y="2651952"/>
              <a:ext cx="485649" cy="2722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AZ</a:t>
              </a:r>
            </a:p>
          </p:txBody>
        </p:sp>
        <p:sp>
          <p:nvSpPr>
            <p:cNvPr id="281" name="Text Box 32"/>
            <p:cNvSpPr txBox="1">
              <a:spLocks noChangeArrowheads="1"/>
            </p:cNvSpPr>
            <p:nvPr/>
          </p:nvSpPr>
          <p:spPr bwMode="auto">
            <a:xfrm>
              <a:off x="3468761" y="2536846"/>
              <a:ext cx="464682" cy="26350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OK</a:t>
              </a:r>
            </a:p>
          </p:txBody>
        </p:sp>
        <p:sp>
          <p:nvSpPr>
            <p:cNvPr id="282" name="Freeform 281"/>
            <p:cNvSpPr>
              <a:spLocks/>
            </p:cNvSpPr>
            <p:nvPr/>
          </p:nvSpPr>
          <p:spPr bwMode="auto">
            <a:xfrm>
              <a:off x="6490906" y="0"/>
              <a:ext cx="481012" cy="795338"/>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8"/>
                  </a:lnTo>
                  <a:lnTo>
                    <a:pt x="130" y="478"/>
                  </a:lnTo>
                  <a:lnTo>
                    <a:pt x="127" y="444"/>
                  </a:lnTo>
                  <a:lnTo>
                    <a:pt x="152" y="417"/>
                  </a:lnTo>
                  <a:lnTo>
                    <a:pt x="143" y="389"/>
                  </a:lnTo>
                  <a:lnTo>
                    <a:pt x="207" y="355"/>
                  </a:lnTo>
                  <a:lnTo>
                    <a:pt x="210" y="308"/>
                  </a:lnTo>
                  <a:lnTo>
                    <a:pt x="248" y="306"/>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accent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283" name="Freeform 282"/>
            <p:cNvSpPr>
              <a:spLocks/>
            </p:cNvSpPr>
            <p:nvPr/>
          </p:nvSpPr>
          <p:spPr bwMode="auto">
            <a:xfrm>
              <a:off x="5771679" y="1573602"/>
              <a:ext cx="620773" cy="274130"/>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7"/>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4"/>
                  </a:lnTo>
                  <a:lnTo>
                    <a:pt x="12" y="101"/>
                  </a:lnTo>
                  <a:lnTo>
                    <a:pt x="0" y="5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4" name="Freeform 283"/>
            <p:cNvSpPr>
              <a:spLocks/>
            </p:cNvSpPr>
            <p:nvPr/>
          </p:nvSpPr>
          <p:spPr bwMode="auto">
            <a:xfrm>
              <a:off x="4022343" y="2439988"/>
              <a:ext cx="617538" cy="620712"/>
            </a:xfrm>
            <a:custGeom>
              <a:avLst/>
              <a:gdLst>
                <a:gd name="T0" fmla="*/ 0 w 401"/>
                <a:gd name="T1" fmla="*/ 2147483647 h 374"/>
                <a:gd name="T2" fmla="*/ 2147483647 w 401"/>
                <a:gd name="T3" fmla="*/ 2147483647 h 374"/>
                <a:gd name="T4" fmla="*/ 2147483647 w 401"/>
                <a:gd name="T5" fmla="*/ 0 h 374"/>
                <a:gd name="T6" fmla="*/ 2147483647 w 401"/>
                <a:gd name="T7" fmla="*/ 2147483647 h 374"/>
                <a:gd name="T8" fmla="*/ 2147483647 w 401"/>
                <a:gd name="T9" fmla="*/ 2147483647 h 374"/>
                <a:gd name="T10" fmla="*/ 2147483647 w 401"/>
                <a:gd name="T11" fmla="*/ 2147483647 h 374"/>
                <a:gd name="T12" fmla="*/ 2147483647 w 401"/>
                <a:gd name="T13" fmla="*/ 2147483647 h 374"/>
                <a:gd name="T14" fmla="*/ 2147483647 w 401"/>
                <a:gd name="T15" fmla="*/ 2147483647 h 374"/>
                <a:gd name="T16" fmla="*/ 2147483647 w 401"/>
                <a:gd name="T17" fmla="*/ 2147483647 h 374"/>
                <a:gd name="T18" fmla="*/ 2147483647 w 401"/>
                <a:gd name="T19" fmla="*/ 2147483647 h 374"/>
                <a:gd name="T20" fmla="*/ 2147483647 w 401"/>
                <a:gd name="T21" fmla="*/ 2147483647 h 374"/>
                <a:gd name="T22" fmla="*/ 2147483647 w 401"/>
                <a:gd name="T23" fmla="*/ 2147483647 h 374"/>
                <a:gd name="T24" fmla="*/ 2147483647 w 401"/>
                <a:gd name="T25" fmla="*/ 2147483647 h 374"/>
                <a:gd name="T26" fmla="*/ 2147483647 w 401"/>
                <a:gd name="T27" fmla="*/ 2147483647 h 374"/>
                <a:gd name="T28" fmla="*/ 2147483647 w 401"/>
                <a:gd name="T29" fmla="*/ 2147483647 h 374"/>
                <a:gd name="T30" fmla="*/ 0 w 401"/>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9"/>
                  </a:lnTo>
                  <a:lnTo>
                    <a:pt x="401" y="72"/>
                  </a:lnTo>
                  <a:lnTo>
                    <a:pt x="356" y="101"/>
                  </a:lnTo>
                  <a:lnTo>
                    <a:pt x="367" y="154"/>
                  </a:lnTo>
                  <a:lnTo>
                    <a:pt x="321" y="240"/>
                  </a:lnTo>
                  <a:lnTo>
                    <a:pt x="286" y="294"/>
                  </a:lnTo>
                  <a:lnTo>
                    <a:pt x="306" y="362"/>
                  </a:lnTo>
                  <a:lnTo>
                    <a:pt x="58" y="374"/>
                  </a:lnTo>
                  <a:lnTo>
                    <a:pt x="57" y="333"/>
                  </a:lnTo>
                  <a:lnTo>
                    <a:pt x="8" y="324"/>
                  </a:lnTo>
                  <a:lnTo>
                    <a:pt x="8" y="101"/>
                  </a:lnTo>
                  <a:lnTo>
                    <a:pt x="0" y="3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85" name="Freeform 284"/>
            <p:cNvSpPr>
              <a:spLocks/>
            </p:cNvSpPr>
            <p:nvPr/>
          </p:nvSpPr>
          <p:spPr bwMode="auto">
            <a:xfrm>
              <a:off x="4114418" y="3040063"/>
              <a:ext cx="750888" cy="652462"/>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0"/>
                  </a:lnTo>
                  <a:lnTo>
                    <a:pt x="251" y="176"/>
                  </a:lnTo>
                  <a:lnTo>
                    <a:pt x="239" y="219"/>
                  </a:lnTo>
                  <a:lnTo>
                    <a:pt x="403" y="201"/>
                  </a:lnTo>
                  <a:lnTo>
                    <a:pt x="413" y="264"/>
                  </a:lnTo>
                  <a:lnTo>
                    <a:pt x="364" y="258"/>
                  </a:lnTo>
                  <a:lnTo>
                    <a:pt x="342" y="285"/>
                  </a:lnTo>
                  <a:lnTo>
                    <a:pt x="367" y="302"/>
                  </a:lnTo>
                  <a:lnTo>
                    <a:pt x="412" y="282"/>
                  </a:lnTo>
                  <a:lnTo>
                    <a:pt x="413" y="311"/>
                  </a:lnTo>
                  <a:lnTo>
                    <a:pt x="440" y="286"/>
                  </a:lnTo>
                  <a:lnTo>
                    <a:pt x="458" y="286"/>
                  </a:lnTo>
                  <a:lnTo>
                    <a:pt x="437" y="338"/>
                  </a:lnTo>
                  <a:lnTo>
                    <a:pt x="477" y="347"/>
                  </a:lnTo>
                  <a:lnTo>
                    <a:pt x="489" y="375"/>
                  </a:lnTo>
                  <a:lnTo>
                    <a:pt x="471" y="384"/>
                  </a:lnTo>
                  <a:lnTo>
                    <a:pt x="446" y="367"/>
                  </a:lnTo>
                  <a:lnTo>
                    <a:pt x="398" y="353"/>
                  </a:lnTo>
                  <a:lnTo>
                    <a:pt x="409" y="387"/>
                  </a:lnTo>
                  <a:lnTo>
                    <a:pt x="385" y="392"/>
                  </a:lnTo>
                  <a:lnTo>
                    <a:pt x="365" y="361"/>
                  </a:lnTo>
                  <a:lnTo>
                    <a:pt x="354" y="380"/>
                  </a:lnTo>
                  <a:lnTo>
                    <a:pt x="282" y="380"/>
                  </a:lnTo>
                  <a:lnTo>
                    <a:pt x="282" y="361"/>
                  </a:lnTo>
                  <a:lnTo>
                    <a:pt x="255" y="338"/>
                  </a:lnTo>
                  <a:lnTo>
                    <a:pt x="201" y="335"/>
                  </a:lnTo>
                  <a:lnTo>
                    <a:pt x="246" y="361"/>
                  </a:lnTo>
                  <a:lnTo>
                    <a:pt x="184" y="374"/>
                  </a:lnTo>
                  <a:lnTo>
                    <a:pt x="85" y="356"/>
                  </a:lnTo>
                  <a:lnTo>
                    <a:pt x="48" y="361"/>
                  </a:lnTo>
                  <a:lnTo>
                    <a:pt x="61" y="229"/>
                  </a:lnTo>
                  <a:lnTo>
                    <a:pt x="2" y="125"/>
                  </a:lnTo>
                  <a:lnTo>
                    <a:pt x="0" y="9"/>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86" name="Freeform 285"/>
            <p:cNvSpPr>
              <a:spLocks/>
            </p:cNvSpPr>
            <p:nvPr/>
          </p:nvSpPr>
          <p:spPr bwMode="auto">
            <a:xfrm>
              <a:off x="3597458" y="286248"/>
              <a:ext cx="838801" cy="1020796"/>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7"/>
                  </a:lnTo>
                  <a:lnTo>
                    <a:pt x="100" y="614"/>
                  </a:lnTo>
                  <a:lnTo>
                    <a:pt x="101" y="445"/>
                  </a:lnTo>
                  <a:lnTo>
                    <a:pt x="67" y="407"/>
                  </a:lnTo>
                  <a:lnTo>
                    <a:pt x="79" y="363"/>
                  </a:lnTo>
                  <a:lnTo>
                    <a:pt x="91" y="337"/>
                  </a:lnTo>
                  <a:lnTo>
                    <a:pt x="67" y="219"/>
                  </a:lnTo>
                  <a:lnTo>
                    <a:pt x="34" y="142"/>
                  </a:lnTo>
                  <a:lnTo>
                    <a:pt x="0" y="48"/>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7" name="Freeform 286"/>
            <p:cNvSpPr>
              <a:spLocks/>
            </p:cNvSpPr>
            <p:nvPr/>
          </p:nvSpPr>
          <p:spPr bwMode="auto">
            <a:xfrm>
              <a:off x="4139499" y="634591"/>
              <a:ext cx="638942" cy="805733"/>
            </a:xfrm>
            <a:custGeom>
              <a:avLst/>
              <a:gdLst>
                <a:gd name="T0" fmla="*/ 2147483647 w 415"/>
                <a:gd name="T1" fmla="*/ 2147483647 h 484"/>
                <a:gd name="T2" fmla="*/ 2147483647 w 415"/>
                <a:gd name="T3" fmla="*/ 2147483647 h 484"/>
                <a:gd name="T4" fmla="*/ 2147483647 w 415"/>
                <a:gd name="T5" fmla="*/ 2147483647 h 484"/>
                <a:gd name="T6" fmla="*/ 2147483647 w 415"/>
                <a:gd name="T7" fmla="*/ 0 h 484"/>
                <a:gd name="T8" fmla="*/ 2147483647 w 415"/>
                <a:gd name="T9" fmla="*/ 2147483647 h 484"/>
                <a:gd name="T10" fmla="*/ 2147483647 w 415"/>
                <a:gd name="T11" fmla="*/ 2147483647 h 484"/>
                <a:gd name="T12" fmla="*/ 2147483647 w 415"/>
                <a:gd name="T13" fmla="*/ 2147483647 h 484"/>
                <a:gd name="T14" fmla="*/ 2147483647 w 415"/>
                <a:gd name="T15" fmla="*/ 2147483647 h 484"/>
                <a:gd name="T16" fmla="*/ 2147483647 w 415"/>
                <a:gd name="T17" fmla="*/ 2147483647 h 484"/>
                <a:gd name="T18" fmla="*/ 2147483647 w 415"/>
                <a:gd name="T19" fmla="*/ 2147483647 h 484"/>
                <a:gd name="T20" fmla="*/ 2147483647 w 415"/>
                <a:gd name="T21" fmla="*/ 2147483647 h 484"/>
                <a:gd name="T22" fmla="*/ 2147483647 w 415"/>
                <a:gd name="T23" fmla="*/ 2147483647 h 484"/>
                <a:gd name="T24" fmla="*/ 2147483647 w 415"/>
                <a:gd name="T25" fmla="*/ 2147483647 h 484"/>
                <a:gd name="T26" fmla="*/ 2147483647 w 415"/>
                <a:gd name="T27" fmla="*/ 2147483647 h 484"/>
                <a:gd name="T28" fmla="*/ 2147483647 w 415"/>
                <a:gd name="T29" fmla="*/ 2147483647 h 484"/>
                <a:gd name="T30" fmla="*/ 2147483647 w 415"/>
                <a:gd name="T31" fmla="*/ 2147483647 h 484"/>
                <a:gd name="T32" fmla="*/ 2147483647 w 415"/>
                <a:gd name="T33" fmla="*/ 2147483647 h 484"/>
                <a:gd name="T34" fmla="*/ 2147483647 w 415"/>
                <a:gd name="T35" fmla="*/ 2147483647 h 484"/>
                <a:gd name="T36" fmla="*/ 2147483647 w 415"/>
                <a:gd name="T37" fmla="*/ 2147483647 h 484"/>
                <a:gd name="T38" fmla="*/ 2147483647 w 415"/>
                <a:gd name="T39" fmla="*/ 2147483647 h 484"/>
                <a:gd name="T40" fmla="*/ 2147483647 w 415"/>
                <a:gd name="T41" fmla="*/ 2147483647 h 484"/>
                <a:gd name="T42" fmla="*/ 2147483647 w 415"/>
                <a:gd name="T43" fmla="*/ 2147483647 h 484"/>
                <a:gd name="T44" fmla="*/ 2147483647 w 415"/>
                <a:gd name="T45" fmla="*/ 2147483647 h 484"/>
                <a:gd name="T46" fmla="*/ 2147483647 w 415"/>
                <a:gd name="T47" fmla="*/ 2147483647 h 484"/>
                <a:gd name="T48" fmla="*/ 2147483647 w 415"/>
                <a:gd name="T49" fmla="*/ 2147483647 h 484"/>
                <a:gd name="T50" fmla="*/ 2147483647 w 415"/>
                <a:gd name="T51" fmla="*/ 2147483647 h 484"/>
                <a:gd name="T52" fmla="*/ 2147483647 w 415"/>
                <a:gd name="T53" fmla="*/ 2147483647 h 484"/>
                <a:gd name="T54" fmla="*/ 2147483647 w 415"/>
                <a:gd name="T55" fmla="*/ 2147483647 h 484"/>
                <a:gd name="T56" fmla="*/ 2147483647 w 415"/>
                <a:gd name="T57" fmla="*/ 2147483647 h 484"/>
                <a:gd name="T58" fmla="*/ 2147483647 w 415"/>
                <a:gd name="T59" fmla="*/ 2147483647 h 484"/>
                <a:gd name="T60" fmla="*/ 2147483647 w 415"/>
                <a:gd name="T61" fmla="*/ 2147483647 h 484"/>
                <a:gd name="T62" fmla="*/ 2147483647 w 415"/>
                <a:gd name="T63" fmla="*/ 2147483647 h 484"/>
                <a:gd name="T64" fmla="*/ 2147483647 w 415"/>
                <a:gd name="T65" fmla="*/ 2147483647 h 484"/>
                <a:gd name="T66" fmla="*/ 0 w 415"/>
                <a:gd name="T67" fmla="*/ 2147483647 h 484"/>
                <a:gd name="T68" fmla="*/ 2147483647 w 415"/>
                <a:gd name="T69" fmla="*/ 2147483647 h 484"/>
                <a:gd name="T70" fmla="*/ 2147483647 w 415"/>
                <a:gd name="T71" fmla="*/ 2147483647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9"/>
                  </a:lnTo>
                  <a:lnTo>
                    <a:pt x="236" y="60"/>
                  </a:lnTo>
                  <a:lnTo>
                    <a:pt x="267" y="80"/>
                  </a:lnTo>
                  <a:lnTo>
                    <a:pt x="325" y="95"/>
                  </a:lnTo>
                  <a:lnTo>
                    <a:pt x="336" y="121"/>
                  </a:lnTo>
                  <a:lnTo>
                    <a:pt x="365" y="122"/>
                  </a:lnTo>
                  <a:lnTo>
                    <a:pt x="356" y="148"/>
                  </a:lnTo>
                  <a:lnTo>
                    <a:pt x="367" y="176"/>
                  </a:lnTo>
                  <a:lnTo>
                    <a:pt x="347" y="212"/>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5"/>
                  </a:lnTo>
                  <a:lnTo>
                    <a:pt x="152" y="416"/>
                  </a:lnTo>
                  <a:lnTo>
                    <a:pt x="128" y="374"/>
                  </a:lnTo>
                  <a:lnTo>
                    <a:pt x="107" y="322"/>
                  </a:lnTo>
                  <a:lnTo>
                    <a:pt x="52" y="270"/>
                  </a:lnTo>
                  <a:lnTo>
                    <a:pt x="18" y="270"/>
                  </a:lnTo>
                  <a:lnTo>
                    <a:pt x="18" y="198"/>
                  </a:lnTo>
                  <a:lnTo>
                    <a:pt x="0" y="171"/>
                  </a:lnTo>
                  <a:lnTo>
                    <a:pt x="39" y="130"/>
                  </a:lnTo>
                  <a:lnTo>
                    <a:pt x="30" y="33"/>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8" name="Freeform 287"/>
            <p:cNvSpPr>
              <a:spLocks/>
            </p:cNvSpPr>
            <p:nvPr/>
          </p:nvSpPr>
          <p:spPr bwMode="auto">
            <a:xfrm>
              <a:off x="3735240" y="1276753"/>
              <a:ext cx="741900" cy="519485"/>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2"/>
                  </a:lnTo>
                  <a:lnTo>
                    <a:pt x="10" y="130"/>
                  </a:lnTo>
                  <a:lnTo>
                    <a:pt x="55" y="249"/>
                  </a:lnTo>
                  <a:lnTo>
                    <a:pt x="80" y="313"/>
                  </a:lnTo>
                  <a:lnTo>
                    <a:pt x="363" y="298"/>
                  </a:lnTo>
                  <a:lnTo>
                    <a:pt x="410" y="313"/>
                  </a:lnTo>
                  <a:lnTo>
                    <a:pt x="438" y="252"/>
                  </a:lnTo>
                  <a:lnTo>
                    <a:pt x="428" y="209"/>
                  </a:lnTo>
                  <a:lnTo>
                    <a:pt x="475" y="200"/>
                  </a:lnTo>
                  <a:lnTo>
                    <a:pt x="481" y="131"/>
                  </a:lnTo>
                  <a:lnTo>
                    <a:pt x="453" y="101"/>
                  </a:lnTo>
                  <a:lnTo>
                    <a:pt x="404" y="72"/>
                  </a:lnTo>
                  <a:lnTo>
                    <a:pt x="414" y="30"/>
                  </a:lnTo>
                  <a:lnTo>
                    <a:pt x="393" y="0"/>
                  </a:lnTo>
                  <a:lnTo>
                    <a:pt x="287" y="5"/>
                  </a:lnTo>
                  <a:lnTo>
                    <a:pt x="180" y="9"/>
                  </a:lnTo>
                  <a:lnTo>
                    <a:pt x="7" y="16"/>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89" name="Freeform 288"/>
            <p:cNvSpPr>
              <a:spLocks/>
            </p:cNvSpPr>
            <p:nvPr/>
          </p:nvSpPr>
          <p:spPr bwMode="auto">
            <a:xfrm>
              <a:off x="4389323" y="519486"/>
              <a:ext cx="685878" cy="322595"/>
            </a:xfrm>
            <a:custGeom>
              <a:avLst/>
              <a:gdLst>
                <a:gd name="T0" fmla="*/ 0 w 445"/>
                <a:gd name="T1" fmla="*/ 2147483647 h 193"/>
                <a:gd name="T2" fmla="*/ 2147483647 w 445"/>
                <a:gd name="T3" fmla="*/ 0 h 193"/>
                <a:gd name="T4" fmla="*/ 2147483647 w 445"/>
                <a:gd name="T5" fmla="*/ 2147483647 h 193"/>
                <a:gd name="T6" fmla="*/ 2147483647 w 445"/>
                <a:gd name="T7" fmla="*/ 2147483647 h 193"/>
                <a:gd name="T8" fmla="*/ 2147483647 w 445"/>
                <a:gd name="T9" fmla="*/ 2147483647 h 193"/>
                <a:gd name="T10" fmla="*/ 2147483647 w 445"/>
                <a:gd name="T11" fmla="*/ 2147483647 h 193"/>
                <a:gd name="T12" fmla="*/ 2147483647 w 445"/>
                <a:gd name="T13" fmla="*/ 2147483647 h 193"/>
                <a:gd name="T14" fmla="*/ 2147483647 w 445"/>
                <a:gd name="T15" fmla="*/ 2147483647 h 193"/>
                <a:gd name="T16" fmla="*/ 2147483647 w 445"/>
                <a:gd name="T17" fmla="*/ 2147483647 h 193"/>
                <a:gd name="T18" fmla="*/ 2147483647 w 445"/>
                <a:gd name="T19" fmla="*/ 2147483647 h 193"/>
                <a:gd name="T20" fmla="*/ 2147483647 w 445"/>
                <a:gd name="T21" fmla="*/ 2147483647 h 193"/>
                <a:gd name="T22" fmla="*/ 2147483647 w 445"/>
                <a:gd name="T23" fmla="*/ 2147483647 h 193"/>
                <a:gd name="T24" fmla="*/ 2147483647 w 445"/>
                <a:gd name="T25" fmla="*/ 2147483647 h 193"/>
                <a:gd name="T26" fmla="*/ 2147483647 w 445"/>
                <a:gd name="T27" fmla="*/ 2147483647 h 193"/>
                <a:gd name="T28" fmla="*/ 2147483647 w 445"/>
                <a:gd name="T29" fmla="*/ 2147483647 h 193"/>
                <a:gd name="T30" fmla="*/ 2147483647 w 445"/>
                <a:gd name="T31" fmla="*/ 2147483647 h 193"/>
                <a:gd name="T32" fmla="*/ 2147483647 w 445"/>
                <a:gd name="T33" fmla="*/ 2147483647 h 193"/>
                <a:gd name="T34" fmla="*/ 2147483647 w 445"/>
                <a:gd name="T35" fmla="*/ 2147483647 h 193"/>
                <a:gd name="T36" fmla="*/ 2147483647 w 445"/>
                <a:gd name="T37" fmla="*/ 2147483647 h 193"/>
                <a:gd name="T38" fmla="*/ 2147483647 w 445"/>
                <a:gd name="T39" fmla="*/ 2147483647 h 193"/>
                <a:gd name="T40" fmla="*/ 2147483647 w 445"/>
                <a:gd name="T41" fmla="*/ 2147483647 h 193"/>
                <a:gd name="T42" fmla="*/ 2147483647 w 445"/>
                <a:gd name="T43" fmla="*/ 2147483647 h 193"/>
                <a:gd name="T44" fmla="*/ 2147483647 w 445"/>
                <a:gd name="T45" fmla="*/ 2147483647 h 193"/>
                <a:gd name="T46" fmla="*/ 2147483647 w 445"/>
                <a:gd name="T47" fmla="*/ 2147483647 h 193"/>
                <a:gd name="T48" fmla="*/ 0 w 445"/>
                <a:gd name="T49" fmla="*/ 2147483647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9"/>
                  </a:lnTo>
                  <a:lnTo>
                    <a:pt x="371" y="53"/>
                  </a:lnTo>
                  <a:lnTo>
                    <a:pt x="441" y="81"/>
                  </a:lnTo>
                  <a:lnTo>
                    <a:pt x="445" y="102"/>
                  </a:lnTo>
                  <a:lnTo>
                    <a:pt x="369" y="120"/>
                  </a:lnTo>
                  <a:lnTo>
                    <a:pt x="347" y="106"/>
                  </a:lnTo>
                  <a:lnTo>
                    <a:pt x="308" y="111"/>
                  </a:lnTo>
                  <a:lnTo>
                    <a:pt x="263" y="138"/>
                  </a:lnTo>
                  <a:lnTo>
                    <a:pt x="243" y="139"/>
                  </a:lnTo>
                  <a:lnTo>
                    <a:pt x="226" y="120"/>
                  </a:lnTo>
                  <a:lnTo>
                    <a:pt x="201" y="191"/>
                  </a:lnTo>
                  <a:lnTo>
                    <a:pt x="173" y="193"/>
                  </a:lnTo>
                  <a:lnTo>
                    <a:pt x="161" y="164"/>
                  </a:lnTo>
                  <a:lnTo>
                    <a:pt x="101" y="151"/>
                  </a:lnTo>
                  <a:lnTo>
                    <a:pt x="73" y="130"/>
                  </a:lnTo>
                  <a:lnTo>
                    <a:pt x="23" y="138"/>
                  </a:lnTo>
                  <a:lnTo>
                    <a:pt x="0" y="10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0" name="Freeform 289"/>
            <p:cNvSpPr>
              <a:spLocks/>
            </p:cNvSpPr>
            <p:nvPr/>
          </p:nvSpPr>
          <p:spPr bwMode="auto">
            <a:xfrm>
              <a:off x="4864744" y="748180"/>
              <a:ext cx="490562" cy="719405"/>
            </a:xfrm>
            <a:custGeom>
              <a:avLst/>
              <a:gdLst>
                <a:gd name="T0" fmla="*/ 2147483647 w 319"/>
                <a:gd name="T1" fmla="*/ 2147483647 h 432"/>
                <a:gd name="T2" fmla="*/ 2147483647 w 319"/>
                <a:gd name="T3" fmla="*/ 2147483647 h 432"/>
                <a:gd name="T4" fmla="*/ 2147483647 w 319"/>
                <a:gd name="T5" fmla="*/ 2147483647 h 432"/>
                <a:gd name="T6" fmla="*/ 2147483647 w 319"/>
                <a:gd name="T7" fmla="*/ 2147483647 h 432"/>
                <a:gd name="T8" fmla="*/ 2147483647 w 319"/>
                <a:gd name="T9" fmla="*/ 2147483647 h 432"/>
                <a:gd name="T10" fmla="*/ 2147483647 w 319"/>
                <a:gd name="T11" fmla="*/ 2147483647 h 432"/>
                <a:gd name="T12" fmla="*/ 0 w 319"/>
                <a:gd name="T13" fmla="*/ 2147483647 h 432"/>
                <a:gd name="T14" fmla="*/ 2147483647 w 319"/>
                <a:gd name="T15" fmla="*/ 2147483647 h 432"/>
                <a:gd name="T16" fmla="*/ 2147483647 w 319"/>
                <a:gd name="T17" fmla="*/ 2147483647 h 432"/>
                <a:gd name="T18" fmla="*/ 2147483647 w 319"/>
                <a:gd name="T19" fmla="*/ 2147483647 h 432"/>
                <a:gd name="T20" fmla="*/ 2147483647 w 319"/>
                <a:gd name="T21" fmla="*/ 2147483647 h 432"/>
                <a:gd name="T22" fmla="*/ 2147483647 w 319"/>
                <a:gd name="T23" fmla="*/ 2147483647 h 432"/>
                <a:gd name="T24" fmla="*/ 2147483647 w 319"/>
                <a:gd name="T25" fmla="*/ 2147483647 h 432"/>
                <a:gd name="T26" fmla="*/ 2147483647 w 319"/>
                <a:gd name="T27" fmla="*/ 2147483647 h 432"/>
                <a:gd name="T28" fmla="*/ 2147483647 w 319"/>
                <a:gd name="T29" fmla="*/ 2147483647 h 432"/>
                <a:gd name="T30" fmla="*/ 2147483647 w 319"/>
                <a:gd name="T31" fmla="*/ 2147483647 h 432"/>
                <a:gd name="T32" fmla="*/ 2147483647 w 319"/>
                <a:gd name="T33" fmla="*/ 2147483647 h 432"/>
                <a:gd name="T34" fmla="*/ 2147483647 w 319"/>
                <a:gd name="T35" fmla="*/ 2147483647 h 432"/>
                <a:gd name="T36" fmla="*/ 2147483647 w 319"/>
                <a:gd name="T37" fmla="*/ 2147483647 h 432"/>
                <a:gd name="T38" fmla="*/ 2147483647 w 319"/>
                <a:gd name="T39" fmla="*/ 2147483647 h 432"/>
                <a:gd name="T40" fmla="*/ 2147483647 w 319"/>
                <a:gd name="T41" fmla="*/ 2147483647 h 432"/>
                <a:gd name="T42" fmla="*/ 2147483647 w 319"/>
                <a:gd name="T43" fmla="*/ 2147483647 h 432"/>
                <a:gd name="T44" fmla="*/ 2147483647 w 319"/>
                <a:gd name="T45" fmla="*/ 2147483647 h 432"/>
                <a:gd name="T46" fmla="*/ 2147483647 w 319"/>
                <a:gd name="T47" fmla="*/ 2147483647 h 432"/>
                <a:gd name="T48" fmla="*/ 2147483647 w 319"/>
                <a:gd name="T49" fmla="*/ 2147483647 h 432"/>
                <a:gd name="T50" fmla="*/ 2147483647 w 319"/>
                <a:gd name="T51" fmla="*/ 2147483647 h 432"/>
                <a:gd name="T52" fmla="*/ 2147483647 w 319"/>
                <a:gd name="T53" fmla="*/ 2147483647 h 432"/>
                <a:gd name="T54" fmla="*/ 2147483647 w 319"/>
                <a:gd name="T55" fmla="*/ 2147483647 h 432"/>
                <a:gd name="T56" fmla="*/ 2147483647 w 319"/>
                <a:gd name="T57" fmla="*/ 2147483647 h 432"/>
                <a:gd name="T58" fmla="*/ 2147483647 w 319"/>
                <a:gd name="T59" fmla="*/ 2147483647 h 432"/>
                <a:gd name="T60" fmla="*/ 2147483647 w 319"/>
                <a:gd name="T61" fmla="*/ 2147483647 h 432"/>
                <a:gd name="T62" fmla="*/ 2147483647 w 319"/>
                <a:gd name="T63" fmla="*/ 2147483647 h 432"/>
                <a:gd name="T64" fmla="*/ 2147483647 w 319"/>
                <a:gd name="T65" fmla="*/ 2147483647 h 432"/>
                <a:gd name="T66" fmla="*/ 2147483647 w 319"/>
                <a:gd name="T67" fmla="*/ 2147483647 h 432"/>
                <a:gd name="T68" fmla="*/ 2147483647 w 319"/>
                <a:gd name="T69" fmla="*/ 2147483647 h 432"/>
                <a:gd name="T70" fmla="*/ 2147483647 w 319"/>
                <a:gd name="T71" fmla="*/ 2147483647 h 432"/>
                <a:gd name="T72" fmla="*/ 2147483647 w 319"/>
                <a:gd name="T73" fmla="*/ 2147483647 h 432"/>
                <a:gd name="T74" fmla="*/ 2147483647 w 319"/>
                <a:gd name="T75" fmla="*/ 2147483647 h 432"/>
                <a:gd name="T76" fmla="*/ 2147483647 w 319"/>
                <a:gd name="T77" fmla="*/ 2147483647 h 432"/>
                <a:gd name="T78" fmla="*/ 2147483647 w 319"/>
                <a:gd name="T79" fmla="*/ 2147483647 h 432"/>
                <a:gd name="T80" fmla="*/ 2147483647 w 319"/>
                <a:gd name="T81" fmla="*/ 2147483647 h 432"/>
                <a:gd name="T82" fmla="*/ 2147483647 w 319"/>
                <a:gd name="T83" fmla="*/ 0 h 432"/>
                <a:gd name="T84" fmla="*/ 2147483647 w 319"/>
                <a:gd name="T85" fmla="*/ 2147483647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70"/>
                  </a:lnTo>
                  <a:lnTo>
                    <a:pt x="33" y="392"/>
                  </a:lnTo>
                  <a:lnTo>
                    <a:pt x="27" y="432"/>
                  </a:lnTo>
                  <a:lnTo>
                    <a:pt x="152" y="425"/>
                  </a:lnTo>
                  <a:lnTo>
                    <a:pt x="318" y="410"/>
                  </a:lnTo>
                  <a:lnTo>
                    <a:pt x="288" y="401"/>
                  </a:lnTo>
                  <a:lnTo>
                    <a:pt x="271" y="379"/>
                  </a:lnTo>
                  <a:lnTo>
                    <a:pt x="297" y="359"/>
                  </a:lnTo>
                  <a:lnTo>
                    <a:pt x="297" y="335"/>
                  </a:lnTo>
                  <a:lnTo>
                    <a:pt x="285" y="315"/>
                  </a:lnTo>
                  <a:lnTo>
                    <a:pt x="297" y="300"/>
                  </a:lnTo>
                  <a:lnTo>
                    <a:pt x="319" y="301"/>
                  </a:lnTo>
                  <a:lnTo>
                    <a:pt x="315" y="242"/>
                  </a:lnTo>
                  <a:lnTo>
                    <a:pt x="309" y="206"/>
                  </a:lnTo>
                  <a:lnTo>
                    <a:pt x="295" y="183"/>
                  </a:lnTo>
                  <a:lnTo>
                    <a:pt x="282" y="170"/>
                  </a:lnTo>
                  <a:lnTo>
                    <a:pt x="261" y="166"/>
                  </a:lnTo>
                  <a:lnTo>
                    <a:pt x="242" y="166"/>
                  </a:lnTo>
                  <a:lnTo>
                    <a:pt x="221" y="194"/>
                  </a:lnTo>
                  <a:lnTo>
                    <a:pt x="207" y="203"/>
                  </a:lnTo>
                  <a:lnTo>
                    <a:pt x="198" y="206"/>
                  </a:lnTo>
                  <a:lnTo>
                    <a:pt x="188" y="201"/>
                  </a:lnTo>
                  <a:lnTo>
                    <a:pt x="185" y="188"/>
                  </a:lnTo>
                  <a:lnTo>
                    <a:pt x="188" y="179"/>
                  </a:lnTo>
                  <a:lnTo>
                    <a:pt x="197" y="170"/>
                  </a:lnTo>
                  <a:lnTo>
                    <a:pt x="206" y="166"/>
                  </a:lnTo>
                  <a:lnTo>
                    <a:pt x="215" y="164"/>
                  </a:lnTo>
                  <a:lnTo>
                    <a:pt x="215" y="148"/>
                  </a:lnTo>
                  <a:lnTo>
                    <a:pt x="239" y="130"/>
                  </a:lnTo>
                  <a:lnTo>
                    <a:pt x="215" y="73"/>
                  </a:lnTo>
                  <a:lnTo>
                    <a:pt x="215" y="46"/>
                  </a:lnTo>
                  <a:lnTo>
                    <a:pt x="175" y="36"/>
                  </a:lnTo>
                  <a:lnTo>
                    <a:pt x="116" y="0"/>
                  </a:lnTo>
                  <a:lnTo>
                    <a:pt x="81" y="1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1" name="Freeform 290"/>
            <p:cNvSpPr>
              <a:spLocks/>
            </p:cNvSpPr>
            <p:nvPr/>
          </p:nvSpPr>
          <p:spPr bwMode="auto">
            <a:xfrm>
              <a:off x="4330318" y="1387475"/>
              <a:ext cx="533400" cy="946150"/>
            </a:xfrm>
            <a:custGeom>
              <a:avLst/>
              <a:gdLst>
                <a:gd name="T0" fmla="*/ 2147483647 w 346"/>
                <a:gd name="T1" fmla="*/ 2147483647 h 571"/>
                <a:gd name="T2" fmla="*/ 2147483647 w 346"/>
                <a:gd name="T3" fmla="*/ 0 h 571"/>
                <a:gd name="T4" fmla="*/ 2147483647 w 346"/>
                <a:gd name="T5" fmla="*/ 2147483647 h 571"/>
                <a:gd name="T6" fmla="*/ 2147483647 w 346"/>
                <a:gd name="T7" fmla="*/ 2147483647 h 571"/>
                <a:gd name="T8" fmla="*/ 2147483647 w 346"/>
                <a:gd name="T9" fmla="*/ 2147483647 h 571"/>
                <a:gd name="T10" fmla="*/ 2147483647 w 346"/>
                <a:gd name="T11" fmla="*/ 2147483647 h 571"/>
                <a:gd name="T12" fmla="*/ 2147483647 w 346"/>
                <a:gd name="T13" fmla="*/ 2147483647 h 571"/>
                <a:gd name="T14" fmla="*/ 2147483647 w 346"/>
                <a:gd name="T15" fmla="*/ 2147483647 h 571"/>
                <a:gd name="T16" fmla="*/ 2147483647 w 346"/>
                <a:gd name="T17" fmla="*/ 2147483647 h 571"/>
                <a:gd name="T18" fmla="*/ 2147483647 w 346"/>
                <a:gd name="T19" fmla="*/ 2147483647 h 571"/>
                <a:gd name="T20" fmla="*/ 2147483647 w 346"/>
                <a:gd name="T21" fmla="*/ 2147483647 h 571"/>
                <a:gd name="T22" fmla="*/ 2147483647 w 346"/>
                <a:gd name="T23" fmla="*/ 2147483647 h 571"/>
                <a:gd name="T24" fmla="*/ 2147483647 w 346"/>
                <a:gd name="T25" fmla="*/ 2147483647 h 571"/>
                <a:gd name="T26" fmla="*/ 2147483647 w 346"/>
                <a:gd name="T27" fmla="*/ 2147483647 h 571"/>
                <a:gd name="T28" fmla="*/ 2147483647 w 346"/>
                <a:gd name="T29" fmla="*/ 2147483647 h 571"/>
                <a:gd name="T30" fmla="*/ 2147483647 w 346"/>
                <a:gd name="T31" fmla="*/ 2147483647 h 571"/>
                <a:gd name="T32" fmla="*/ 2147483647 w 346"/>
                <a:gd name="T33" fmla="*/ 2147483647 h 571"/>
                <a:gd name="T34" fmla="*/ 0 w 346"/>
                <a:gd name="T35" fmla="*/ 2147483647 h 571"/>
                <a:gd name="T36" fmla="*/ 2147483647 w 346"/>
                <a:gd name="T37" fmla="*/ 2147483647 h 571"/>
                <a:gd name="T38" fmla="*/ 2147483647 w 346"/>
                <a:gd name="T39" fmla="*/ 2147483647 h 571"/>
                <a:gd name="T40" fmla="*/ 2147483647 w 346"/>
                <a:gd name="T41" fmla="*/ 2147483647 h 571"/>
                <a:gd name="T42" fmla="*/ 2147483647 w 346"/>
                <a:gd name="T43" fmla="*/ 2147483647 h 571"/>
                <a:gd name="T44" fmla="*/ 2147483647 w 346"/>
                <a:gd name="T45" fmla="*/ 2147483647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9"/>
                  </a:lnTo>
                  <a:lnTo>
                    <a:pt x="314" y="532"/>
                  </a:lnTo>
                  <a:lnTo>
                    <a:pt x="279" y="526"/>
                  </a:lnTo>
                  <a:lnTo>
                    <a:pt x="280" y="571"/>
                  </a:lnTo>
                  <a:lnTo>
                    <a:pt x="243" y="553"/>
                  </a:lnTo>
                  <a:lnTo>
                    <a:pt x="223" y="559"/>
                  </a:lnTo>
                  <a:lnTo>
                    <a:pt x="195" y="555"/>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endParaRPr>
            </a:p>
          </p:txBody>
        </p:sp>
        <p:sp>
          <p:nvSpPr>
            <p:cNvPr id="292" name="Freeform 291"/>
            <p:cNvSpPr>
              <a:spLocks/>
            </p:cNvSpPr>
            <p:nvPr/>
          </p:nvSpPr>
          <p:spPr bwMode="auto">
            <a:xfrm>
              <a:off x="3857244" y="1770063"/>
              <a:ext cx="847725" cy="754062"/>
            </a:xfrm>
            <a:custGeom>
              <a:avLst/>
              <a:gdLst>
                <a:gd name="T0" fmla="*/ 0 w 548"/>
                <a:gd name="T1" fmla="*/ 2147483647 h 452"/>
                <a:gd name="T2" fmla="*/ 2147483647 w 548"/>
                <a:gd name="T3" fmla="*/ 0 h 452"/>
                <a:gd name="T4" fmla="*/ 2147483647 w 548"/>
                <a:gd name="T5" fmla="*/ 0 h 452"/>
                <a:gd name="T6" fmla="*/ 2147483647 w 548"/>
                <a:gd name="T7" fmla="*/ 2147483647 h 452"/>
                <a:gd name="T8" fmla="*/ 2147483647 w 548"/>
                <a:gd name="T9" fmla="*/ 2147483647 h 452"/>
                <a:gd name="T10" fmla="*/ 2147483647 w 548"/>
                <a:gd name="T11" fmla="*/ 2147483647 h 452"/>
                <a:gd name="T12" fmla="*/ 2147483647 w 548"/>
                <a:gd name="T13" fmla="*/ 2147483647 h 452"/>
                <a:gd name="T14" fmla="*/ 2147483647 w 548"/>
                <a:gd name="T15" fmla="*/ 2147483647 h 452"/>
                <a:gd name="T16" fmla="*/ 2147483647 w 548"/>
                <a:gd name="T17" fmla="*/ 2147483647 h 452"/>
                <a:gd name="T18" fmla="*/ 2147483647 w 548"/>
                <a:gd name="T19" fmla="*/ 2147483647 h 452"/>
                <a:gd name="T20" fmla="*/ 2147483647 w 548"/>
                <a:gd name="T21" fmla="*/ 2147483647 h 452"/>
                <a:gd name="T22" fmla="*/ 2147483647 w 548"/>
                <a:gd name="T23" fmla="*/ 2147483647 h 452"/>
                <a:gd name="T24" fmla="*/ 2147483647 w 548"/>
                <a:gd name="T25" fmla="*/ 2147483647 h 452"/>
                <a:gd name="T26" fmla="*/ 2147483647 w 548"/>
                <a:gd name="T27" fmla="*/ 2147483647 h 452"/>
                <a:gd name="T28" fmla="*/ 2147483647 w 548"/>
                <a:gd name="T29" fmla="*/ 2147483647 h 452"/>
                <a:gd name="T30" fmla="*/ 2147483647 w 548"/>
                <a:gd name="T31" fmla="*/ 2147483647 h 452"/>
                <a:gd name="T32" fmla="*/ 2147483647 w 548"/>
                <a:gd name="T33" fmla="*/ 2147483647 h 452"/>
                <a:gd name="T34" fmla="*/ 2147483647 w 548"/>
                <a:gd name="T35" fmla="*/ 2147483647 h 452"/>
                <a:gd name="T36" fmla="*/ 2147483647 w 548"/>
                <a:gd name="T37" fmla="*/ 2147483647 h 452"/>
                <a:gd name="T38" fmla="*/ 2147483647 w 548"/>
                <a:gd name="T39" fmla="*/ 2147483647 h 452"/>
                <a:gd name="T40" fmla="*/ 2147483647 w 548"/>
                <a:gd name="T41" fmla="*/ 2147483647 h 452"/>
                <a:gd name="T42" fmla="*/ 2147483647 w 548"/>
                <a:gd name="T43" fmla="*/ 2147483647 h 452"/>
                <a:gd name="T44" fmla="*/ 2147483647 w 548"/>
                <a:gd name="T45" fmla="*/ 2147483647 h 452"/>
                <a:gd name="T46" fmla="*/ 2147483647 w 548"/>
                <a:gd name="T47" fmla="*/ 2147483647 h 452"/>
                <a:gd name="T48" fmla="*/ 2147483647 w 548"/>
                <a:gd name="T49" fmla="*/ 2147483647 h 452"/>
                <a:gd name="T50" fmla="*/ 0 w 548"/>
                <a:gd name="T51" fmla="*/ 2147483647 h 4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2"/>
                <a:gd name="T80" fmla="*/ 548 w 548"/>
                <a:gd name="T81" fmla="*/ 452 h 4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2">
                  <a:moveTo>
                    <a:pt x="0" y="15"/>
                  </a:moveTo>
                  <a:lnTo>
                    <a:pt x="240" y="0"/>
                  </a:lnTo>
                  <a:lnTo>
                    <a:pt x="290" y="0"/>
                  </a:lnTo>
                  <a:lnTo>
                    <a:pt x="329" y="14"/>
                  </a:lnTo>
                  <a:lnTo>
                    <a:pt x="308" y="52"/>
                  </a:lnTo>
                  <a:lnTo>
                    <a:pt x="378" y="116"/>
                  </a:lnTo>
                  <a:lnTo>
                    <a:pt x="401" y="170"/>
                  </a:lnTo>
                  <a:lnTo>
                    <a:pt x="442" y="157"/>
                  </a:lnTo>
                  <a:lnTo>
                    <a:pt x="441" y="233"/>
                  </a:lnTo>
                  <a:lnTo>
                    <a:pt x="483" y="255"/>
                  </a:lnTo>
                  <a:lnTo>
                    <a:pt x="502" y="322"/>
                  </a:lnTo>
                  <a:lnTo>
                    <a:pt x="532" y="328"/>
                  </a:lnTo>
                  <a:lnTo>
                    <a:pt x="548" y="356"/>
                  </a:lnTo>
                  <a:lnTo>
                    <a:pt x="511" y="395"/>
                  </a:lnTo>
                  <a:lnTo>
                    <a:pt x="499" y="440"/>
                  </a:lnTo>
                  <a:lnTo>
                    <a:pt x="447" y="452"/>
                  </a:lnTo>
                  <a:lnTo>
                    <a:pt x="460" y="403"/>
                  </a:lnTo>
                  <a:lnTo>
                    <a:pt x="255" y="421"/>
                  </a:lnTo>
                  <a:lnTo>
                    <a:pt x="107" y="438"/>
                  </a:lnTo>
                  <a:lnTo>
                    <a:pt x="98" y="391"/>
                  </a:lnTo>
                  <a:lnTo>
                    <a:pt x="88" y="246"/>
                  </a:lnTo>
                  <a:lnTo>
                    <a:pt x="86" y="167"/>
                  </a:lnTo>
                  <a:lnTo>
                    <a:pt x="37" y="131"/>
                  </a:lnTo>
                  <a:lnTo>
                    <a:pt x="55" y="99"/>
                  </a:lnTo>
                  <a:lnTo>
                    <a:pt x="31" y="81"/>
                  </a:lnTo>
                  <a:lnTo>
                    <a:pt x="0" y="15"/>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3" name="Freeform 292"/>
            <p:cNvSpPr>
              <a:spLocks/>
            </p:cNvSpPr>
            <p:nvPr/>
          </p:nvSpPr>
          <p:spPr bwMode="auto">
            <a:xfrm>
              <a:off x="4782756" y="1454150"/>
              <a:ext cx="412750" cy="733425"/>
            </a:xfrm>
            <a:custGeom>
              <a:avLst/>
              <a:gdLst>
                <a:gd name="T0" fmla="*/ 0 w 268"/>
                <a:gd name="T1" fmla="*/ 2147483647 h 442"/>
                <a:gd name="T2" fmla="*/ 2147483647 w 268"/>
                <a:gd name="T3" fmla="*/ 2147483647 h 442"/>
                <a:gd name="T4" fmla="*/ 2147483647 w 268"/>
                <a:gd name="T5" fmla="*/ 2147483647 h 442"/>
                <a:gd name="T6" fmla="*/ 2147483647 w 268"/>
                <a:gd name="T7" fmla="*/ 2147483647 h 442"/>
                <a:gd name="T8" fmla="*/ 2147483647 w 268"/>
                <a:gd name="T9" fmla="*/ 2147483647 h 442"/>
                <a:gd name="T10" fmla="*/ 2147483647 w 268"/>
                <a:gd name="T11" fmla="*/ 0 h 442"/>
                <a:gd name="T12" fmla="*/ 2147483647 w 268"/>
                <a:gd name="T13" fmla="*/ 2147483647 h 442"/>
                <a:gd name="T14" fmla="*/ 2147483647 w 268"/>
                <a:gd name="T15" fmla="*/ 2147483647 h 442"/>
                <a:gd name="T16" fmla="*/ 2147483647 w 268"/>
                <a:gd name="T17" fmla="*/ 2147483647 h 442"/>
                <a:gd name="T18" fmla="*/ 2147483647 w 268"/>
                <a:gd name="T19" fmla="*/ 2147483647 h 442"/>
                <a:gd name="T20" fmla="*/ 2147483647 w 268"/>
                <a:gd name="T21" fmla="*/ 2147483647 h 442"/>
                <a:gd name="T22" fmla="*/ 2147483647 w 268"/>
                <a:gd name="T23" fmla="*/ 2147483647 h 442"/>
                <a:gd name="T24" fmla="*/ 2147483647 w 268"/>
                <a:gd name="T25" fmla="*/ 2147483647 h 442"/>
                <a:gd name="T26" fmla="*/ 2147483647 w 268"/>
                <a:gd name="T27" fmla="*/ 2147483647 h 442"/>
                <a:gd name="T28" fmla="*/ 2147483647 w 268"/>
                <a:gd name="T29" fmla="*/ 2147483647 h 442"/>
                <a:gd name="T30" fmla="*/ 0 w 268"/>
                <a:gd name="T31" fmla="*/ 2147483647 h 4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2"/>
                <a:gd name="T50" fmla="*/ 268 w 268"/>
                <a:gd name="T51" fmla="*/ 442 h 4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2">
                  <a:moveTo>
                    <a:pt x="0" y="32"/>
                  </a:moveTo>
                  <a:lnTo>
                    <a:pt x="31" y="48"/>
                  </a:lnTo>
                  <a:lnTo>
                    <a:pt x="61" y="45"/>
                  </a:lnTo>
                  <a:lnTo>
                    <a:pt x="71" y="36"/>
                  </a:lnTo>
                  <a:lnTo>
                    <a:pt x="79" y="9"/>
                  </a:lnTo>
                  <a:lnTo>
                    <a:pt x="208" y="0"/>
                  </a:lnTo>
                  <a:lnTo>
                    <a:pt x="268" y="312"/>
                  </a:lnTo>
                  <a:lnTo>
                    <a:pt x="263" y="309"/>
                  </a:lnTo>
                  <a:lnTo>
                    <a:pt x="219" y="327"/>
                  </a:lnTo>
                  <a:lnTo>
                    <a:pt x="187" y="410"/>
                  </a:lnTo>
                  <a:lnTo>
                    <a:pt x="141" y="398"/>
                  </a:lnTo>
                  <a:lnTo>
                    <a:pt x="87" y="430"/>
                  </a:lnTo>
                  <a:lnTo>
                    <a:pt x="17" y="442"/>
                  </a:lnTo>
                  <a:lnTo>
                    <a:pt x="49" y="360"/>
                  </a:lnTo>
                  <a:lnTo>
                    <a:pt x="35" y="313"/>
                  </a:lnTo>
                  <a:lnTo>
                    <a:pt x="0" y="32"/>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4" name="Freeform 293"/>
            <p:cNvSpPr>
              <a:spLocks/>
            </p:cNvSpPr>
            <p:nvPr/>
          </p:nvSpPr>
          <p:spPr bwMode="auto">
            <a:xfrm>
              <a:off x="5101843" y="1304925"/>
              <a:ext cx="531813" cy="661988"/>
            </a:xfrm>
            <a:custGeom>
              <a:avLst/>
              <a:gdLst>
                <a:gd name="T0" fmla="*/ 0 w 345"/>
                <a:gd name="T1" fmla="*/ 2147483647 h 398"/>
                <a:gd name="T2" fmla="*/ 2147483647 w 345"/>
                <a:gd name="T3" fmla="*/ 2147483647 h 398"/>
                <a:gd name="T4" fmla="*/ 2147483647 w 345"/>
                <a:gd name="T5" fmla="*/ 2147483647 h 398"/>
                <a:gd name="T6" fmla="*/ 2147483647 w 345"/>
                <a:gd name="T7" fmla="*/ 2147483647 h 398"/>
                <a:gd name="T8" fmla="*/ 2147483647 w 345"/>
                <a:gd name="T9" fmla="*/ 2147483647 h 398"/>
                <a:gd name="T10" fmla="*/ 2147483647 w 345"/>
                <a:gd name="T11" fmla="*/ 0 h 398"/>
                <a:gd name="T12" fmla="*/ 2147483647 w 345"/>
                <a:gd name="T13" fmla="*/ 2147483647 h 398"/>
                <a:gd name="T14" fmla="*/ 2147483647 w 345"/>
                <a:gd name="T15" fmla="*/ 2147483647 h 398"/>
                <a:gd name="T16" fmla="*/ 2147483647 w 345"/>
                <a:gd name="T17" fmla="*/ 2147483647 h 398"/>
                <a:gd name="T18" fmla="*/ 2147483647 w 345"/>
                <a:gd name="T19" fmla="*/ 2147483647 h 398"/>
                <a:gd name="T20" fmla="*/ 2147483647 w 345"/>
                <a:gd name="T21" fmla="*/ 2147483647 h 398"/>
                <a:gd name="T22" fmla="*/ 2147483647 w 345"/>
                <a:gd name="T23" fmla="*/ 2147483647 h 398"/>
                <a:gd name="T24" fmla="*/ 2147483647 w 345"/>
                <a:gd name="T25" fmla="*/ 2147483647 h 398"/>
                <a:gd name="T26" fmla="*/ 2147483647 w 345"/>
                <a:gd name="T27" fmla="*/ 2147483647 h 398"/>
                <a:gd name="T28" fmla="*/ 2147483647 w 345"/>
                <a:gd name="T29" fmla="*/ 2147483647 h 398"/>
                <a:gd name="T30" fmla="*/ 2147483647 w 345"/>
                <a:gd name="T31" fmla="*/ 2147483647 h 398"/>
                <a:gd name="T32" fmla="*/ 2147483647 w 345"/>
                <a:gd name="T33" fmla="*/ 2147483647 h 398"/>
                <a:gd name="T34" fmla="*/ 2147483647 w 345"/>
                <a:gd name="T35" fmla="*/ 2147483647 h 398"/>
                <a:gd name="T36" fmla="*/ 0 w 345"/>
                <a:gd name="T37" fmla="*/ 2147483647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1"/>
                  </a:lnTo>
                  <a:lnTo>
                    <a:pt x="327" y="167"/>
                  </a:lnTo>
                  <a:lnTo>
                    <a:pt x="331" y="271"/>
                  </a:lnTo>
                  <a:lnTo>
                    <a:pt x="297" y="280"/>
                  </a:lnTo>
                  <a:lnTo>
                    <a:pt x="277" y="338"/>
                  </a:lnTo>
                  <a:lnTo>
                    <a:pt x="251" y="331"/>
                  </a:lnTo>
                  <a:lnTo>
                    <a:pt x="242" y="398"/>
                  </a:lnTo>
                  <a:lnTo>
                    <a:pt x="203" y="370"/>
                  </a:lnTo>
                  <a:lnTo>
                    <a:pt x="127" y="388"/>
                  </a:lnTo>
                  <a:lnTo>
                    <a:pt x="94" y="362"/>
                  </a:lnTo>
                  <a:lnTo>
                    <a:pt x="51" y="361"/>
                  </a:lnTo>
                  <a:lnTo>
                    <a:pt x="29" y="249"/>
                  </a:lnTo>
                  <a:lnTo>
                    <a:pt x="0" y="89"/>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endParaRPr kumimoji="0" lang="en-US" sz="1100" b="1" i="0" u="none" strike="noStrike" kern="0" cap="none" spc="0" normalizeH="0" baseline="0" noProof="0">
                <a:ln>
                  <a:noFill/>
                </a:ln>
                <a:solidFill>
                  <a:sysClr val="windowText" lastClr="000000"/>
                </a:solidFill>
                <a:effectLst/>
                <a:uLnTx/>
                <a:uFillTx/>
                <a:latin typeface="Calibri" pitchFamily="34" charset="0"/>
                <a:cs typeface="+mn-cs"/>
              </a:endParaRPr>
            </a:p>
          </p:txBody>
        </p:sp>
        <p:sp>
          <p:nvSpPr>
            <p:cNvPr id="295" name="Freeform 294"/>
            <p:cNvSpPr>
              <a:spLocks/>
            </p:cNvSpPr>
            <p:nvPr/>
          </p:nvSpPr>
          <p:spPr bwMode="auto">
            <a:xfrm>
              <a:off x="4630356" y="1901825"/>
              <a:ext cx="933450" cy="561975"/>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7"/>
                  </a:lnTo>
                  <a:lnTo>
                    <a:pt x="562" y="207"/>
                  </a:lnTo>
                  <a:lnTo>
                    <a:pt x="568" y="181"/>
                  </a:lnTo>
                  <a:lnTo>
                    <a:pt x="590" y="172"/>
                  </a:lnTo>
                  <a:lnTo>
                    <a:pt x="607" y="131"/>
                  </a:lnTo>
                  <a:lnTo>
                    <a:pt x="558" y="91"/>
                  </a:lnTo>
                  <a:lnTo>
                    <a:pt x="549" y="37"/>
                  </a:lnTo>
                  <a:lnTo>
                    <a:pt x="510" y="11"/>
                  </a:lnTo>
                  <a:lnTo>
                    <a:pt x="431" y="26"/>
                  </a:lnTo>
                  <a:lnTo>
                    <a:pt x="394" y="2"/>
                  </a:lnTo>
                  <a:lnTo>
                    <a:pt x="358" y="0"/>
                  </a:lnTo>
                  <a:lnTo>
                    <a:pt x="365" y="37"/>
                  </a:lnTo>
                  <a:lnTo>
                    <a:pt x="316" y="57"/>
                  </a:lnTo>
                  <a:lnTo>
                    <a:pt x="283" y="140"/>
                  </a:lnTo>
                  <a:lnTo>
                    <a:pt x="239" y="127"/>
                  </a:lnTo>
                  <a:lnTo>
                    <a:pt x="185" y="158"/>
                  </a:lnTo>
                  <a:lnTo>
                    <a:pt x="116" y="170"/>
                  </a:lnTo>
                  <a:lnTo>
                    <a:pt x="116" y="218"/>
                  </a:lnTo>
                  <a:lnTo>
                    <a:pt x="82" y="216"/>
                  </a:lnTo>
                  <a:lnTo>
                    <a:pt x="84" y="258"/>
                  </a:lnTo>
                  <a:lnTo>
                    <a:pt x="48" y="242"/>
                  </a:lnTo>
                  <a:lnTo>
                    <a:pt x="27" y="249"/>
                  </a:lnTo>
                  <a:lnTo>
                    <a:pt x="45" y="277"/>
                  </a:lnTo>
                  <a:lnTo>
                    <a:pt x="8" y="315"/>
                  </a:lnTo>
                  <a:lnTo>
                    <a:pt x="0" y="33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6" name="Freeform 295"/>
            <p:cNvSpPr>
              <a:spLocks/>
            </p:cNvSpPr>
            <p:nvPr/>
          </p:nvSpPr>
          <p:spPr bwMode="auto">
            <a:xfrm>
              <a:off x="4571012" y="2264230"/>
              <a:ext cx="1074998" cy="425584"/>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6"/>
                  </a:moveTo>
                  <a:lnTo>
                    <a:pt x="42" y="121"/>
                  </a:lnTo>
                  <a:lnTo>
                    <a:pt x="30" y="144"/>
                  </a:lnTo>
                  <a:lnTo>
                    <a:pt x="43" y="177"/>
                  </a:lnTo>
                  <a:lnTo>
                    <a:pt x="0" y="205"/>
                  </a:lnTo>
                  <a:lnTo>
                    <a:pt x="9" y="255"/>
                  </a:lnTo>
                  <a:lnTo>
                    <a:pt x="192" y="240"/>
                  </a:lnTo>
                  <a:lnTo>
                    <a:pt x="410" y="214"/>
                  </a:lnTo>
                  <a:lnTo>
                    <a:pt x="519" y="195"/>
                  </a:lnTo>
                  <a:lnTo>
                    <a:pt x="541" y="129"/>
                  </a:lnTo>
                  <a:lnTo>
                    <a:pt x="580" y="126"/>
                  </a:lnTo>
                  <a:lnTo>
                    <a:pt x="699" y="0"/>
                  </a:lnTo>
                  <a:lnTo>
                    <a:pt x="544" y="31"/>
                  </a:lnTo>
                  <a:lnTo>
                    <a:pt x="183" y="83"/>
                  </a:lnTo>
                  <a:lnTo>
                    <a:pt x="186" y="98"/>
                  </a:lnTo>
                  <a:lnTo>
                    <a:pt x="42" y="116"/>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7" name="Freeform 296"/>
            <p:cNvSpPr>
              <a:spLocks/>
            </p:cNvSpPr>
            <p:nvPr/>
          </p:nvSpPr>
          <p:spPr bwMode="auto">
            <a:xfrm>
              <a:off x="4461999" y="2654980"/>
              <a:ext cx="443625" cy="834508"/>
            </a:xfrm>
            <a:custGeom>
              <a:avLst/>
              <a:gdLst>
                <a:gd name="T0" fmla="*/ 2147483647 w 287"/>
                <a:gd name="T1" fmla="*/ 2147483647 h 500"/>
                <a:gd name="T2" fmla="*/ 2147483647 w 287"/>
                <a:gd name="T3" fmla="*/ 2147483647 h 500"/>
                <a:gd name="T4" fmla="*/ 0 w 287"/>
                <a:gd name="T5" fmla="*/ 2147483647 h 500"/>
                <a:gd name="T6" fmla="*/ 2147483647 w 287"/>
                <a:gd name="T7" fmla="*/ 2147483647 h 500"/>
                <a:gd name="T8" fmla="*/ 2147483647 w 287"/>
                <a:gd name="T9" fmla="*/ 2147483647 h 500"/>
                <a:gd name="T10" fmla="*/ 2147483647 w 287"/>
                <a:gd name="T11" fmla="*/ 2147483647 h 500"/>
                <a:gd name="T12" fmla="*/ 2147483647 w 287"/>
                <a:gd name="T13" fmla="*/ 2147483647 h 500"/>
                <a:gd name="T14" fmla="*/ 2147483647 w 287"/>
                <a:gd name="T15" fmla="*/ 2147483647 h 500"/>
                <a:gd name="T16" fmla="*/ 2147483647 w 287"/>
                <a:gd name="T17" fmla="*/ 2147483647 h 500"/>
                <a:gd name="T18" fmla="*/ 2147483647 w 287"/>
                <a:gd name="T19" fmla="*/ 2147483647 h 500"/>
                <a:gd name="T20" fmla="*/ 2147483647 w 287"/>
                <a:gd name="T21" fmla="*/ 2147483647 h 500"/>
                <a:gd name="T22" fmla="*/ 2147483647 w 287"/>
                <a:gd name="T23" fmla="*/ 2147483647 h 500"/>
                <a:gd name="T24" fmla="*/ 2147483647 w 287"/>
                <a:gd name="T25" fmla="*/ 2147483647 h 500"/>
                <a:gd name="T26" fmla="*/ 2147483647 w 287"/>
                <a:gd name="T27" fmla="*/ 0 h 500"/>
                <a:gd name="T28" fmla="*/ 2147483647 w 287"/>
                <a:gd name="T29" fmla="*/ 2147483647 h 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500"/>
                <a:gd name="T47" fmla="*/ 287 w 287"/>
                <a:gd name="T48" fmla="*/ 500 h 5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500">
                  <a:moveTo>
                    <a:pt x="81" y="17"/>
                  </a:moveTo>
                  <a:lnTo>
                    <a:pt x="38" y="102"/>
                  </a:lnTo>
                  <a:lnTo>
                    <a:pt x="0" y="157"/>
                  </a:lnTo>
                  <a:lnTo>
                    <a:pt x="12" y="222"/>
                  </a:lnTo>
                  <a:lnTo>
                    <a:pt x="57" y="312"/>
                  </a:lnTo>
                  <a:lnTo>
                    <a:pt x="23" y="403"/>
                  </a:lnTo>
                  <a:lnTo>
                    <a:pt x="8" y="450"/>
                  </a:lnTo>
                  <a:lnTo>
                    <a:pt x="175" y="431"/>
                  </a:lnTo>
                  <a:lnTo>
                    <a:pt x="182" y="492"/>
                  </a:lnTo>
                  <a:lnTo>
                    <a:pt x="216" y="500"/>
                  </a:lnTo>
                  <a:lnTo>
                    <a:pt x="225" y="468"/>
                  </a:lnTo>
                  <a:lnTo>
                    <a:pt x="287" y="459"/>
                  </a:lnTo>
                  <a:lnTo>
                    <a:pt x="273" y="358"/>
                  </a:lnTo>
                  <a:lnTo>
                    <a:pt x="270" y="0"/>
                  </a:lnTo>
                  <a:lnTo>
                    <a:pt x="81" y="1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298" name="Freeform 297"/>
            <p:cNvSpPr>
              <a:spLocks/>
            </p:cNvSpPr>
            <p:nvPr/>
          </p:nvSpPr>
          <p:spPr bwMode="auto">
            <a:xfrm>
              <a:off x="4874831" y="2617788"/>
              <a:ext cx="498475" cy="838200"/>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6"/>
                  </a:moveTo>
                  <a:lnTo>
                    <a:pt x="210" y="0"/>
                  </a:lnTo>
                  <a:lnTo>
                    <a:pt x="277" y="233"/>
                  </a:lnTo>
                  <a:lnTo>
                    <a:pt x="323" y="270"/>
                  </a:lnTo>
                  <a:lnTo>
                    <a:pt x="286" y="339"/>
                  </a:lnTo>
                  <a:lnTo>
                    <a:pt x="322" y="404"/>
                  </a:lnTo>
                  <a:lnTo>
                    <a:pt x="107" y="428"/>
                  </a:lnTo>
                  <a:lnTo>
                    <a:pt x="116" y="485"/>
                  </a:lnTo>
                  <a:lnTo>
                    <a:pt x="85" y="504"/>
                  </a:lnTo>
                  <a:lnTo>
                    <a:pt x="59" y="433"/>
                  </a:lnTo>
                  <a:lnTo>
                    <a:pt x="44" y="491"/>
                  </a:lnTo>
                  <a:lnTo>
                    <a:pt x="18" y="485"/>
                  </a:lnTo>
                  <a:lnTo>
                    <a:pt x="9" y="427"/>
                  </a:lnTo>
                  <a:lnTo>
                    <a:pt x="1" y="376"/>
                  </a:lnTo>
                  <a:lnTo>
                    <a:pt x="0" y="2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299" name="Freeform 298"/>
            <p:cNvSpPr>
              <a:spLocks/>
            </p:cNvSpPr>
            <p:nvPr/>
          </p:nvSpPr>
          <p:spPr bwMode="auto">
            <a:xfrm>
              <a:off x="5198681" y="2573338"/>
              <a:ext cx="687387" cy="773112"/>
            </a:xfrm>
            <a:custGeom>
              <a:avLst/>
              <a:gdLst>
                <a:gd name="T0" fmla="*/ 0 w 447"/>
                <a:gd name="T1" fmla="*/ 2147483647 h 464"/>
                <a:gd name="T2" fmla="*/ 2147483647 w 447"/>
                <a:gd name="T3" fmla="*/ 2147483647 h 464"/>
                <a:gd name="T4" fmla="*/ 2147483647 w 447"/>
                <a:gd name="T5" fmla="*/ 2147483647 h 464"/>
                <a:gd name="T6" fmla="*/ 2147483647 w 447"/>
                <a:gd name="T7" fmla="*/ 0 h 464"/>
                <a:gd name="T8" fmla="*/ 2147483647 w 447"/>
                <a:gd name="T9" fmla="*/ 2147483647 h 464"/>
                <a:gd name="T10" fmla="*/ 2147483647 w 447"/>
                <a:gd name="T11" fmla="*/ 2147483647 h 464"/>
                <a:gd name="T12" fmla="*/ 2147483647 w 447"/>
                <a:gd name="T13" fmla="*/ 2147483647 h 464"/>
                <a:gd name="T14" fmla="*/ 2147483647 w 447"/>
                <a:gd name="T15" fmla="*/ 2147483647 h 464"/>
                <a:gd name="T16" fmla="*/ 2147483647 w 447"/>
                <a:gd name="T17" fmla="*/ 2147483647 h 464"/>
                <a:gd name="T18" fmla="*/ 2147483647 w 447"/>
                <a:gd name="T19" fmla="*/ 2147483647 h 464"/>
                <a:gd name="T20" fmla="*/ 2147483647 w 447"/>
                <a:gd name="T21" fmla="*/ 2147483647 h 464"/>
                <a:gd name="T22" fmla="*/ 2147483647 w 447"/>
                <a:gd name="T23" fmla="*/ 2147483647 h 464"/>
                <a:gd name="T24" fmla="*/ 2147483647 w 447"/>
                <a:gd name="T25" fmla="*/ 2147483647 h 464"/>
                <a:gd name="T26" fmla="*/ 2147483647 w 447"/>
                <a:gd name="T27" fmla="*/ 2147483647 h 464"/>
                <a:gd name="T28" fmla="*/ 2147483647 w 447"/>
                <a:gd name="T29" fmla="*/ 2147483647 h 464"/>
                <a:gd name="T30" fmla="*/ 2147483647 w 447"/>
                <a:gd name="T31" fmla="*/ 2147483647 h 464"/>
                <a:gd name="T32" fmla="*/ 2147483647 w 447"/>
                <a:gd name="T33" fmla="*/ 2147483647 h 464"/>
                <a:gd name="T34" fmla="*/ 2147483647 w 447"/>
                <a:gd name="T35" fmla="*/ 2147483647 h 464"/>
                <a:gd name="T36" fmla="*/ 0 w 447"/>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4"/>
                <a:gd name="T59" fmla="*/ 447 w 447"/>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4">
                  <a:moveTo>
                    <a:pt x="0" y="28"/>
                  </a:moveTo>
                  <a:lnTo>
                    <a:pt x="4" y="28"/>
                  </a:lnTo>
                  <a:lnTo>
                    <a:pt x="109" y="9"/>
                  </a:lnTo>
                  <a:lnTo>
                    <a:pt x="201" y="0"/>
                  </a:lnTo>
                  <a:lnTo>
                    <a:pt x="188" y="24"/>
                  </a:lnTo>
                  <a:lnTo>
                    <a:pt x="216" y="24"/>
                  </a:lnTo>
                  <a:lnTo>
                    <a:pt x="375" y="167"/>
                  </a:lnTo>
                  <a:lnTo>
                    <a:pt x="438" y="259"/>
                  </a:lnTo>
                  <a:lnTo>
                    <a:pt x="447" y="322"/>
                  </a:lnTo>
                  <a:lnTo>
                    <a:pt x="426" y="337"/>
                  </a:lnTo>
                  <a:lnTo>
                    <a:pt x="438" y="400"/>
                  </a:lnTo>
                  <a:lnTo>
                    <a:pt x="393" y="403"/>
                  </a:lnTo>
                  <a:lnTo>
                    <a:pt x="393" y="456"/>
                  </a:lnTo>
                  <a:lnTo>
                    <a:pt x="358" y="429"/>
                  </a:lnTo>
                  <a:lnTo>
                    <a:pt x="128" y="464"/>
                  </a:lnTo>
                  <a:lnTo>
                    <a:pt x="76" y="364"/>
                  </a:lnTo>
                  <a:lnTo>
                    <a:pt x="113" y="295"/>
                  </a:lnTo>
                  <a:lnTo>
                    <a:pt x="64" y="261"/>
                  </a:lnTo>
                  <a:lnTo>
                    <a:pt x="0" y="2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0" name="Freeform 299"/>
            <p:cNvSpPr>
              <a:spLocks/>
            </p:cNvSpPr>
            <p:nvPr/>
          </p:nvSpPr>
          <p:spPr bwMode="auto">
            <a:xfrm>
              <a:off x="5489193" y="2471738"/>
              <a:ext cx="627063" cy="538162"/>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6"/>
                  </a:lnTo>
                  <a:lnTo>
                    <a:pt x="170" y="0"/>
                  </a:lnTo>
                  <a:lnTo>
                    <a:pt x="207" y="17"/>
                  </a:lnTo>
                  <a:lnTo>
                    <a:pt x="286" y="4"/>
                  </a:lnTo>
                  <a:lnTo>
                    <a:pt x="350" y="50"/>
                  </a:lnTo>
                  <a:lnTo>
                    <a:pt x="408" y="86"/>
                  </a:lnTo>
                  <a:lnTo>
                    <a:pt x="375" y="183"/>
                  </a:lnTo>
                  <a:lnTo>
                    <a:pt x="326" y="232"/>
                  </a:lnTo>
                  <a:lnTo>
                    <a:pt x="272" y="247"/>
                  </a:lnTo>
                  <a:lnTo>
                    <a:pt x="283" y="286"/>
                  </a:lnTo>
                  <a:lnTo>
                    <a:pt x="250" y="323"/>
                  </a:lnTo>
                  <a:lnTo>
                    <a:pt x="187" y="232"/>
                  </a:lnTo>
                  <a:lnTo>
                    <a:pt x="26" y="86"/>
                  </a:lnTo>
                  <a:lnTo>
                    <a:pt x="0" y="86"/>
                  </a:lnTo>
                  <a:lnTo>
                    <a:pt x="15" y="5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1" name="Freeform 300"/>
            <p:cNvSpPr>
              <a:spLocks/>
            </p:cNvSpPr>
            <p:nvPr/>
          </p:nvSpPr>
          <p:spPr bwMode="auto">
            <a:xfrm>
              <a:off x="5041891" y="3242619"/>
              <a:ext cx="1176442" cy="860256"/>
            </a:xfrm>
            <a:custGeom>
              <a:avLst/>
              <a:gdLst>
                <a:gd name="T0" fmla="*/ 0 w 765"/>
                <a:gd name="T1" fmla="*/ 2147483647 h 518"/>
                <a:gd name="T2" fmla="*/ 2147483647 w 765"/>
                <a:gd name="T3" fmla="*/ 2147483647 h 518"/>
                <a:gd name="T4" fmla="*/ 2147483647 w 765"/>
                <a:gd name="T5" fmla="*/ 2147483647 h 518"/>
                <a:gd name="T6" fmla="*/ 2147483647 w 765"/>
                <a:gd name="T7" fmla="*/ 2147483647 h 518"/>
                <a:gd name="T8" fmla="*/ 2147483647 w 765"/>
                <a:gd name="T9" fmla="*/ 2147483647 h 518"/>
                <a:gd name="T10" fmla="*/ 2147483647 w 765"/>
                <a:gd name="T11" fmla="*/ 2147483647 h 518"/>
                <a:gd name="T12" fmla="*/ 2147483647 w 765"/>
                <a:gd name="T13" fmla="*/ 0 h 518"/>
                <a:gd name="T14" fmla="*/ 2147483647 w 765"/>
                <a:gd name="T15" fmla="*/ 2147483647 h 518"/>
                <a:gd name="T16" fmla="*/ 2147483647 w 765"/>
                <a:gd name="T17" fmla="*/ 2147483647 h 518"/>
                <a:gd name="T18" fmla="*/ 2147483647 w 765"/>
                <a:gd name="T19" fmla="*/ 2147483647 h 518"/>
                <a:gd name="T20" fmla="*/ 2147483647 w 765"/>
                <a:gd name="T21" fmla="*/ 2147483647 h 518"/>
                <a:gd name="T22" fmla="*/ 2147483647 w 765"/>
                <a:gd name="T23" fmla="*/ 2147483647 h 518"/>
                <a:gd name="T24" fmla="*/ 2147483647 w 765"/>
                <a:gd name="T25" fmla="*/ 2147483647 h 518"/>
                <a:gd name="T26" fmla="*/ 2147483647 w 765"/>
                <a:gd name="T27" fmla="*/ 2147483647 h 518"/>
                <a:gd name="T28" fmla="*/ 2147483647 w 765"/>
                <a:gd name="T29" fmla="*/ 2147483647 h 518"/>
                <a:gd name="T30" fmla="*/ 2147483647 w 765"/>
                <a:gd name="T31" fmla="*/ 2147483647 h 518"/>
                <a:gd name="T32" fmla="*/ 2147483647 w 765"/>
                <a:gd name="T33" fmla="*/ 2147483647 h 518"/>
                <a:gd name="T34" fmla="*/ 2147483647 w 765"/>
                <a:gd name="T35" fmla="*/ 2147483647 h 518"/>
                <a:gd name="T36" fmla="*/ 2147483647 w 765"/>
                <a:gd name="T37" fmla="*/ 2147483647 h 518"/>
                <a:gd name="T38" fmla="*/ 2147483647 w 765"/>
                <a:gd name="T39" fmla="*/ 2147483647 h 518"/>
                <a:gd name="T40" fmla="*/ 2147483647 w 765"/>
                <a:gd name="T41" fmla="*/ 2147483647 h 518"/>
                <a:gd name="T42" fmla="*/ 2147483647 w 765"/>
                <a:gd name="T43" fmla="*/ 2147483647 h 518"/>
                <a:gd name="T44" fmla="*/ 2147483647 w 765"/>
                <a:gd name="T45" fmla="*/ 2147483647 h 518"/>
                <a:gd name="T46" fmla="*/ 2147483647 w 765"/>
                <a:gd name="T47" fmla="*/ 2147483647 h 518"/>
                <a:gd name="T48" fmla="*/ 2147483647 w 765"/>
                <a:gd name="T49" fmla="*/ 2147483647 h 518"/>
                <a:gd name="T50" fmla="*/ 2147483647 w 765"/>
                <a:gd name="T51" fmla="*/ 2147483647 h 518"/>
                <a:gd name="T52" fmla="*/ 2147483647 w 765"/>
                <a:gd name="T53" fmla="*/ 2147483647 h 518"/>
                <a:gd name="T54" fmla="*/ 2147483647 w 765"/>
                <a:gd name="T55" fmla="*/ 2147483647 h 518"/>
                <a:gd name="T56" fmla="*/ 2147483647 w 765"/>
                <a:gd name="T57" fmla="*/ 2147483647 h 518"/>
                <a:gd name="T58" fmla="*/ 2147483647 w 765"/>
                <a:gd name="T59" fmla="*/ 2147483647 h 518"/>
                <a:gd name="T60" fmla="*/ 2147483647 w 765"/>
                <a:gd name="T61" fmla="*/ 2147483647 h 518"/>
                <a:gd name="T62" fmla="*/ 2147483647 w 765"/>
                <a:gd name="T63" fmla="*/ 2147483647 h 518"/>
                <a:gd name="T64" fmla="*/ 2147483647 w 765"/>
                <a:gd name="T65" fmla="*/ 2147483647 h 518"/>
                <a:gd name="T66" fmla="*/ 2147483647 w 765"/>
                <a:gd name="T67" fmla="*/ 2147483647 h 518"/>
                <a:gd name="T68" fmla="*/ 2147483647 w 765"/>
                <a:gd name="T69" fmla="*/ 2147483647 h 518"/>
                <a:gd name="T70" fmla="*/ 2147483647 w 765"/>
                <a:gd name="T71" fmla="*/ 2147483647 h 518"/>
                <a:gd name="T72" fmla="*/ 2147483647 w 765"/>
                <a:gd name="T73" fmla="*/ 2147483647 h 518"/>
                <a:gd name="T74" fmla="*/ 2147483647 w 765"/>
                <a:gd name="T75" fmla="*/ 2147483647 h 518"/>
                <a:gd name="T76" fmla="*/ 2147483647 w 765"/>
                <a:gd name="T77" fmla="*/ 2147483647 h 518"/>
                <a:gd name="T78" fmla="*/ 0 w 765"/>
                <a:gd name="T79" fmla="*/ 2147483647 h 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8"/>
                <a:gd name="T122" fmla="*/ 765 w 765"/>
                <a:gd name="T123" fmla="*/ 518 h 5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8">
                  <a:moveTo>
                    <a:pt x="0" y="50"/>
                  </a:moveTo>
                  <a:lnTo>
                    <a:pt x="210" y="29"/>
                  </a:lnTo>
                  <a:lnTo>
                    <a:pt x="233" y="64"/>
                  </a:lnTo>
                  <a:lnTo>
                    <a:pt x="458" y="29"/>
                  </a:lnTo>
                  <a:lnTo>
                    <a:pt x="496" y="58"/>
                  </a:lnTo>
                  <a:lnTo>
                    <a:pt x="496" y="4"/>
                  </a:lnTo>
                  <a:lnTo>
                    <a:pt x="493" y="0"/>
                  </a:lnTo>
                  <a:lnTo>
                    <a:pt x="538" y="3"/>
                  </a:lnTo>
                  <a:lnTo>
                    <a:pt x="586" y="83"/>
                  </a:lnTo>
                  <a:lnTo>
                    <a:pt x="662" y="192"/>
                  </a:lnTo>
                  <a:lnTo>
                    <a:pt x="699" y="286"/>
                  </a:lnTo>
                  <a:lnTo>
                    <a:pt x="756" y="351"/>
                  </a:lnTo>
                  <a:lnTo>
                    <a:pt x="765" y="447"/>
                  </a:lnTo>
                  <a:lnTo>
                    <a:pt x="747" y="503"/>
                  </a:lnTo>
                  <a:lnTo>
                    <a:pt x="666" y="518"/>
                  </a:lnTo>
                  <a:lnTo>
                    <a:pt x="653" y="494"/>
                  </a:lnTo>
                  <a:lnTo>
                    <a:pt x="596" y="460"/>
                  </a:lnTo>
                  <a:lnTo>
                    <a:pt x="578" y="424"/>
                  </a:lnTo>
                  <a:lnTo>
                    <a:pt x="563" y="411"/>
                  </a:lnTo>
                  <a:lnTo>
                    <a:pt x="554" y="378"/>
                  </a:lnTo>
                  <a:lnTo>
                    <a:pt x="541" y="387"/>
                  </a:lnTo>
                  <a:lnTo>
                    <a:pt x="496" y="344"/>
                  </a:lnTo>
                  <a:lnTo>
                    <a:pt x="507" y="304"/>
                  </a:lnTo>
                  <a:lnTo>
                    <a:pt x="496" y="281"/>
                  </a:lnTo>
                  <a:lnTo>
                    <a:pt x="483" y="289"/>
                  </a:lnTo>
                  <a:lnTo>
                    <a:pt x="484" y="313"/>
                  </a:lnTo>
                  <a:lnTo>
                    <a:pt x="470" y="281"/>
                  </a:lnTo>
                  <a:lnTo>
                    <a:pt x="471" y="208"/>
                  </a:lnTo>
                  <a:lnTo>
                    <a:pt x="443" y="165"/>
                  </a:lnTo>
                  <a:lnTo>
                    <a:pt x="371" y="129"/>
                  </a:lnTo>
                  <a:lnTo>
                    <a:pt x="335" y="89"/>
                  </a:lnTo>
                  <a:lnTo>
                    <a:pt x="295" y="85"/>
                  </a:lnTo>
                  <a:lnTo>
                    <a:pt x="279" y="110"/>
                  </a:lnTo>
                  <a:lnTo>
                    <a:pt x="219" y="128"/>
                  </a:lnTo>
                  <a:lnTo>
                    <a:pt x="185" y="110"/>
                  </a:lnTo>
                  <a:lnTo>
                    <a:pt x="167" y="83"/>
                  </a:lnTo>
                  <a:lnTo>
                    <a:pt x="55" y="107"/>
                  </a:lnTo>
                  <a:lnTo>
                    <a:pt x="31" y="88"/>
                  </a:lnTo>
                  <a:lnTo>
                    <a:pt x="6" y="108"/>
                  </a:lnTo>
                  <a:lnTo>
                    <a:pt x="0" y="5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02" name="Freeform 301"/>
            <p:cNvSpPr>
              <a:spLocks/>
            </p:cNvSpPr>
            <p:nvPr/>
          </p:nvSpPr>
          <p:spPr bwMode="auto">
            <a:xfrm>
              <a:off x="5363782" y="2100263"/>
              <a:ext cx="1084262" cy="514350"/>
            </a:xfrm>
            <a:custGeom>
              <a:avLst/>
              <a:gdLst>
                <a:gd name="T0" fmla="*/ 2147483647 w 704"/>
                <a:gd name="T1" fmla="*/ 2147483647 h 309"/>
                <a:gd name="T2" fmla="*/ 0 w 704"/>
                <a:gd name="T3" fmla="*/ 2147483647 h 309"/>
                <a:gd name="T4" fmla="*/ 2147483647 w 704"/>
                <a:gd name="T5" fmla="*/ 2147483647 h 309"/>
                <a:gd name="T6" fmla="*/ 2147483647 w 704"/>
                <a:gd name="T7" fmla="*/ 2147483647 h 309"/>
                <a:gd name="T8" fmla="*/ 2147483647 w 704"/>
                <a:gd name="T9" fmla="*/ 2147483647 h 309"/>
                <a:gd name="T10" fmla="*/ 2147483647 w 704"/>
                <a:gd name="T11" fmla="*/ 2147483647 h 309"/>
                <a:gd name="T12" fmla="*/ 2147483647 w 704"/>
                <a:gd name="T13" fmla="*/ 2147483647 h 309"/>
                <a:gd name="T14" fmla="*/ 2147483647 w 704"/>
                <a:gd name="T15" fmla="*/ 2147483647 h 309"/>
                <a:gd name="T16" fmla="*/ 2147483647 w 704"/>
                <a:gd name="T17" fmla="*/ 2147483647 h 309"/>
                <a:gd name="T18" fmla="*/ 2147483647 w 704"/>
                <a:gd name="T19" fmla="*/ 2147483647 h 309"/>
                <a:gd name="T20" fmla="*/ 2147483647 w 704"/>
                <a:gd name="T21" fmla="*/ 2147483647 h 309"/>
                <a:gd name="T22" fmla="*/ 2147483647 w 704"/>
                <a:gd name="T23" fmla="*/ 2147483647 h 309"/>
                <a:gd name="T24" fmla="*/ 2147483647 w 704"/>
                <a:gd name="T25" fmla="*/ 2147483647 h 309"/>
                <a:gd name="T26" fmla="*/ 2147483647 w 704"/>
                <a:gd name="T27" fmla="*/ 2147483647 h 309"/>
                <a:gd name="T28" fmla="*/ 2147483647 w 704"/>
                <a:gd name="T29" fmla="*/ 2147483647 h 309"/>
                <a:gd name="T30" fmla="*/ 2147483647 w 704"/>
                <a:gd name="T31" fmla="*/ 2147483647 h 309"/>
                <a:gd name="T32" fmla="*/ 2147483647 w 704"/>
                <a:gd name="T33" fmla="*/ 2147483647 h 309"/>
                <a:gd name="T34" fmla="*/ 2147483647 w 704"/>
                <a:gd name="T35" fmla="*/ 2147483647 h 309"/>
                <a:gd name="T36" fmla="*/ 2147483647 w 704"/>
                <a:gd name="T37" fmla="*/ 2147483647 h 309"/>
                <a:gd name="T38" fmla="*/ 2147483647 w 704"/>
                <a:gd name="T39" fmla="*/ 2147483647 h 309"/>
                <a:gd name="T40" fmla="*/ 2147483647 w 704"/>
                <a:gd name="T41" fmla="*/ 2147483647 h 309"/>
                <a:gd name="T42" fmla="*/ 2147483647 w 704"/>
                <a:gd name="T43" fmla="*/ 2147483647 h 309"/>
                <a:gd name="T44" fmla="*/ 2147483647 w 704"/>
                <a:gd name="T45" fmla="*/ 2147483647 h 309"/>
                <a:gd name="T46" fmla="*/ 2147483647 w 704"/>
                <a:gd name="T47" fmla="*/ 2147483647 h 309"/>
                <a:gd name="T48" fmla="*/ 2147483647 w 704"/>
                <a:gd name="T49" fmla="*/ 2147483647 h 309"/>
                <a:gd name="T50" fmla="*/ 2147483647 w 704"/>
                <a:gd name="T51" fmla="*/ 2147483647 h 309"/>
                <a:gd name="T52" fmla="*/ 2147483647 w 704"/>
                <a:gd name="T53" fmla="*/ 2147483647 h 309"/>
                <a:gd name="T54" fmla="*/ 2147483647 w 704"/>
                <a:gd name="T55" fmla="*/ 2147483647 h 309"/>
                <a:gd name="T56" fmla="*/ 2147483647 w 704"/>
                <a:gd name="T57" fmla="*/ 2147483647 h 309"/>
                <a:gd name="T58" fmla="*/ 2147483647 w 704"/>
                <a:gd name="T59" fmla="*/ 0 h 309"/>
                <a:gd name="T60" fmla="*/ 2147483647 w 704"/>
                <a:gd name="T61" fmla="*/ 2147483647 h 309"/>
                <a:gd name="T62" fmla="*/ 2147483647 w 704"/>
                <a:gd name="T63" fmla="*/ 2147483647 h 309"/>
                <a:gd name="T64" fmla="*/ 2147483647 w 704"/>
                <a:gd name="T65" fmla="*/ 2147483647 h 309"/>
                <a:gd name="T66" fmla="*/ 2147483647 w 704"/>
                <a:gd name="T67" fmla="*/ 2147483647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9"/>
                <a:gd name="T104" fmla="*/ 704 w 704"/>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9">
                  <a:moveTo>
                    <a:pt x="24" y="228"/>
                  </a:moveTo>
                  <a:lnTo>
                    <a:pt x="0" y="294"/>
                  </a:lnTo>
                  <a:lnTo>
                    <a:pt x="91" y="285"/>
                  </a:lnTo>
                  <a:lnTo>
                    <a:pt x="127" y="255"/>
                  </a:lnTo>
                  <a:lnTo>
                    <a:pt x="251" y="223"/>
                  </a:lnTo>
                  <a:lnTo>
                    <a:pt x="285" y="240"/>
                  </a:lnTo>
                  <a:lnTo>
                    <a:pt x="367" y="228"/>
                  </a:lnTo>
                  <a:lnTo>
                    <a:pt x="367" y="233"/>
                  </a:lnTo>
                  <a:lnTo>
                    <a:pt x="489" y="309"/>
                  </a:lnTo>
                  <a:lnTo>
                    <a:pt x="561" y="287"/>
                  </a:lnTo>
                  <a:lnTo>
                    <a:pt x="601" y="202"/>
                  </a:lnTo>
                  <a:lnTo>
                    <a:pt x="671" y="178"/>
                  </a:lnTo>
                  <a:lnTo>
                    <a:pt x="704" y="115"/>
                  </a:lnTo>
                  <a:lnTo>
                    <a:pt x="702" y="39"/>
                  </a:lnTo>
                  <a:lnTo>
                    <a:pt x="693" y="102"/>
                  </a:lnTo>
                  <a:lnTo>
                    <a:pt x="655" y="155"/>
                  </a:lnTo>
                  <a:lnTo>
                    <a:pt x="640" y="151"/>
                  </a:lnTo>
                  <a:lnTo>
                    <a:pt x="587" y="166"/>
                  </a:lnTo>
                  <a:lnTo>
                    <a:pt x="587" y="148"/>
                  </a:lnTo>
                  <a:lnTo>
                    <a:pt x="640" y="130"/>
                  </a:lnTo>
                  <a:lnTo>
                    <a:pt x="592" y="124"/>
                  </a:lnTo>
                  <a:lnTo>
                    <a:pt x="646" y="108"/>
                  </a:lnTo>
                  <a:lnTo>
                    <a:pt x="666" y="117"/>
                  </a:lnTo>
                  <a:lnTo>
                    <a:pt x="677" y="57"/>
                  </a:lnTo>
                  <a:lnTo>
                    <a:pt x="663" y="44"/>
                  </a:lnTo>
                  <a:lnTo>
                    <a:pt x="599" y="67"/>
                  </a:lnTo>
                  <a:lnTo>
                    <a:pt x="601" y="32"/>
                  </a:lnTo>
                  <a:lnTo>
                    <a:pt x="628" y="41"/>
                  </a:lnTo>
                  <a:lnTo>
                    <a:pt x="663" y="14"/>
                  </a:lnTo>
                  <a:lnTo>
                    <a:pt x="644" y="0"/>
                  </a:lnTo>
                  <a:lnTo>
                    <a:pt x="434" y="48"/>
                  </a:lnTo>
                  <a:lnTo>
                    <a:pt x="176" y="100"/>
                  </a:lnTo>
                  <a:lnTo>
                    <a:pt x="58" y="227"/>
                  </a:lnTo>
                  <a:lnTo>
                    <a:pt x="24" y="22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3" name="Freeform 302"/>
            <p:cNvSpPr>
              <a:spLocks/>
            </p:cNvSpPr>
            <p:nvPr/>
          </p:nvSpPr>
          <p:spPr bwMode="auto">
            <a:xfrm>
              <a:off x="5409814" y="1676590"/>
              <a:ext cx="946300" cy="639134"/>
            </a:xfrm>
            <a:custGeom>
              <a:avLst/>
              <a:gdLst>
                <a:gd name="T0" fmla="*/ 2147483647 w 616"/>
                <a:gd name="T1" fmla="*/ 2147483647 h 383"/>
                <a:gd name="T2" fmla="*/ 2147483647 w 616"/>
                <a:gd name="T3" fmla="*/ 2147483647 h 383"/>
                <a:gd name="T4" fmla="*/ 2147483647 w 616"/>
                <a:gd name="T5" fmla="*/ 2147483647 h 383"/>
                <a:gd name="T6" fmla="*/ 2147483647 w 616"/>
                <a:gd name="T7" fmla="*/ 2147483647 h 383"/>
                <a:gd name="T8" fmla="*/ 2147483647 w 616"/>
                <a:gd name="T9" fmla="*/ 2147483647 h 383"/>
                <a:gd name="T10" fmla="*/ 0 w 616"/>
                <a:gd name="T11" fmla="*/ 2147483647 h 383"/>
                <a:gd name="T12" fmla="*/ 2147483647 w 616"/>
                <a:gd name="T13" fmla="*/ 2147483647 h 383"/>
                <a:gd name="T14" fmla="*/ 2147483647 w 616"/>
                <a:gd name="T15" fmla="*/ 2147483647 h 383"/>
                <a:gd name="T16" fmla="*/ 2147483647 w 616"/>
                <a:gd name="T17" fmla="*/ 2147483647 h 383"/>
                <a:gd name="T18" fmla="*/ 2147483647 w 616"/>
                <a:gd name="T19" fmla="*/ 2147483647 h 383"/>
                <a:gd name="T20" fmla="*/ 2147483647 w 616"/>
                <a:gd name="T21" fmla="*/ 2147483647 h 383"/>
                <a:gd name="T22" fmla="*/ 2147483647 w 616"/>
                <a:gd name="T23" fmla="*/ 2147483647 h 383"/>
                <a:gd name="T24" fmla="*/ 2147483647 w 616"/>
                <a:gd name="T25" fmla="*/ 2147483647 h 383"/>
                <a:gd name="T26" fmla="*/ 2147483647 w 616"/>
                <a:gd name="T27" fmla="*/ 2147483647 h 383"/>
                <a:gd name="T28" fmla="*/ 2147483647 w 616"/>
                <a:gd name="T29" fmla="*/ 2147483647 h 383"/>
                <a:gd name="T30" fmla="*/ 2147483647 w 616"/>
                <a:gd name="T31" fmla="*/ 2147483647 h 383"/>
                <a:gd name="T32" fmla="*/ 2147483647 w 616"/>
                <a:gd name="T33" fmla="*/ 2147483647 h 383"/>
                <a:gd name="T34" fmla="*/ 2147483647 w 616"/>
                <a:gd name="T35" fmla="*/ 0 h 383"/>
                <a:gd name="T36" fmla="*/ 2147483647 w 616"/>
                <a:gd name="T37" fmla="*/ 2147483647 h 383"/>
                <a:gd name="T38" fmla="*/ 2147483647 w 616"/>
                <a:gd name="T39" fmla="*/ 2147483647 h 383"/>
                <a:gd name="T40" fmla="*/ 2147483647 w 616"/>
                <a:gd name="T41" fmla="*/ 2147483647 h 383"/>
                <a:gd name="T42" fmla="*/ 2147483647 w 616"/>
                <a:gd name="T43" fmla="*/ 2147483647 h 383"/>
                <a:gd name="T44" fmla="*/ 2147483647 w 616"/>
                <a:gd name="T45" fmla="*/ 2147483647 h 383"/>
                <a:gd name="T46" fmla="*/ 2147483647 w 616"/>
                <a:gd name="T47" fmla="*/ 2147483647 h 383"/>
                <a:gd name="T48" fmla="*/ 2147483647 w 616"/>
                <a:gd name="T49" fmla="*/ 2147483647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7"/>
                  </a:lnTo>
                  <a:lnTo>
                    <a:pt x="57" y="342"/>
                  </a:lnTo>
                  <a:lnTo>
                    <a:pt x="3" y="362"/>
                  </a:lnTo>
                  <a:lnTo>
                    <a:pt x="0" y="383"/>
                  </a:lnTo>
                  <a:lnTo>
                    <a:pt x="147" y="357"/>
                  </a:lnTo>
                  <a:lnTo>
                    <a:pt x="412" y="302"/>
                  </a:lnTo>
                  <a:lnTo>
                    <a:pt x="616" y="253"/>
                  </a:lnTo>
                  <a:lnTo>
                    <a:pt x="616" y="214"/>
                  </a:lnTo>
                  <a:lnTo>
                    <a:pt x="594" y="202"/>
                  </a:lnTo>
                  <a:lnTo>
                    <a:pt x="576" y="222"/>
                  </a:lnTo>
                  <a:lnTo>
                    <a:pt x="565" y="169"/>
                  </a:lnTo>
                  <a:lnTo>
                    <a:pt x="576" y="123"/>
                  </a:lnTo>
                  <a:lnTo>
                    <a:pt x="500" y="89"/>
                  </a:lnTo>
                  <a:lnTo>
                    <a:pt x="448" y="98"/>
                  </a:lnTo>
                  <a:lnTo>
                    <a:pt x="446" y="26"/>
                  </a:lnTo>
                  <a:lnTo>
                    <a:pt x="393" y="0"/>
                  </a:lnTo>
                  <a:lnTo>
                    <a:pt x="352" y="16"/>
                  </a:lnTo>
                  <a:lnTo>
                    <a:pt x="325" y="83"/>
                  </a:lnTo>
                  <a:lnTo>
                    <a:pt x="278" y="110"/>
                  </a:lnTo>
                  <a:lnTo>
                    <a:pt x="258" y="216"/>
                  </a:lnTo>
                  <a:lnTo>
                    <a:pt x="181" y="268"/>
                  </a:lnTo>
                  <a:lnTo>
                    <a:pt x="118" y="289"/>
                  </a:lnTo>
                  <a:lnTo>
                    <a:pt x="102" y="268"/>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04" name="Freeform 303"/>
            <p:cNvSpPr>
              <a:spLocks/>
            </p:cNvSpPr>
            <p:nvPr/>
          </p:nvSpPr>
          <p:spPr bwMode="auto">
            <a:xfrm>
              <a:off x="5474906" y="1550988"/>
              <a:ext cx="536575" cy="606425"/>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0"/>
                  </a:moveTo>
                  <a:lnTo>
                    <a:pt x="9" y="183"/>
                  </a:lnTo>
                  <a:lnTo>
                    <a:pt x="0" y="241"/>
                  </a:lnTo>
                  <a:lnTo>
                    <a:pt x="9" y="302"/>
                  </a:lnTo>
                  <a:lnTo>
                    <a:pt x="59" y="344"/>
                  </a:lnTo>
                  <a:lnTo>
                    <a:pt x="71" y="365"/>
                  </a:lnTo>
                  <a:lnTo>
                    <a:pt x="135" y="344"/>
                  </a:lnTo>
                  <a:lnTo>
                    <a:pt x="211" y="295"/>
                  </a:lnTo>
                  <a:lnTo>
                    <a:pt x="234" y="187"/>
                  </a:lnTo>
                  <a:lnTo>
                    <a:pt x="283" y="159"/>
                  </a:lnTo>
                  <a:lnTo>
                    <a:pt x="310" y="93"/>
                  </a:lnTo>
                  <a:lnTo>
                    <a:pt x="349" y="76"/>
                  </a:lnTo>
                  <a:lnTo>
                    <a:pt x="298" y="67"/>
                  </a:lnTo>
                  <a:lnTo>
                    <a:pt x="210" y="114"/>
                  </a:lnTo>
                  <a:lnTo>
                    <a:pt x="196" y="68"/>
                  </a:lnTo>
                  <a:lnTo>
                    <a:pt x="120" y="73"/>
                  </a:lnTo>
                  <a:lnTo>
                    <a:pt x="103" y="0"/>
                  </a:lnTo>
                  <a:lnTo>
                    <a:pt x="83" y="19"/>
                  </a:lnTo>
                  <a:lnTo>
                    <a:pt x="89" y="123"/>
                  </a:lnTo>
                  <a:lnTo>
                    <a:pt x="55" y="132"/>
                  </a:lnTo>
                  <a:lnTo>
                    <a:pt x="35" y="19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5" name="Freeform 304"/>
            <p:cNvSpPr>
              <a:spLocks/>
            </p:cNvSpPr>
            <p:nvPr/>
          </p:nvSpPr>
          <p:spPr bwMode="auto">
            <a:xfrm>
              <a:off x="6238493" y="1558925"/>
              <a:ext cx="150813" cy="203200"/>
            </a:xfrm>
            <a:custGeom>
              <a:avLst/>
              <a:gdLst>
                <a:gd name="T0" fmla="*/ 0 w 98"/>
                <a:gd name="T1" fmla="*/ 2147483647 h 123"/>
                <a:gd name="T2" fmla="*/ 2147483647 w 98"/>
                <a:gd name="T3" fmla="*/ 0 h 123"/>
                <a:gd name="T4" fmla="*/ 2147483647 w 98"/>
                <a:gd name="T5" fmla="*/ 2147483647 h 123"/>
                <a:gd name="T6" fmla="*/ 2147483647 w 98"/>
                <a:gd name="T7" fmla="*/ 2147483647 h 123"/>
                <a:gd name="T8" fmla="*/ 2147483647 w 98"/>
                <a:gd name="T9" fmla="*/ 2147483647 h 123"/>
                <a:gd name="T10" fmla="*/ 2147483647 w 98"/>
                <a:gd name="T11" fmla="*/ 2147483647 h 123"/>
                <a:gd name="T12" fmla="*/ 2147483647 w 98"/>
                <a:gd name="T13" fmla="*/ 2147483647 h 123"/>
                <a:gd name="T14" fmla="*/ 0 w 98"/>
                <a:gd name="T15" fmla="*/ 2147483647 h 123"/>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3"/>
                <a:gd name="T26" fmla="*/ 98 w 9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3">
                  <a:moveTo>
                    <a:pt x="0" y="8"/>
                  </a:moveTo>
                  <a:lnTo>
                    <a:pt x="21" y="0"/>
                  </a:lnTo>
                  <a:lnTo>
                    <a:pt x="66" y="27"/>
                  </a:lnTo>
                  <a:lnTo>
                    <a:pt x="66" y="54"/>
                  </a:lnTo>
                  <a:lnTo>
                    <a:pt x="97" y="74"/>
                  </a:lnTo>
                  <a:lnTo>
                    <a:pt x="98" y="109"/>
                  </a:lnTo>
                  <a:lnTo>
                    <a:pt x="48" y="123"/>
                  </a:lnTo>
                  <a:lnTo>
                    <a:pt x="0" y="8"/>
                  </a:lnTo>
                  <a:close/>
                </a:path>
              </a:pathLst>
            </a:custGeom>
            <a:solidFill>
              <a:srgbClr val="F79646"/>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06" name="Freeform 305"/>
            <p:cNvSpPr>
              <a:spLocks/>
            </p:cNvSpPr>
            <p:nvPr/>
          </p:nvSpPr>
          <p:spPr bwMode="auto">
            <a:xfrm>
              <a:off x="5593968" y="1162050"/>
              <a:ext cx="728663" cy="514350"/>
            </a:xfrm>
            <a:custGeom>
              <a:avLst/>
              <a:gdLst>
                <a:gd name="T0" fmla="*/ 2147483647 w 473"/>
                <a:gd name="T1" fmla="*/ 2147483647 h 310"/>
                <a:gd name="T2" fmla="*/ 0 w 473"/>
                <a:gd name="T3" fmla="*/ 2147483647 h 310"/>
                <a:gd name="T4" fmla="*/ 2147483647 w 473"/>
                <a:gd name="T5" fmla="*/ 2147483647 h 310"/>
                <a:gd name="T6" fmla="*/ 2147483647 w 473"/>
                <a:gd name="T7" fmla="*/ 2147483647 h 310"/>
                <a:gd name="T8" fmla="*/ 2147483647 w 473"/>
                <a:gd name="T9" fmla="*/ 2147483647 h 310"/>
                <a:gd name="T10" fmla="*/ 2147483647 w 473"/>
                <a:gd name="T11" fmla="*/ 2147483647 h 310"/>
                <a:gd name="T12" fmla="*/ 2147483647 w 473"/>
                <a:gd name="T13" fmla="*/ 2147483647 h 310"/>
                <a:gd name="T14" fmla="*/ 2147483647 w 473"/>
                <a:gd name="T15" fmla="*/ 2147483647 h 310"/>
                <a:gd name="T16" fmla="*/ 2147483647 w 473"/>
                <a:gd name="T17" fmla="*/ 2147483647 h 310"/>
                <a:gd name="T18" fmla="*/ 2147483647 w 473"/>
                <a:gd name="T19" fmla="*/ 2147483647 h 310"/>
                <a:gd name="T20" fmla="*/ 2147483647 w 473"/>
                <a:gd name="T21" fmla="*/ 2147483647 h 310"/>
                <a:gd name="T22" fmla="*/ 2147483647 w 473"/>
                <a:gd name="T23" fmla="*/ 2147483647 h 310"/>
                <a:gd name="T24" fmla="*/ 2147483647 w 473"/>
                <a:gd name="T25" fmla="*/ 0 h 310"/>
                <a:gd name="T26" fmla="*/ 2147483647 w 473"/>
                <a:gd name="T27" fmla="*/ 2147483647 h 310"/>
                <a:gd name="T28" fmla="*/ 2147483647 w 473"/>
                <a:gd name="T29" fmla="*/ 2147483647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4"/>
                  </a:moveTo>
                  <a:lnTo>
                    <a:pt x="0" y="86"/>
                  </a:lnTo>
                  <a:lnTo>
                    <a:pt x="24" y="237"/>
                  </a:lnTo>
                  <a:lnTo>
                    <a:pt x="43" y="310"/>
                  </a:lnTo>
                  <a:lnTo>
                    <a:pt x="124" y="304"/>
                  </a:lnTo>
                  <a:lnTo>
                    <a:pt x="422" y="247"/>
                  </a:lnTo>
                  <a:lnTo>
                    <a:pt x="443" y="238"/>
                  </a:lnTo>
                  <a:lnTo>
                    <a:pt x="473" y="168"/>
                  </a:lnTo>
                  <a:lnTo>
                    <a:pt x="428" y="129"/>
                  </a:lnTo>
                  <a:lnTo>
                    <a:pt x="452" y="40"/>
                  </a:lnTo>
                  <a:lnTo>
                    <a:pt x="418" y="31"/>
                  </a:lnTo>
                  <a:lnTo>
                    <a:pt x="418" y="8"/>
                  </a:lnTo>
                  <a:lnTo>
                    <a:pt x="403" y="0"/>
                  </a:lnTo>
                  <a:lnTo>
                    <a:pt x="57" y="64"/>
                  </a:lnTo>
                  <a:lnTo>
                    <a:pt x="43" y="4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7" name="Freeform 306"/>
            <p:cNvSpPr>
              <a:spLocks/>
            </p:cNvSpPr>
            <p:nvPr/>
          </p:nvSpPr>
          <p:spPr bwMode="auto">
            <a:xfrm>
              <a:off x="6254369" y="1220788"/>
              <a:ext cx="188913" cy="412750"/>
            </a:xfrm>
            <a:custGeom>
              <a:avLst/>
              <a:gdLst>
                <a:gd name="T0" fmla="*/ 2147483647 w 125"/>
                <a:gd name="T1" fmla="*/ 2147483647 h 248"/>
                <a:gd name="T2" fmla="*/ 2147483647 w 125"/>
                <a:gd name="T3" fmla="*/ 0 h 248"/>
                <a:gd name="T4" fmla="*/ 2147483647 w 125"/>
                <a:gd name="T5" fmla="*/ 2147483647 h 248"/>
                <a:gd name="T6" fmla="*/ 2147483647 w 125"/>
                <a:gd name="T7" fmla="*/ 2147483647 h 248"/>
                <a:gd name="T8" fmla="*/ 2147483647 w 125"/>
                <a:gd name="T9" fmla="*/ 2147483647 h 248"/>
                <a:gd name="T10" fmla="*/ 2147483647 w 125"/>
                <a:gd name="T11" fmla="*/ 2147483647 h 248"/>
                <a:gd name="T12" fmla="*/ 2147483647 w 125"/>
                <a:gd name="T13" fmla="*/ 2147483647 h 248"/>
                <a:gd name="T14" fmla="*/ 2147483647 w 125"/>
                <a:gd name="T15" fmla="*/ 2147483647 h 248"/>
                <a:gd name="T16" fmla="*/ 2147483647 w 125"/>
                <a:gd name="T17" fmla="*/ 2147483647 h 248"/>
                <a:gd name="T18" fmla="*/ 2147483647 w 125"/>
                <a:gd name="T19" fmla="*/ 2147483647 h 248"/>
                <a:gd name="T20" fmla="*/ 2147483647 w 125"/>
                <a:gd name="T21" fmla="*/ 2147483647 h 248"/>
                <a:gd name="T22" fmla="*/ 0 w 125"/>
                <a:gd name="T23" fmla="*/ 2147483647 h 248"/>
                <a:gd name="T24" fmla="*/ 2147483647 w 125"/>
                <a:gd name="T25" fmla="*/ 214748364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8"/>
                <a:gd name="T41" fmla="*/ 125 w 125"/>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8">
                  <a:moveTo>
                    <a:pt x="22" y="2"/>
                  </a:moveTo>
                  <a:lnTo>
                    <a:pt x="52" y="0"/>
                  </a:lnTo>
                  <a:lnTo>
                    <a:pt x="112" y="38"/>
                  </a:lnTo>
                  <a:lnTo>
                    <a:pt x="103" y="67"/>
                  </a:lnTo>
                  <a:lnTo>
                    <a:pt x="124" y="87"/>
                  </a:lnTo>
                  <a:lnTo>
                    <a:pt x="125" y="203"/>
                  </a:lnTo>
                  <a:lnTo>
                    <a:pt x="104" y="248"/>
                  </a:lnTo>
                  <a:lnTo>
                    <a:pt x="81" y="231"/>
                  </a:lnTo>
                  <a:lnTo>
                    <a:pt x="55" y="230"/>
                  </a:lnTo>
                  <a:lnTo>
                    <a:pt x="12" y="206"/>
                  </a:lnTo>
                  <a:lnTo>
                    <a:pt x="45" y="133"/>
                  </a:lnTo>
                  <a:lnTo>
                    <a:pt x="0" y="94"/>
                  </a:lnTo>
                  <a:lnTo>
                    <a:pt x="22" y="2"/>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08" name="Freeform 307"/>
            <p:cNvSpPr>
              <a:spLocks/>
            </p:cNvSpPr>
            <p:nvPr/>
          </p:nvSpPr>
          <p:spPr bwMode="auto">
            <a:xfrm>
              <a:off x="5654294" y="576263"/>
              <a:ext cx="808038" cy="712787"/>
            </a:xfrm>
            <a:custGeom>
              <a:avLst/>
              <a:gdLst>
                <a:gd name="T0" fmla="*/ 2147483647 w 524"/>
                <a:gd name="T1" fmla="*/ 2147483647 h 427"/>
                <a:gd name="T2" fmla="*/ 2147483647 w 524"/>
                <a:gd name="T3" fmla="*/ 2147483647 h 427"/>
                <a:gd name="T4" fmla="*/ 2147483647 w 524"/>
                <a:gd name="T5" fmla="*/ 2147483647 h 427"/>
                <a:gd name="T6" fmla="*/ 2147483647 w 524"/>
                <a:gd name="T7" fmla="*/ 2147483647 h 427"/>
                <a:gd name="T8" fmla="*/ 2147483647 w 524"/>
                <a:gd name="T9" fmla="*/ 2147483647 h 427"/>
                <a:gd name="T10" fmla="*/ 2147483647 w 524"/>
                <a:gd name="T11" fmla="*/ 2147483647 h 427"/>
                <a:gd name="T12" fmla="*/ 2147483647 w 524"/>
                <a:gd name="T13" fmla="*/ 2147483647 h 427"/>
                <a:gd name="T14" fmla="*/ 2147483647 w 524"/>
                <a:gd name="T15" fmla="*/ 2147483647 h 427"/>
                <a:gd name="T16" fmla="*/ 2147483647 w 524"/>
                <a:gd name="T17" fmla="*/ 2147483647 h 427"/>
                <a:gd name="T18" fmla="*/ 2147483647 w 524"/>
                <a:gd name="T19" fmla="*/ 2147483647 h 427"/>
                <a:gd name="T20" fmla="*/ 2147483647 w 524"/>
                <a:gd name="T21" fmla="*/ 2147483647 h 427"/>
                <a:gd name="T22" fmla="*/ 2147483647 w 524"/>
                <a:gd name="T23" fmla="*/ 2147483647 h 427"/>
                <a:gd name="T24" fmla="*/ 2147483647 w 524"/>
                <a:gd name="T25" fmla="*/ 0 h 427"/>
                <a:gd name="T26" fmla="*/ 2147483647 w 524"/>
                <a:gd name="T27" fmla="*/ 2147483647 h 427"/>
                <a:gd name="T28" fmla="*/ 2147483647 w 524"/>
                <a:gd name="T29" fmla="*/ 2147483647 h 427"/>
                <a:gd name="T30" fmla="*/ 2147483647 w 524"/>
                <a:gd name="T31" fmla="*/ 2147483647 h 427"/>
                <a:gd name="T32" fmla="*/ 2147483647 w 524"/>
                <a:gd name="T33" fmla="*/ 2147483647 h 427"/>
                <a:gd name="T34" fmla="*/ 2147483647 w 524"/>
                <a:gd name="T35" fmla="*/ 2147483647 h 427"/>
                <a:gd name="T36" fmla="*/ 2147483647 w 524"/>
                <a:gd name="T37" fmla="*/ 2147483647 h 427"/>
                <a:gd name="T38" fmla="*/ 2147483647 w 524"/>
                <a:gd name="T39" fmla="*/ 2147483647 h 427"/>
                <a:gd name="T40" fmla="*/ 2147483647 w 524"/>
                <a:gd name="T41" fmla="*/ 2147483647 h 427"/>
                <a:gd name="T42" fmla="*/ 2147483647 w 524"/>
                <a:gd name="T43" fmla="*/ 2147483647 h 427"/>
                <a:gd name="T44" fmla="*/ 2147483647 w 524"/>
                <a:gd name="T45" fmla="*/ 2147483647 h 427"/>
                <a:gd name="T46" fmla="*/ 2147483647 w 524"/>
                <a:gd name="T47" fmla="*/ 2147483647 h 427"/>
                <a:gd name="T48" fmla="*/ 2147483647 w 524"/>
                <a:gd name="T49" fmla="*/ 2147483647 h 427"/>
                <a:gd name="T50" fmla="*/ 2147483647 w 524"/>
                <a:gd name="T51" fmla="*/ 2147483647 h 427"/>
                <a:gd name="T52" fmla="*/ 2147483647 w 524"/>
                <a:gd name="T53" fmla="*/ 2147483647 h 427"/>
                <a:gd name="T54" fmla="*/ 2147483647 w 524"/>
                <a:gd name="T55" fmla="*/ 2147483647 h 427"/>
                <a:gd name="T56" fmla="*/ 0 w 524"/>
                <a:gd name="T57" fmla="*/ 2147483647 h 427"/>
                <a:gd name="T58" fmla="*/ 2147483647 w 524"/>
                <a:gd name="T59" fmla="*/ 2147483647 h 427"/>
                <a:gd name="T60" fmla="*/ 2147483647 w 524"/>
                <a:gd name="T61" fmla="*/ 2147483647 h 4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7"/>
                <a:gd name="T95" fmla="*/ 524 w 524"/>
                <a:gd name="T96" fmla="*/ 427 h 4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7">
                  <a:moveTo>
                    <a:pt x="41" y="286"/>
                  </a:moveTo>
                  <a:lnTo>
                    <a:pt x="90" y="261"/>
                  </a:lnTo>
                  <a:lnTo>
                    <a:pt x="157" y="255"/>
                  </a:lnTo>
                  <a:lnTo>
                    <a:pt x="173" y="233"/>
                  </a:lnTo>
                  <a:lnTo>
                    <a:pt x="197" y="230"/>
                  </a:lnTo>
                  <a:lnTo>
                    <a:pt x="211" y="206"/>
                  </a:lnTo>
                  <a:lnTo>
                    <a:pt x="233" y="197"/>
                  </a:lnTo>
                  <a:lnTo>
                    <a:pt x="223" y="152"/>
                  </a:lnTo>
                  <a:lnTo>
                    <a:pt x="209" y="140"/>
                  </a:lnTo>
                  <a:lnTo>
                    <a:pt x="237" y="105"/>
                  </a:lnTo>
                  <a:lnTo>
                    <a:pt x="255" y="105"/>
                  </a:lnTo>
                  <a:lnTo>
                    <a:pt x="316" y="29"/>
                  </a:lnTo>
                  <a:lnTo>
                    <a:pt x="410" y="0"/>
                  </a:lnTo>
                  <a:lnTo>
                    <a:pt x="421" y="72"/>
                  </a:lnTo>
                  <a:lnTo>
                    <a:pt x="425" y="69"/>
                  </a:lnTo>
                  <a:lnTo>
                    <a:pt x="448" y="94"/>
                  </a:lnTo>
                  <a:lnTo>
                    <a:pt x="449" y="167"/>
                  </a:lnTo>
                  <a:lnTo>
                    <a:pt x="477" y="227"/>
                  </a:lnTo>
                  <a:lnTo>
                    <a:pt x="488" y="304"/>
                  </a:lnTo>
                  <a:lnTo>
                    <a:pt x="491" y="371"/>
                  </a:lnTo>
                  <a:lnTo>
                    <a:pt x="524" y="394"/>
                  </a:lnTo>
                  <a:lnTo>
                    <a:pt x="500" y="427"/>
                  </a:lnTo>
                  <a:lnTo>
                    <a:pt x="439" y="388"/>
                  </a:lnTo>
                  <a:lnTo>
                    <a:pt x="407" y="391"/>
                  </a:lnTo>
                  <a:lnTo>
                    <a:pt x="376" y="382"/>
                  </a:lnTo>
                  <a:lnTo>
                    <a:pt x="378" y="359"/>
                  </a:lnTo>
                  <a:lnTo>
                    <a:pt x="358" y="352"/>
                  </a:lnTo>
                  <a:lnTo>
                    <a:pt x="15" y="418"/>
                  </a:lnTo>
                  <a:lnTo>
                    <a:pt x="0" y="398"/>
                  </a:lnTo>
                  <a:lnTo>
                    <a:pt x="53" y="322"/>
                  </a:lnTo>
                  <a:lnTo>
                    <a:pt x="41" y="286"/>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4F81BD"/>
                </a:solidFill>
                <a:effectLst/>
                <a:uLnTx/>
                <a:uFillTx/>
                <a:latin typeface="Lucida Sans Unicode" pitchFamily="34" charset="0"/>
                <a:cs typeface="+mn-cs"/>
              </a:endParaRPr>
            </a:p>
          </p:txBody>
        </p:sp>
        <p:sp>
          <p:nvSpPr>
            <p:cNvPr id="309" name="Freeform 308"/>
            <p:cNvSpPr>
              <a:spLocks/>
            </p:cNvSpPr>
            <p:nvPr/>
          </p:nvSpPr>
          <p:spPr bwMode="auto">
            <a:xfrm>
              <a:off x="6279768" y="536575"/>
              <a:ext cx="214313" cy="4270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0" name="Freeform 309"/>
            <p:cNvSpPr>
              <a:spLocks/>
            </p:cNvSpPr>
            <p:nvPr/>
          </p:nvSpPr>
          <p:spPr bwMode="auto">
            <a:xfrm>
              <a:off x="6384543" y="868363"/>
              <a:ext cx="454025" cy="227012"/>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7"/>
                  </a:lnTo>
                  <a:lnTo>
                    <a:pt x="169" y="18"/>
                  </a:lnTo>
                  <a:lnTo>
                    <a:pt x="187" y="0"/>
                  </a:lnTo>
                  <a:lnTo>
                    <a:pt x="202" y="9"/>
                  </a:lnTo>
                  <a:lnTo>
                    <a:pt x="184" y="48"/>
                  </a:lnTo>
                  <a:lnTo>
                    <a:pt x="215" y="45"/>
                  </a:lnTo>
                  <a:lnTo>
                    <a:pt x="233" y="75"/>
                  </a:lnTo>
                  <a:lnTo>
                    <a:pt x="254" y="78"/>
                  </a:lnTo>
                  <a:lnTo>
                    <a:pt x="269" y="73"/>
                  </a:lnTo>
                  <a:lnTo>
                    <a:pt x="269" y="57"/>
                  </a:lnTo>
                  <a:lnTo>
                    <a:pt x="243" y="36"/>
                  </a:lnTo>
                  <a:lnTo>
                    <a:pt x="263" y="34"/>
                  </a:lnTo>
                  <a:lnTo>
                    <a:pt x="296" y="79"/>
                  </a:lnTo>
                  <a:lnTo>
                    <a:pt x="264" y="106"/>
                  </a:lnTo>
                  <a:lnTo>
                    <a:pt x="229" y="93"/>
                  </a:lnTo>
                  <a:lnTo>
                    <a:pt x="206" y="125"/>
                  </a:lnTo>
                  <a:lnTo>
                    <a:pt x="161" y="93"/>
                  </a:lnTo>
                  <a:lnTo>
                    <a:pt x="12" y="134"/>
                  </a:lnTo>
                  <a:lnTo>
                    <a:pt x="0" y="54"/>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1" name="Freeform 310"/>
            <p:cNvSpPr>
              <a:spLocks/>
            </p:cNvSpPr>
            <p:nvPr/>
          </p:nvSpPr>
          <p:spPr bwMode="auto">
            <a:xfrm>
              <a:off x="6403594" y="1038225"/>
              <a:ext cx="233363" cy="196850"/>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2" name="Freeform 311"/>
            <p:cNvSpPr>
              <a:spLocks/>
            </p:cNvSpPr>
            <p:nvPr/>
          </p:nvSpPr>
          <p:spPr bwMode="auto">
            <a:xfrm>
              <a:off x="6438518" y="1171575"/>
              <a:ext cx="234950" cy="152400"/>
            </a:xfrm>
            <a:custGeom>
              <a:avLst/>
              <a:gdLst>
                <a:gd name="T0" fmla="*/ 0 w 152"/>
                <a:gd name="T1" fmla="*/ 2147483647 h 91"/>
                <a:gd name="T2" fmla="*/ 2147483647 w 152"/>
                <a:gd name="T3" fmla="*/ 2147483647 h 91"/>
                <a:gd name="T4" fmla="*/ 2147483647 w 152"/>
                <a:gd name="T5" fmla="*/ 0 h 91"/>
                <a:gd name="T6" fmla="*/ 2147483647 w 152"/>
                <a:gd name="T7" fmla="*/ 2147483647 h 91"/>
                <a:gd name="T8" fmla="*/ 2147483647 w 152"/>
                <a:gd name="T9" fmla="*/ 2147483647 h 91"/>
                <a:gd name="T10" fmla="*/ 2147483647 w 152"/>
                <a:gd name="T11" fmla="*/ 2147483647 h 91"/>
                <a:gd name="T12" fmla="*/ 2147483647 w 152"/>
                <a:gd name="T13" fmla="*/ 2147483647 h 91"/>
                <a:gd name="T14" fmla="*/ 0 w 152"/>
                <a:gd name="T15" fmla="*/ 214748364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1"/>
                  </a:lnTo>
                  <a:lnTo>
                    <a:pt x="18" y="91"/>
                  </a:lnTo>
                  <a:lnTo>
                    <a:pt x="0" y="67"/>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3" name="Freeform 312"/>
            <p:cNvSpPr>
              <a:spLocks/>
            </p:cNvSpPr>
            <p:nvPr/>
          </p:nvSpPr>
          <p:spPr bwMode="auto">
            <a:xfrm>
              <a:off x="6438518" y="455613"/>
              <a:ext cx="247650" cy="481012"/>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1"/>
                  </a:lnTo>
                  <a:lnTo>
                    <a:pt x="152" y="222"/>
                  </a:lnTo>
                  <a:lnTo>
                    <a:pt x="162" y="204"/>
                  </a:lnTo>
                  <a:lnTo>
                    <a:pt x="112" y="182"/>
                  </a:lnTo>
                  <a:lnTo>
                    <a:pt x="46" y="14"/>
                  </a:lnTo>
                  <a:lnTo>
                    <a:pt x="34" y="0"/>
                  </a:lnTo>
                  <a:close/>
                </a:path>
              </a:pathLst>
            </a:custGeom>
            <a:solidFill>
              <a:srgbClr val="4F81BD">
                <a:lumMod val="20000"/>
                <a:lumOff val="80000"/>
              </a:srgbClr>
            </a:solid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4" name="Freeform 313"/>
            <p:cNvSpPr>
              <a:spLocks/>
            </p:cNvSpPr>
            <p:nvPr/>
          </p:nvSpPr>
          <p:spPr bwMode="auto">
            <a:xfrm>
              <a:off x="6582981" y="1020763"/>
              <a:ext cx="120650" cy="10795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cs typeface="+mn-cs"/>
              </a:endParaRPr>
            </a:p>
          </p:txBody>
        </p:sp>
        <p:sp>
          <p:nvSpPr>
            <p:cNvPr id="315" name="Freeform 314"/>
            <p:cNvSpPr>
              <a:spLocks/>
            </p:cNvSpPr>
            <p:nvPr/>
          </p:nvSpPr>
          <p:spPr bwMode="auto">
            <a:xfrm>
              <a:off x="6327347" y="1837131"/>
              <a:ext cx="65105" cy="118134"/>
            </a:xfrm>
            <a:custGeom>
              <a:avLst/>
              <a:gdLst>
                <a:gd name="T0" fmla="*/ 0 w 42"/>
                <a:gd name="T1" fmla="*/ 2147483647 h 71"/>
                <a:gd name="T2" fmla="*/ 2147483647 w 42"/>
                <a:gd name="T3" fmla="*/ 0 h 71"/>
                <a:gd name="T4" fmla="*/ 2147483647 w 42"/>
                <a:gd name="T5" fmla="*/ 2147483647 h 71"/>
                <a:gd name="T6" fmla="*/ 2147483647 w 42"/>
                <a:gd name="T7" fmla="*/ 2147483647 h 71"/>
                <a:gd name="T8" fmla="*/ 0 w 42"/>
                <a:gd name="T9" fmla="*/ 2147483647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noFill/>
            <a:ln w="19050">
              <a:solidFill>
                <a:srgbClr val="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Lucida Sans Unicode" pitchFamily="34" charset="0"/>
              </a:endParaRPr>
            </a:p>
          </p:txBody>
        </p:sp>
        <p:sp>
          <p:nvSpPr>
            <p:cNvPr id="316" name="Text Box 67"/>
            <p:cNvSpPr txBox="1">
              <a:spLocks noChangeArrowheads="1"/>
            </p:cNvSpPr>
            <p:nvPr/>
          </p:nvSpPr>
          <p:spPr bwMode="auto">
            <a:xfrm>
              <a:off x="5067630" y="2034021"/>
              <a:ext cx="475537" cy="23292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KY</a:t>
              </a:r>
            </a:p>
          </p:txBody>
        </p:sp>
        <p:sp>
          <p:nvSpPr>
            <p:cNvPr id="317" name="Text Box 68"/>
            <p:cNvSpPr txBox="1">
              <a:spLocks noChangeArrowheads="1"/>
            </p:cNvSpPr>
            <p:nvPr/>
          </p:nvSpPr>
          <p:spPr bwMode="auto">
            <a:xfrm>
              <a:off x="4919251" y="2888218"/>
              <a:ext cx="481042" cy="226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ysClr val="windowText" lastClr="000000"/>
                  </a:solidFill>
                  <a:effectLst/>
                  <a:uLnTx/>
                  <a:uFillTx/>
                  <a:latin typeface="Calibri" pitchFamily="34" charset="0"/>
                </a:rPr>
                <a:t>A</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18" name="Text Box 70"/>
            <p:cNvSpPr txBox="1">
              <a:spLocks noChangeArrowheads="1"/>
            </p:cNvSpPr>
            <p:nvPr/>
          </p:nvSpPr>
          <p:spPr bwMode="auto">
            <a:xfrm>
              <a:off x="5829214" y="2212736"/>
              <a:ext cx="495004" cy="254239"/>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NC</a:t>
              </a:r>
            </a:p>
          </p:txBody>
        </p:sp>
        <p:sp>
          <p:nvSpPr>
            <p:cNvPr id="319" name="Text Box 72"/>
            <p:cNvSpPr txBox="1">
              <a:spLocks noChangeArrowheads="1"/>
            </p:cNvSpPr>
            <p:nvPr/>
          </p:nvSpPr>
          <p:spPr bwMode="auto">
            <a:xfrm>
              <a:off x="5764109" y="1291900"/>
              <a:ext cx="560109" cy="1844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PA</a:t>
              </a:r>
            </a:p>
          </p:txBody>
        </p:sp>
        <p:sp>
          <p:nvSpPr>
            <p:cNvPr id="320" name="Text Box 73"/>
            <p:cNvSpPr txBox="1">
              <a:spLocks noChangeArrowheads="1"/>
            </p:cNvSpPr>
            <p:nvPr/>
          </p:nvSpPr>
          <p:spPr bwMode="auto">
            <a:xfrm>
              <a:off x="6477240" y="245356"/>
              <a:ext cx="494678" cy="22137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a:ln>
                  <a:noFill/>
                </a:ln>
                <a:solidFill>
                  <a:sysClr val="windowText" lastClr="000000"/>
                </a:solidFill>
                <a:effectLst/>
                <a:uLnTx/>
                <a:uFillTx/>
                <a:latin typeface="Calibri" pitchFamily="34" charset="0"/>
              </a:endParaRPr>
            </a:p>
          </p:txBody>
        </p:sp>
        <p:sp>
          <p:nvSpPr>
            <p:cNvPr id="321" name="Text Box 75"/>
            <p:cNvSpPr txBox="1">
              <a:spLocks noChangeArrowheads="1"/>
            </p:cNvSpPr>
            <p:nvPr/>
          </p:nvSpPr>
          <p:spPr bwMode="auto">
            <a:xfrm>
              <a:off x="6395480" y="1720512"/>
              <a:ext cx="166868" cy="303651"/>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Text" lastClr="000000"/>
                </a:solidFill>
                <a:effectLst/>
                <a:uLnTx/>
                <a:uFillTx/>
                <a:latin typeface="Calibri" pitchFamily="34" charset="0"/>
              </a:endParaRPr>
            </a:p>
          </p:txBody>
        </p:sp>
        <p:sp>
          <p:nvSpPr>
            <p:cNvPr id="322" name="Text Box 78"/>
            <p:cNvSpPr txBox="1">
              <a:spLocks noChangeArrowheads="1"/>
            </p:cNvSpPr>
            <p:nvPr/>
          </p:nvSpPr>
          <p:spPr bwMode="auto">
            <a:xfrm>
              <a:off x="6834564" y="608843"/>
              <a:ext cx="546929" cy="26745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MA</a:t>
              </a:r>
            </a:p>
          </p:txBody>
        </p:sp>
        <p:sp>
          <p:nvSpPr>
            <p:cNvPr id="323" name="Line 81"/>
            <p:cNvSpPr>
              <a:spLocks noChangeShapeType="1"/>
            </p:cNvSpPr>
            <p:nvPr/>
          </p:nvSpPr>
          <p:spPr bwMode="auto">
            <a:xfrm flipH="1">
              <a:off x="6677099" y="840567"/>
              <a:ext cx="230140" cy="149938"/>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24" name="Text Box 89"/>
            <p:cNvSpPr txBox="1">
              <a:spLocks noChangeArrowheads="1"/>
            </p:cNvSpPr>
            <p:nvPr/>
          </p:nvSpPr>
          <p:spPr bwMode="auto">
            <a:xfrm>
              <a:off x="3259818" y="3244135"/>
              <a:ext cx="464075" cy="26106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TX</a:t>
              </a:r>
            </a:p>
          </p:txBody>
        </p:sp>
        <p:sp>
          <p:nvSpPr>
            <p:cNvPr id="325" name="Text Box 90"/>
            <p:cNvSpPr txBox="1">
              <a:spLocks noChangeArrowheads="1"/>
            </p:cNvSpPr>
            <p:nvPr/>
          </p:nvSpPr>
          <p:spPr bwMode="auto">
            <a:xfrm>
              <a:off x="4060271" y="2597025"/>
              <a:ext cx="444672" cy="2414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AR</a:t>
              </a:r>
            </a:p>
          </p:txBody>
        </p:sp>
        <p:sp>
          <p:nvSpPr>
            <p:cNvPr id="326" name="Text Box 94"/>
            <p:cNvSpPr txBox="1">
              <a:spLocks noChangeArrowheads="1"/>
            </p:cNvSpPr>
            <p:nvPr/>
          </p:nvSpPr>
          <p:spPr bwMode="auto">
            <a:xfrm>
              <a:off x="5305341" y="2883674"/>
              <a:ext cx="714646" cy="315023"/>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 GA</a:t>
              </a:r>
            </a:p>
          </p:txBody>
        </p:sp>
        <p:sp>
          <p:nvSpPr>
            <p:cNvPr id="327" name="Text Box 95"/>
            <p:cNvSpPr txBox="1">
              <a:spLocks noChangeArrowheads="1"/>
            </p:cNvSpPr>
            <p:nvPr/>
          </p:nvSpPr>
          <p:spPr bwMode="auto">
            <a:xfrm>
              <a:off x="2334714" y="2701930"/>
              <a:ext cx="401232" cy="240501"/>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NM</a:t>
              </a:r>
            </a:p>
          </p:txBody>
        </p:sp>
        <p:sp>
          <p:nvSpPr>
            <p:cNvPr id="328" name="Text Box 106"/>
            <p:cNvSpPr txBox="1">
              <a:spLocks noChangeArrowheads="1"/>
            </p:cNvSpPr>
            <p:nvPr/>
          </p:nvSpPr>
          <p:spPr bwMode="auto">
            <a:xfrm>
              <a:off x="6463614" y="1302500"/>
              <a:ext cx="527354" cy="269125"/>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NJ</a:t>
              </a:r>
            </a:p>
          </p:txBody>
        </p:sp>
        <p:sp>
          <p:nvSpPr>
            <p:cNvPr id="329" name="Line 107"/>
            <p:cNvSpPr>
              <a:spLocks noChangeShapeType="1"/>
            </p:cNvSpPr>
            <p:nvPr/>
          </p:nvSpPr>
          <p:spPr bwMode="auto">
            <a:xfrm flipH="1" flipV="1">
              <a:off x="6393966" y="1455468"/>
              <a:ext cx="130211" cy="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30" name="Freeform 329"/>
            <p:cNvSpPr>
              <a:spLocks/>
            </p:cNvSpPr>
            <p:nvPr/>
          </p:nvSpPr>
          <p:spPr bwMode="auto">
            <a:xfrm>
              <a:off x="0" y="3198697"/>
              <a:ext cx="1503483" cy="1546341"/>
            </a:xfrm>
            <a:custGeom>
              <a:avLst/>
              <a:gdLst>
                <a:gd name="T0" fmla="*/ 2147483647 w 993"/>
                <a:gd name="T1" fmla="*/ 2147483647 h 1021"/>
                <a:gd name="T2" fmla="*/ 2147483647 w 993"/>
                <a:gd name="T3" fmla="*/ 0 h 1021"/>
                <a:gd name="T4" fmla="*/ 2147483647 w 993"/>
                <a:gd name="T5" fmla="*/ 2147483647 h 1021"/>
                <a:gd name="T6" fmla="*/ 2147483647 w 993"/>
                <a:gd name="T7" fmla="*/ 2147483647 h 1021"/>
                <a:gd name="T8" fmla="*/ 2147483647 w 993"/>
                <a:gd name="T9" fmla="*/ 2147483647 h 1021"/>
                <a:gd name="T10" fmla="*/ 2147483647 w 993"/>
                <a:gd name="T11" fmla="*/ 2147483647 h 1021"/>
                <a:gd name="T12" fmla="*/ 2147483647 w 993"/>
                <a:gd name="T13" fmla="*/ 2147483647 h 1021"/>
                <a:gd name="T14" fmla="*/ 2147483647 w 993"/>
                <a:gd name="T15" fmla="*/ 2147483647 h 1021"/>
                <a:gd name="T16" fmla="*/ 2147483647 w 993"/>
                <a:gd name="T17" fmla="*/ 2147483647 h 1021"/>
                <a:gd name="T18" fmla="*/ 2147483647 w 993"/>
                <a:gd name="T19" fmla="*/ 2147483647 h 1021"/>
                <a:gd name="T20" fmla="*/ 2147483647 w 993"/>
                <a:gd name="T21" fmla="*/ 2147483647 h 1021"/>
                <a:gd name="T22" fmla="*/ 2147483647 w 993"/>
                <a:gd name="T23" fmla="*/ 2147483647 h 1021"/>
                <a:gd name="T24" fmla="*/ 2147483647 w 993"/>
                <a:gd name="T25" fmla="*/ 2147483647 h 1021"/>
                <a:gd name="T26" fmla="*/ 2147483647 w 993"/>
                <a:gd name="T27" fmla="*/ 2147483647 h 1021"/>
                <a:gd name="T28" fmla="*/ 2147483647 w 993"/>
                <a:gd name="T29" fmla="*/ 2147483647 h 1021"/>
                <a:gd name="T30" fmla="*/ 2147483647 w 993"/>
                <a:gd name="T31" fmla="*/ 2147483647 h 1021"/>
                <a:gd name="T32" fmla="*/ 2147483647 w 993"/>
                <a:gd name="T33" fmla="*/ 2147483647 h 1021"/>
                <a:gd name="T34" fmla="*/ 2147483647 w 993"/>
                <a:gd name="T35" fmla="*/ 2147483647 h 1021"/>
                <a:gd name="T36" fmla="*/ 2147483647 w 993"/>
                <a:gd name="T37" fmla="*/ 2147483647 h 1021"/>
                <a:gd name="T38" fmla="*/ 2147483647 w 993"/>
                <a:gd name="T39" fmla="*/ 2147483647 h 1021"/>
                <a:gd name="T40" fmla="*/ 2147483647 w 993"/>
                <a:gd name="T41" fmla="*/ 2147483647 h 1021"/>
                <a:gd name="T42" fmla="*/ 2147483647 w 993"/>
                <a:gd name="T43" fmla="*/ 2147483647 h 1021"/>
                <a:gd name="T44" fmla="*/ 0 w 993"/>
                <a:gd name="T45" fmla="*/ 2147483647 h 1021"/>
                <a:gd name="T46" fmla="*/ 2147483647 w 993"/>
                <a:gd name="T47" fmla="*/ 2147483647 h 1021"/>
                <a:gd name="T48" fmla="*/ 2147483647 w 993"/>
                <a:gd name="T49" fmla="*/ 2147483647 h 1021"/>
                <a:gd name="T50" fmla="*/ 2147483647 w 993"/>
                <a:gd name="T51" fmla="*/ 2147483647 h 1021"/>
                <a:gd name="T52" fmla="*/ 2147483647 w 993"/>
                <a:gd name="T53" fmla="*/ 2147483647 h 1021"/>
                <a:gd name="T54" fmla="*/ 2147483647 w 993"/>
                <a:gd name="T55" fmla="*/ 2147483647 h 1021"/>
                <a:gd name="T56" fmla="*/ 2147483647 w 993"/>
                <a:gd name="T57" fmla="*/ 2147483647 h 1021"/>
                <a:gd name="T58" fmla="*/ 2147483647 w 993"/>
                <a:gd name="T59" fmla="*/ 2147483647 h 1021"/>
                <a:gd name="T60" fmla="*/ 2147483647 w 993"/>
                <a:gd name="T61" fmla="*/ 2147483647 h 1021"/>
                <a:gd name="T62" fmla="*/ 2147483647 w 993"/>
                <a:gd name="T63" fmla="*/ 2147483647 h 1021"/>
                <a:gd name="T64" fmla="*/ 2147483647 w 993"/>
                <a:gd name="T65" fmla="*/ 2147483647 h 1021"/>
                <a:gd name="T66" fmla="*/ 2147483647 w 993"/>
                <a:gd name="T67" fmla="*/ 2147483647 h 1021"/>
                <a:gd name="T68" fmla="*/ 2147483647 w 993"/>
                <a:gd name="T69" fmla="*/ 2147483647 h 1021"/>
                <a:gd name="T70" fmla="*/ 2147483647 w 993"/>
                <a:gd name="T71" fmla="*/ 2147483647 h 1021"/>
                <a:gd name="T72" fmla="*/ 2147483647 w 993"/>
                <a:gd name="T73" fmla="*/ 2147483647 h 1021"/>
                <a:gd name="T74" fmla="*/ 2147483647 w 993"/>
                <a:gd name="T75" fmla="*/ 2147483647 h 1021"/>
                <a:gd name="T76" fmla="*/ 2147483647 w 993"/>
                <a:gd name="T77" fmla="*/ 2147483647 h 1021"/>
                <a:gd name="T78" fmla="*/ 2147483647 w 993"/>
                <a:gd name="T79" fmla="*/ 2147483647 h 1021"/>
                <a:gd name="T80" fmla="*/ 2147483647 w 993"/>
                <a:gd name="T81" fmla="*/ 2147483647 h 1021"/>
                <a:gd name="T82" fmla="*/ 2147483647 w 993"/>
                <a:gd name="T83" fmla="*/ 2147483647 h 10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3"/>
                <a:gd name="T127" fmla="*/ 0 h 1021"/>
                <a:gd name="T128" fmla="*/ 993 w 993"/>
                <a:gd name="T129" fmla="*/ 1021 h 10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3" h="1021">
                  <a:moveTo>
                    <a:pt x="160" y="152"/>
                  </a:moveTo>
                  <a:lnTo>
                    <a:pt x="360" y="0"/>
                  </a:lnTo>
                  <a:lnTo>
                    <a:pt x="456" y="25"/>
                  </a:lnTo>
                  <a:lnTo>
                    <a:pt x="504" y="76"/>
                  </a:lnTo>
                  <a:lnTo>
                    <a:pt x="688" y="93"/>
                  </a:lnTo>
                  <a:lnTo>
                    <a:pt x="696" y="599"/>
                  </a:lnTo>
                  <a:lnTo>
                    <a:pt x="752" y="615"/>
                  </a:lnTo>
                  <a:lnTo>
                    <a:pt x="784" y="674"/>
                  </a:lnTo>
                  <a:lnTo>
                    <a:pt x="824" y="649"/>
                  </a:lnTo>
                  <a:lnTo>
                    <a:pt x="912" y="792"/>
                  </a:lnTo>
                  <a:lnTo>
                    <a:pt x="992" y="851"/>
                  </a:lnTo>
                  <a:lnTo>
                    <a:pt x="992" y="902"/>
                  </a:lnTo>
                  <a:lnTo>
                    <a:pt x="896" y="910"/>
                  </a:lnTo>
                  <a:lnTo>
                    <a:pt x="848" y="742"/>
                  </a:lnTo>
                  <a:lnTo>
                    <a:pt x="544" y="582"/>
                  </a:lnTo>
                  <a:lnTo>
                    <a:pt x="552" y="632"/>
                  </a:lnTo>
                  <a:lnTo>
                    <a:pt x="480" y="700"/>
                  </a:lnTo>
                  <a:lnTo>
                    <a:pt x="472" y="674"/>
                  </a:lnTo>
                  <a:lnTo>
                    <a:pt x="448" y="674"/>
                  </a:lnTo>
                  <a:lnTo>
                    <a:pt x="392" y="818"/>
                  </a:lnTo>
                  <a:lnTo>
                    <a:pt x="224" y="953"/>
                  </a:lnTo>
                  <a:lnTo>
                    <a:pt x="48" y="1020"/>
                  </a:lnTo>
                  <a:lnTo>
                    <a:pt x="0" y="1012"/>
                  </a:lnTo>
                  <a:lnTo>
                    <a:pt x="200" y="894"/>
                  </a:lnTo>
                  <a:lnTo>
                    <a:pt x="224" y="894"/>
                  </a:lnTo>
                  <a:lnTo>
                    <a:pt x="296" y="801"/>
                  </a:lnTo>
                  <a:lnTo>
                    <a:pt x="328" y="801"/>
                  </a:lnTo>
                  <a:lnTo>
                    <a:pt x="376" y="725"/>
                  </a:lnTo>
                  <a:lnTo>
                    <a:pt x="360" y="700"/>
                  </a:lnTo>
                  <a:lnTo>
                    <a:pt x="256" y="708"/>
                  </a:lnTo>
                  <a:lnTo>
                    <a:pt x="184" y="540"/>
                  </a:lnTo>
                  <a:lnTo>
                    <a:pt x="224" y="455"/>
                  </a:lnTo>
                  <a:lnTo>
                    <a:pt x="288" y="430"/>
                  </a:lnTo>
                  <a:lnTo>
                    <a:pt x="264" y="362"/>
                  </a:lnTo>
                  <a:lnTo>
                    <a:pt x="192" y="396"/>
                  </a:lnTo>
                  <a:lnTo>
                    <a:pt x="144" y="295"/>
                  </a:lnTo>
                  <a:lnTo>
                    <a:pt x="200" y="270"/>
                  </a:lnTo>
                  <a:lnTo>
                    <a:pt x="256" y="295"/>
                  </a:lnTo>
                  <a:lnTo>
                    <a:pt x="280" y="287"/>
                  </a:lnTo>
                  <a:lnTo>
                    <a:pt x="232" y="194"/>
                  </a:lnTo>
                  <a:lnTo>
                    <a:pt x="160" y="194"/>
                  </a:lnTo>
                  <a:lnTo>
                    <a:pt x="160" y="152"/>
                  </a:lnTo>
                </a:path>
              </a:pathLst>
            </a:custGeom>
            <a:noFill/>
            <a:ln w="15875" cap="rnd">
              <a:solidFill>
                <a:sysClr val="windowText" lastClr="000000"/>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itchFamily="34" charset="0"/>
              </a:endParaRPr>
            </a:p>
          </p:txBody>
        </p:sp>
        <p:sp>
          <p:nvSpPr>
            <p:cNvPr id="331" name="Text Box 28"/>
            <p:cNvSpPr txBox="1">
              <a:spLocks noChangeArrowheads="1"/>
            </p:cNvSpPr>
            <p:nvPr/>
          </p:nvSpPr>
          <p:spPr bwMode="auto">
            <a:xfrm>
              <a:off x="3997175" y="2035535"/>
              <a:ext cx="583968" cy="240940"/>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MO</a:t>
              </a:r>
            </a:p>
          </p:txBody>
        </p:sp>
        <p:sp>
          <p:nvSpPr>
            <p:cNvPr id="332" name="Text Box 28"/>
            <p:cNvSpPr txBox="1">
              <a:spLocks noChangeArrowheads="1"/>
            </p:cNvSpPr>
            <p:nvPr/>
          </p:nvSpPr>
          <p:spPr bwMode="auto">
            <a:xfrm>
              <a:off x="5936851" y="206049"/>
              <a:ext cx="501667" cy="19400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NH</a:t>
              </a:r>
            </a:p>
          </p:txBody>
        </p:sp>
        <p:sp>
          <p:nvSpPr>
            <p:cNvPr id="333" name="Line 80"/>
            <p:cNvSpPr>
              <a:spLocks noChangeShapeType="1"/>
            </p:cNvSpPr>
            <p:nvPr/>
          </p:nvSpPr>
          <p:spPr bwMode="auto">
            <a:xfrm>
              <a:off x="6276593" y="428625"/>
              <a:ext cx="197620" cy="92375"/>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34" name="Text Box 28"/>
            <p:cNvSpPr txBox="1">
              <a:spLocks noChangeArrowheads="1"/>
            </p:cNvSpPr>
            <p:nvPr/>
          </p:nvSpPr>
          <p:spPr bwMode="auto">
            <a:xfrm>
              <a:off x="5133593" y="1447800"/>
              <a:ext cx="522748"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OH*</a:t>
              </a:r>
            </a:p>
          </p:txBody>
        </p:sp>
        <p:sp>
          <p:nvSpPr>
            <p:cNvPr id="335" name="Text Box 28"/>
            <p:cNvSpPr txBox="1">
              <a:spLocks noChangeArrowheads="1"/>
            </p:cNvSpPr>
            <p:nvPr/>
          </p:nvSpPr>
          <p:spPr bwMode="auto">
            <a:xfrm>
              <a:off x="4433231" y="1719672"/>
              <a:ext cx="414612" cy="23295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IL</a:t>
              </a:r>
            </a:p>
          </p:txBody>
        </p:sp>
        <p:sp>
          <p:nvSpPr>
            <p:cNvPr id="336" name="Text Box 28"/>
            <p:cNvSpPr txBox="1">
              <a:spLocks noChangeArrowheads="1"/>
            </p:cNvSpPr>
            <p:nvPr/>
          </p:nvSpPr>
          <p:spPr bwMode="auto">
            <a:xfrm>
              <a:off x="4152052" y="3158078"/>
              <a:ext cx="438616" cy="22329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LA</a:t>
              </a:r>
            </a:p>
          </p:txBody>
        </p:sp>
        <p:sp>
          <p:nvSpPr>
            <p:cNvPr id="337" name="Text Box 28"/>
            <p:cNvSpPr txBox="1">
              <a:spLocks noChangeArrowheads="1"/>
            </p:cNvSpPr>
            <p:nvPr/>
          </p:nvSpPr>
          <p:spPr bwMode="auto">
            <a:xfrm>
              <a:off x="5959425" y="872372"/>
              <a:ext cx="555293" cy="24205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NY</a:t>
              </a:r>
            </a:p>
          </p:txBody>
        </p:sp>
        <p:sp>
          <p:nvSpPr>
            <p:cNvPr id="338" name="Text Box 97"/>
            <p:cNvSpPr txBox="1">
              <a:spLocks noChangeArrowheads="1"/>
            </p:cNvSpPr>
            <p:nvPr/>
          </p:nvSpPr>
          <p:spPr bwMode="auto">
            <a:xfrm>
              <a:off x="6581393" y="1954308"/>
              <a:ext cx="916020"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Wash DC</a:t>
              </a:r>
            </a:p>
          </p:txBody>
        </p:sp>
        <p:sp>
          <p:nvSpPr>
            <p:cNvPr id="339" name="Flowchart: Connector 338"/>
            <p:cNvSpPr/>
            <p:nvPr/>
          </p:nvSpPr>
          <p:spPr>
            <a:xfrm>
              <a:off x="6047993" y="1752600"/>
              <a:ext cx="76200" cy="76200"/>
            </a:xfrm>
            <a:prstGeom prst="flowChartConnector">
              <a:avLst/>
            </a:prstGeom>
            <a:solidFill>
              <a:srgbClr val="4F81BD">
                <a:lumMod val="20000"/>
                <a:lumOff val="80000"/>
              </a:srgbClr>
            </a:solidFill>
            <a:ln w="19050" cap="flat" cmpd="sng" algn="ctr">
              <a:solidFill>
                <a:sysClr val="windowText" lastClr="000000"/>
              </a:solid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ndParaRPr>
            </a:p>
          </p:txBody>
        </p:sp>
        <p:sp>
          <p:nvSpPr>
            <p:cNvPr id="340" name="Line 84"/>
            <p:cNvSpPr>
              <a:spLocks noChangeShapeType="1"/>
            </p:cNvSpPr>
            <p:nvPr/>
          </p:nvSpPr>
          <p:spPr bwMode="auto">
            <a:xfrm flipH="1" flipV="1">
              <a:off x="6124193" y="1828800"/>
              <a:ext cx="457200" cy="152400"/>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41" name="Text Box 99"/>
            <p:cNvSpPr txBox="1">
              <a:spLocks noChangeArrowheads="1"/>
            </p:cNvSpPr>
            <p:nvPr/>
          </p:nvSpPr>
          <p:spPr bwMode="auto">
            <a:xfrm>
              <a:off x="5895593" y="3657600"/>
              <a:ext cx="472393" cy="252088"/>
            </a:xfrm>
            <a:prstGeom prst="rect">
              <a:avLst/>
            </a:prstGeom>
            <a:noFill/>
            <a:ln w="9525">
              <a:noFill/>
              <a:miter lim="800000"/>
              <a:headEnd/>
              <a:tailEnd/>
            </a:ln>
          </p:spPr>
          <p:txBody>
            <a:bodyPr wrap="square" lIns="21049" tIns="10525" rIns="21049" bIns="10525">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ct val="5000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FL</a:t>
              </a:r>
            </a:p>
          </p:txBody>
        </p:sp>
        <p:sp>
          <p:nvSpPr>
            <p:cNvPr id="342" name="Text Box 29"/>
            <p:cNvSpPr txBox="1">
              <a:spLocks noChangeArrowheads="1"/>
            </p:cNvSpPr>
            <p:nvPr/>
          </p:nvSpPr>
          <p:spPr bwMode="auto">
            <a:xfrm>
              <a:off x="666368" y="1990725"/>
              <a:ext cx="590932" cy="314812"/>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ysClr val="windowText" lastClr="000000"/>
                  </a:solidFill>
                  <a:effectLst/>
                  <a:uLnTx/>
                  <a:uFillTx/>
                  <a:latin typeface="Calibri" pitchFamily="34" charset="0"/>
                </a:rPr>
                <a:t>CA*</a:t>
              </a:r>
            </a:p>
          </p:txBody>
        </p:sp>
        <p:sp>
          <p:nvSpPr>
            <p:cNvPr id="343" name="Text Box 30"/>
            <p:cNvSpPr txBox="1">
              <a:spLocks noChangeArrowheads="1"/>
            </p:cNvSpPr>
            <p:nvPr/>
          </p:nvSpPr>
          <p:spPr bwMode="auto">
            <a:xfrm>
              <a:off x="3076193" y="990600"/>
              <a:ext cx="388095"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pitchFamily="34" charset="0"/>
                </a:rPr>
                <a:t>SD</a:t>
              </a:r>
            </a:p>
          </p:txBody>
        </p:sp>
      </p:grpSp>
      <p:sp>
        <p:nvSpPr>
          <p:cNvPr id="352" name="Text Box 29"/>
          <p:cNvSpPr txBox="1">
            <a:spLocks noChangeArrowheads="1"/>
          </p:cNvSpPr>
          <p:nvPr/>
        </p:nvSpPr>
        <p:spPr bwMode="auto">
          <a:xfrm>
            <a:off x="1597292" y="1877424"/>
            <a:ext cx="539850" cy="256176"/>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OR</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3" name="Text Box 29"/>
          <p:cNvSpPr txBox="1">
            <a:spLocks noChangeArrowheads="1"/>
          </p:cNvSpPr>
          <p:nvPr/>
        </p:nvSpPr>
        <p:spPr bwMode="auto">
          <a:xfrm>
            <a:off x="4540250" y="1757049"/>
            <a:ext cx="539850" cy="270824"/>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noProof="0" dirty="0" smtClean="0">
                <a:solidFill>
                  <a:sysClr val="windowText" lastClr="000000"/>
                </a:solidFill>
                <a:latin typeface="Calibri" pitchFamily="34" charset="0"/>
              </a:rPr>
              <a:t>MN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4" name="Text Box 29"/>
          <p:cNvSpPr txBox="1">
            <a:spLocks noChangeArrowheads="1"/>
          </p:cNvSpPr>
          <p:nvPr/>
        </p:nvSpPr>
        <p:spPr bwMode="auto">
          <a:xfrm>
            <a:off x="2511554" y="2857948"/>
            <a:ext cx="539850" cy="252083"/>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UT</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5" name="Text Box 29"/>
          <p:cNvSpPr txBox="1">
            <a:spLocks noChangeArrowheads="1"/>
          </p:cNvSpPr>
          <p:nvPr/>
        </p:nvSpPr>
        <p:spPr bwMode="auto">
          <a:xfrm>
            <a:off x="3227426" y="2975752"/>
            <a:ext cx="539850" cy="254878"/>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CO</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6" name="Text Box 29"/>
          <p:cNvSpPr txBox="1">
            <a:spLocks noChangeArrowheads="1"/>
          </p:cNvSpPr>
          <p:nvPr/>
        </p:nvSpPr>
        <p:spPr bwMode="auto">
          <a:xfrm>
            <a:off x="4114960" y="3069780"/>
            <a:ext cx="539850" cy="23393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KS</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7" name="Text Box 29"/>
          <p:cNvSpPr txBox="1">
            <a:spLocks noChangeArrowheads="1"/>
          </p:cNvSpPr>
          <p:nvPr/>
        </p:nvSpPr>
        <p:spPr bwMode="auto">
          <a:xfrm>
            <a:off x="5294263" y="3982650"/>
            <a:ext cx="539850" cy="260737"/>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MS</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8" name="Text Box 29"/>
          <p:cNvSpPr txBox="1">
            <a:spLocks noChangeArrowheads="1"/>
          </p:cNvSpPr>
          <p:nvPr/>
        </p:nvSpPr>
        <p:spPr bwMode="auto">
          <a:xfrm>
            <a:off x="5653673" y="342976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TN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59" name="Text Box 29"/>
          <p:cNvSpPr txBox="1">
            <a:spLocks noChangeArrowheads="1"/>
          </p:cNvSpPr>
          <p:nvPr/>
        </p:nvSpPr>
        <p:spPr bwMode="auto">
          <a:xfrm>
            <a:off x="6434328" y="3602307"/>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SC</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0" name="Text Box 29"/>
          <p:cNvSpPr txBox="1">
            <a:spLocks noChangeArrowheads="1"/>
          </p:cNvSpPr>
          <p:nvPr/>
        </p:nvSpPr>
        <p:spPr bwMode="auto">
          <a:xfrm>
            <a:off x="5069382" y="1930144"/>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WI</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1" name="Text Box 29"/>
          <p:cNvSpPr txBox="1">
            <a:spLocks noChangeArrowheads="1"/>
          </p:cNvSpPr>
          <p:nvPr/>
        </p:nvSpPr>
        <p:spPr bwMode="auto">
          <a:xfrm>
            <a:off x="5692607" y="2060986"/>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MI</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2" name="Text Box 29"/>
          <p:cNvSpPr txBox="1">
            <a:spLocks noChangeArrowheads="1"/>
          </p:cNvSpPr>
          <p:nvPr/>
        </p:nvSpPr>
        <p:spPr bwMode="auto">
          <a:xfrm>
            <a:off x="5626582" y="2658353"/>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IN</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3" name="Text Box 29"/>
          <p:cNvSpPr txBox="1">
            <a:spLocks noChangeArrowheads="1"/>
          </p:cNvSpPr>
          <p:nvPr/>
        </p:nvSpPr>
        <p:spPr bwMode="auto">
          <a:xfrm>
            <a:off x="6632268" y="2884658"/>
            <a:ext cx="539850" cy="207552"/>
          </a:xfrm>
          <a:prstGeom prst="rect">
            <a:avLst/>
          </a:prstGeom>
          <a:noFill/>
          <a:ln w="9525">
            <a:noFill/>
            <a:miter lim="800000"/>
            <a:headEnd/>
            <a:tailEnd/>
          </a:ln>
        </p:spPr>
        <p:txBody>
          <a:bodyPr wrap="square" lIns="86602" tIns="43301" rIns="86602" bIns="4330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a:solidFill>
                  <a:sysClr val="windowText" lastClr="000000"/>
                </a:solidFill>
                <a:latin typeface="Calibri" pitchFamily="34" charset="0"/>
              </a:rPr>
              <a:t>V</a:t>
            </a:r>
            <a:r>
              <a:rPr kumimoji="0" lang="en-US" sz="1500" b="1" i="0" u="none" strike="noStrike" kern="0" cap="none" spc="0" normalizeH="0" baseline="0" noProof="0" dirty="0" smtClean="0">
                <a:ln>
                  <a:noFill/>
                </a:ln>
                <a:solidFill>
                  <a:sysClr val="windowText" lastClr="000000"/>
                </a:solidFill>
                <a:effectLst/>
                <a:uLnTx/>
                <a:uFillTx/>
                <a:latin typeface="Calibri" pitchFamily="34" charset="0"/>
              </a:rPr>
              <a:t>A</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64" name="Line 84"/>
          <p:cNvSpPr>
            <a:spLocks noChangeShapeType="1"/>
          </p:cNvSpPr>
          <p:nvPr/>
        </p:nvSpPr>
        <p:spPr bwMode="auto">
          <a:xfrm flipH="1" flipV="1">
            <a:off x="7380288" y="2137168"/>
            <a:ext cx="457200" cy="156003"/>
          </a:xfrm>
          <a:prstGeom prst="line">
            <a:avLst/>
          </a:prstGeom>
          <a:noFill/>
          <a:ln w="28575">
            <a:solidFill>
              <a:sysClr val="windowText" lastClr="000000"/>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67" name="Line 107"/>
          <p:cNvSpPr>
            <a:spLocks noChangeShapeType="1"/>
          </p:cNvSpPr>
          <p:nvPr/>
        </p:nvSpPr>
        <p:spPr bwMode="auto">
          <a:xfrm flipH="1" flipV="1">
            <a:off x="7263607" y="2719387"/>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8" name="Line 107"/>
          <p:cNvSpPr>
            <a:spLocks noChangeShapeType="1"/>
          </p:cNvSpPr>
          <p:nvPr/>
        </p:nvSpPr>
        <p:spPr bwMode="auto">
          <a:xfrm flipH="1" flipV="1">
            <a:off x="7211111" y="2880125"/>
            <a:ext cx="342900" cy="9525"/>
          </a:xfrm>
          <a:prstGeom prst="line">
            <a:avLst/>
          </a:prstGeom>
          <a:noFill/>
          <a:ln w="2857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9" name="Text Box 30"/>
          <p:cNvSpPr txBox="1">
            <a:spLocks noChangeArrowheads="1"/>
          </p:cNvSpPr>
          <p:nvPr/>
        </p:nvSpPr>
        <p:spPr bwMode="auto">
          <a:xfrm>
            <a:off x="7583387" y="2526382"/>
            <a:ext cx="388095" cy="325805"/>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dirty="0" smtClean="0">
                <a:solidFill>
                  <a:sysClr val="windowText" lastClr="000000"/>
                </a:solidFill>
                <a:latin typeface="Calibri" pitchFamily="34" charset="0"/>
              </a:rPr>
              <a:t>DE</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70" name="Text Box 30"/>
          <p:cNvSpPr txBox="1">
            <a:spLocks noChangeArrowheads="1"/>
          </p:cNvSpPr>
          <p:nvPr/>
        </p:nvSpPr>
        <p:spPr bwMode="auto">
          <a:xfrm>
            <a:off x="7550584" y="2737276"/>
            <a:ext cx="526616" cy="318280"/>
          </a:xfrm>
          <a:prstGeom prst="rect">
            <a:avLst/>
          </a:prstGeom>
          <a:noFill/>
          <a:ln w="9525">
            <a:noFill/>
            <a:miter lim="800000"/>
            <a:headEnd/>
            <a:tailEnd/>
          </a:ln>
        </p:spPr>
        <p:txBody>
          <a:bodyPr wrap="square" lIns="86602" tIns="43301" rIns="86602" bIns="4330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866775" eaLnBrk="1" fontAlgn="auto" latinLnBrk="0" hangingPunct="1">
              <a:lnSpc>
                <a:spcPct val="100000"/>
              </a:lnSpc>
              <a:spcBef>
                <a:spcPts val="0"/>
              </a:spcBef>
              <a:spcAft>
                <a:spcPts val="0"/>
              </a:spcAft>
              <a:buClrTx/>
              <a:buSzTx/>
              <a:buFontTx/>
              <a:buNone/>
              <a:tabLst/>
              <a:defRPr/>
            </a:pPr>
            <a:r>
              <a:rPr lang="en-US" sz="1500" b="1" kern="0" noProof="0" dirty="0" smtClean="0">
                <a:solidFill>
                  <a:sysClr val="windowText" lastClr="000000"/>
                </a:solidFill>
                <a:latin typeface="Calibri" pitchFamily="34" charset="0"/>
              </a:rPr>
              <a:t>MD</a:t>
            </a:r>
            <a:endParaRPr kumimoji="0" lang="en-US" sz="15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371" name="TextBox 194"/>
          <p:cNvSpPr txBox="1"/>
          <p:nvPr/>
        </p:nvSpPr>
        <p:spPr>
          <a:xfrm>
            <a:off x="4420751" y="5457336"/>
            <a:ext cx="4667364" cy="78104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400" baseline="0" dirty="0">
                <a:solidFill>
                  <a:schemeClr val="accent2"/>
                </a:solidFill>
              </a:rPr>
              <a:t>      </a:t>
            </a:r>
            <a:r>
              <a:rPr lang="en-US" sz="1400" baseline="0" dirty="0"/>
              <a:t> </a:t>
            </a:r>
            <a:r>
              <a:rPr lang="en-US" sz="1400" dirty="0"/>
              <a:t>State contract awarded in</a:t>
            </a:r>
            <a:r>
              <a:rPr lang="en-US" sz="1400" baseline="0" dirty="0"/>
              <a:t> 2013-14</a:t>
            </a:r>
            <a:r>
              <a:rPr lang="en-US" sz="1400" dirty="0"/>
              <a:t> through AIDD funding</a:t>
            </a:r>
            <a:br>
              <a:rPr lang="en-US" sz="1400" dirty="0"/>
            </a:br>
            <a:r>
              <a:rPr lang="en-US" sz="1000" dirty="0" smtClean="0"/>
              <a:t>CA</a:t>
            </a:r>
            <a:r>
              <a:rPr lang="en-US" sz="1000" dirty="0"/>
              <a:t>*- Includes</a:t>
            </a:r>
            <a:r>
              <a:rPr lang="en-US" sz="1000" baseline="0" dirty="0"/>
              <a:t> 21 Regional Centers</a:t>
            </a:r>
            <a:endParaRPr lang="en-US" sz="1000" dirty="0"/>
          </a:p>
          <a:p>
            <a:pPr marL="0" marR="0" indent="0" defTabSz="914400" eaLnBrk="1" fontAlgn="auto" latinLnBrk="0" hangingPunct="1">
              <a:lnSpc>
                <a:spcPct val="100000"/>
              </a:lnSpc>
              <a:spcBef>
                <a:spcPts val="0"/>
              </a:spcBef>
              <a:spcAft>
                <a:spcPts val="0"/>
              </a:spcAft>
              <a:buClrTx/>
              <a:buSzTx/>
              <a:buFontTx/>
              <a:buNone/>
              <a:tabLst/>
              <a:defRPr/>
            </a:pPr>
            <a:r>
              <a:rPr lang="en-US" sz="1000" dirty="0"/>
              <a:t>OH</a:t>
            </a:r>
            <a:r>
              <a:rPr lang="en-US" sz="1000" b="1" dirty="0">
                <a:solidFill>
                  <a:schemeClr val="dk1"/>
                </a:solidFill>
              </a:rPr>
              <a:t>*- </a:t>
            </a:r>
            <a:r>
              <a:rPr lang="en-US" sz="1000" dirty="0">
                <a:solidFill>
                  <a:schemeClr val="dk1"/>
                </a:solidFill>
              </a:rPr>
              <a:t>Also includes the Mid-East Ohio Regional Council</a:t>
            </a:r>
            <a:endParaRPr lang="en-US" sz="1000" dirty="0"/>
          </a:p>
          <a:p>
            <a:endParaRPr lang="en-US" sz="1100" dirty="0"/>
          </a:p>
        </p:txBody>
      </p:sp>
      <p:sp>
        <p:nvSpPr>
          <p:cNvPr id="372" name="Rectangle 371"/>
          <p:cNvSpPr/>
          <p:nvPr/>
        </p:nvSpPr>
        <p:spPr>
          <a:xfrm>
            <a:off x="4535507" y="5544929"/>
            <a:ext cx="142875" cy="142875"/>
          </a:xfrm>
          <a:prstGeom prst="rect">
            <a:avLst/>
          </a:prstGeom>
          <a:solidFill>
            <a:schemeClr val="accent6">
              <a:lumMod val="75000"/>
            </a:schemeClr>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solidFill>
                <a:schemeClr val="accent2"/>
              </a:solidFill>
            </a:endParaRPr>
          </a:p>
        </p:txBody>
      </p:sp>
      <p:pic>
        <p:nvPicPr>
          <p:cNvPr id="5231" name="Freeform 9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0288" y="20246975"/>
            <a:ext cx="13258800" cy="10493375"/>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7145924" y="3982650"/>
            <a:ext cx="1820026" cy="1477328"/>
          </a:xfrm>
          <a:prstGeom prst="rect">
            <a:avLst/>
          </a:prstGeom>
          <a:noFill/>
        </p:spPr>
        <p:txBody>
          <a:bodyPr wrap="square" rtlCol="0">
            <a:spAutoFit/>
          </a:bodyPr>
          <a:lstStyle/>
          <a:p>
            <a:r>
              <a:rPr lang="en-US" dirty="0" smtClean="0">
                <a:latin typeface="Calibri" pitchFamily="34" charset="0"/>
              </a:rPr>
              <a:t>39 states, the District of Columbia and 22 sub-state regions</a:t>
            </a:r>
          </a:p>
          <a:p>
            <a:endParaRPr lang="en-US" dirty="0"/>
          </a:p>
        </p:txBody>
      </p:sp>
      <p:sp>
        <p:nvSpPr>
          <p:cNvPr id="118" name="TextBox 117"/>
          <p:cNvSpPr txBox="1"/>
          <p:nvPr/>
        </p:nvSpPr>
        <p:spPr>
          <a:xfrm>
            <a:off x="823293" y="6464808"/>
            <a:ext cx="2943983" cy="369332"/>
          </a:xfrm>
          <a:prstGeom prst="rect">
            <a:avLst/>
          </a:prstGeom>
          <a:noFill/>
        </p:spPr>
        <p:txBody>
          <a:bodyPr wrap="square" rtlCol="0">
            <a:spAutoFit/>
          </a:bodyPr>
          <a:lstStyle/>
          <a:p>
            <a:endParaRPr lang="en-US" dirty="0"/>
          </a:p>
        </p:txBody>
      </p:sp>
      <p:sp>
        <p:nvSpPr>
          <p:cNvPr id="119" name="TextBox 118"/>
          <p:cNvSpPr txBox="1"/>
          <p:nvPr/>
        </p:nvSpPr>
        <p:spPr>
          <a:xfrm>
            <a:off x="7314199" y="1208130"/>
            <a:ext cx="496302" cy="307777"/>
          </a:xfrm>
          <a:prstGeom prst="rect">
            <a:avLst/>
          </a:prstGeom>
          <a:noFill/>
        </p:spPr>
        <p:txBody>
          <a:bodyPr wrap="square" rtlCol="0">
            <a:spAutoFit/>
          </a:bodyPr>
          <a:lstStyle/>
          <a:p>
            <a:r>
              <a:rPr lang="en-US" sz="1400" b="1" dirty="0" smtClean="0">
                <a:solidFill>
                  <a:srgbClr val="000000"/>
                </a:solidFill>
                <a:latin typeface="+mj-lt"/>
              </a:rPr>
              <a:t>ME</a:t>
            </a:r>
            <a:endParaRPr lang="en-US" sz="1400" b="1" dirty="0">
              <a:solidFill>
                <a:srgbClr val="000000"/>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Briefs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Recent </a:t>
            </a:r>
            <a:r>
              <a:rPr lang="en-US" dirty="0"/>
              <a:t>topics: </a:t>
            </a:r>
            <a:endParaRPr lang="en-US" dirty="0" smtClean="0"/>
          </a:p>
          <a:p>
            <a:pPr lvl="1"/>
            <a:r>
              <a:rPr lang="en-US" dirty="0" smtClean="0"/>
              <a:t>Integrated employment</a:t>
            </a:r>
          </a:p>
          <a:p>
            <a:pPr lvl="1"/>
            <a:r>
              <a:rPr lang="en-US" dirty="0" smtClean="0"/>
              <a:t>Racial </a:t>
            </a:r>
            <a:r>
              <a:rPr lang="en-US" dirty="0"/>
              <a:t>and ethnic disparities in use of preventive care health </a:t>
            </a:r>
            <a:r>
              <a:rPr lang="en-US" dirty="0" smtClean="0"/>
              <a:t>services</a:t>
            </a:r>
          </a:p>
          <a:p>
            <a:pPr lvl="1"/>
            <a:r>
              <a:rPr lang="en-US" dirty="0" smtClean="0"/>
              <a:t>Psychotropic </a:t>
            </a:r>
            <a:r>
              <a:rPr lang="en-US" dirty="0"/>
              <a:t>drug </a:t>
            </a:r>
            <a:r>
              <a:rPr lang="en-US" dirty="0" smtClean="0"/>
              <a:t>use</a:t>
            </a:r>
          </a:p>
          <a:p>
            <a:pPr lvl="1"/>
            <a:r>
              <a:rPr lang="en-US" dirty="0" smtClean="0"/>
              <a:t>Outcomes </a:t>
            </a:r>
            <a:r>
              <a:rPr lang="en-US" dirty="0"/>
              <a:t>for individuals who communicate non-verbally. </a:t>
            </a:r>
          </a:p>
          <a:p>
            <a:r>
              <a:rPr lang="en-US" dirty="0" smtClean="0"/>
              <a:t>Found at: </a:t>
            </a:r>
            <a:r>
              <a:rPr lang="en-US" dirty="0">
                <a:hlinkClick r:id="rId2"/>
              </a:rPr>
              <a:t>http://</a:t>
            </a:r>
            <a:r>
              <a:rPr lang="en-US" dirty="0" smtClean="0">
                <a:hlinkClick r:id="rId2"/>
              </a:rPr>
              <a:t>www.nationalcoreindicators.org/resources/data-briefs/</a:t>
            </a:r>
            <a:r>
              <a:rPr lang="en-US" dirty="0" smtClean="0"/>
              <a:t> </a:t>
            </a:r>
            <a:endParaRPr lang="en-US" dirty="0"/>
          </a:p>
          <a:p>
            <a:endParaRPr lang="en-US" dirty="0"/>
          </a:p>
        </p:txBody>
      </p:sp>
    </p:spTree>
    <p:extLst>
      <p:ext uri="{BB962C8B-B14F-4D97-AF65-F5344CB8AC3E}">
        <p14:creationId xmlns:p14="http://schemas.microsoft.com/office/powerpoint/2010/main" val="341570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p:txBody>
          <a:bodyPr>
            <a:normAutofit fontScale="77500" lnSpcReduction="20000"/>
          </a:bodyPr>
          <a:lstStyle/>
          <a:p>
            <a:r>
              <a:rPr lang="en-US" dirty="0"/>
              <a:t>NCI staff are developing video guides that detail how to use some of our resources</a:t>
            </a:r>
          </a:p>
          <a:p>
            <a:r>
              <a:rPr lang="en-US" dirty="0"/>
              <a:t>Video on how to use the NCI Chart Generator. </a:t>
            </a:r>
          </a:p>
          <a:p>
            <a:r>
              <a:rPr lang="en-US" dirty="0"/>
              <a:t>The Chart Generator: </a:t>
            </a:r>
            <a:endParaRPr lang="en-US" dirty="0" smtClean="0"/>
          </a:p>
          <a:p>
            <a:pPr lvl="1"/>
            <a:r>
              <a:rPr lang="en-US" dirty="0" smtClean="0"/>
              <a:t>creates </a:t>
            </a:r>
            <a:r>
              <a:rPr lang="en-US" dirty="0"/>
              <a:t>charts using NCI data from the Adult Consumer </a:t>
            </a:r>
            <a:r>
              <a:rPr lang="en-US" dirty="0" smtClean="0"/>
              <a:t>Survey</a:t>
            </a:r>
          </a:p>
          <a:p>
            <a:pPr lvl="1"/>
            <a:r>
              <a:rPr lang="en-US" dirty="0" smtClean="0"/>
              <a:t>4 </a:t>
            </a:r>
            <a:r>
              <a:rPr lang="en-US" dirty="0"/>
              <a:t>years of data </a:t>
            </a:r>
            <a:r>
              <a:rPr lang="en-US" dirty="0" smtClean="0"/>
              <a:t>available; filter by up to </a:t>
            </a:r>
            <a:r>
              <a:rPr lang="en-US" dirty="0"/>
              <a:t>2 demographic </a:t>
            </a:r>
            <a:r>
              <a:rPr lang="en-US" dirty="0" smtClean="0"/>
              <a:t>characteristics</a:t>
            </a:r>
          </a:p>
          <a:p>
            <a:pPr lvl="1"/>
            <a:r>
              <a:rPr lang="en-US" dirty="0" smtClean="0"/>
              <a:t>Can </a:t>
            </a:r>
            <a:r>
              <a:rPr lang="en-US" dirty="0"/>
              <a:t>look at national average or state specific data. </a:t>
            </a:r>
          </a:p>
          <a:p>
            <a:r>
              <a:rPr lang="en-US" dirty="0"/>
              <a:t>Step by step: how to look at data and create charts that can help you in your work</a:t>
            </a:r>
          </a:p>
          <a:p>
            <a:r>
              <a:rPr lang="en-US" dirty="0"/>
              <a:t>Available in the top left corner of the Chart Generator Screen at www.nationalcoreindicators.org/charts </a:t>
            </a:r>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368824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p:txBody>
          <a:bodyPr>
            <a:normAutofit/>
          </a:bodyPr>
          <a:lstStyle/>
          <a:p>
            <a:r>
              <a:rPr lang="en-US" dirty="0" smtClean="0"/>
              <a:t>How </a:t>
            </a:r>
            <a:r>
              <a:rPr lang="en-US" dirty="0"/>
              <a:t>to read the survey reports</a:t>
            </a:r>
          </a:p>
          <a:p>
            <a:r>
              <a:rPr lang="en-US" dirty="0"/>
              <a:t>Completed video on how to read Family Survey Reports. Available on website soon!</a:t>
            </a:r>
          </a:p>
          <a:p>
            <a:r>
              <a:rPr lang="en-US" dirty="0"/>
              <a:t>Upcoming: How to read Adult Consumer Survey </a:t>
            </a:r>
            <a:r>
              <a:rPr lang="en-US" dirty="0" smtClean="0"/>
              <a:t>Report</a:t>
            </a:r>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273904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2"/>
            <a:ext cx="8229600" cy="1143000"/>
          </a:xfrm>
        </p:spPr>
        <p:txBody>
          <a:bodyPr/>
          <a:lstStyle/>
          <a:p>
            <a:r>
              <a:rPr lang="en-US" dirty="0" smtClean="0"/>
              <a:t>WHAT IS NCI?</a:t>
            </a:r>
            <a:endParaRPr lang="en-US" dirty="0"/>
          </a:p>
        </p:txBody>
      </p:sp>
      <p:sp>
        <p:nvSpPr>
          <p:cNvPr id="3" name="Content Placeholder 2"/>
          <p:cNvSpPr>
            <a:spLocks noGrp="1"/>
          </p:cNvSpPr>
          <p:nvPr>
            <p:ph idx="1"/>
          </p:nvPr>
        </p:nvSpPr>
        <p:spPr>
          <a:xfrm>
            <a:off x="457200" y="1190172"/>
            <a:ext cx="8229600" cy="4828006"/>
          </a:xfrm>
        </p:spPr>
        <p:txBody>
          <a:bodyPr>
            <a:normAutofit fontScale="77500" lnSpcReduction="20000"/>
          </a:bodyPr>
          <a:lstStyle/>
          <a:p>
            <a:endParaRPr lang="en-US" dirty="0" smtClean="0"/>
          </a:p>
          <a:p>
            <a:r>
              <a:rPr lang="en-US" dirty="0" smtClean="0"/>
              <a:t>Adult Consumer Survey </a:t>
            </a:r>
          </a:p>
          <a:p>
            <a:pPr lvl="1">
              <a:buFont typeface="Wingdings" pitchFamily="2" charset="2"/>
              <a:buChar char="ü"/>
            </a:pPr>
            <a:r>
              <a:rPr lang="en-US" dirty="0" smtClean="0"/>
              <a:t>In-person conversation with a sample of adults receiving services to gather information about their experiences </a:t>
            </a:r>
          </a:p>
          <a:p>
            <a:pPr lvl="1">
              <a:buFont typeface="Wingdings" pitchFamily="2" charset="2"/>
              <a:buChar char="ü"/>
            </a:pPr>
            <a:r>
              <a:rPr lang="en-US" dirty="0" smtClean="0"/>
              <a:t>Keyed to important person-centered outcomes that measure system-level indicators related to: employment, choice, relationships, case management, inclusion, health, etc. </a:t>
            </a:r>
          </a:p>
          <a:p>
            <a:pPr>
              <a:buNone/>
            </a:pPr>
            <a:endParaRPr lang="en-US" dirty="0" smtClean="0"/>
          </a:p>
          <a:p>
            <a:r>
              <a:rPr lang="en-US" dirty="0" smtClean="0"/>
              <a:t>Adult Family, Child Family, and Family/Guardian Surveys Mail surveys – separate sample from Adult Consumer Survey </a:t>
            </a:r>
          </a:p>
          <a:p>
            <a:endParaRPr lang="en-US" dirty="0" smtClean="0"/>
          </a:p>
          <a:p>
            <a:r>
              <a:rPr lang="en-US" dirty="0" smtClean="0"/>
              <a:t>Other NCI state level data: Mortality, Staff Stability </a:t>
            </a:r>
          </a:p>
          <a:p>
            <a:pPr lvl="1">
              <a:spcAft>
                <a:spcPts val="600"/>
              </a:spcAft>
              <a:buNone/>
            </a:pPr>
            <a:endParaRPr lang="en-US" sz="2900" dirty="0" smtClean="0"/>
          </a:p>
          <a:p>
            <a:endParaRPr lang="en-US" dirty="0"/>
          </a:p>
        </p:txBody>
      </p:sp>
      <p:sp>
        <p:nvSpPr>
          <p:cNvPr id="5" name="Footer Placeholder 4"/>
          <p:cNvSpPr>
            <a:spLocks noGrp="1"/>
          </p:cNvSpPr>
          <p:nvPr>
            <p:ph type="ftr" sz="quarter" idx="3"/>
          </p:nvPr>
        </p:nvSpPr>
        <p:spPr/>
        <p:txBody>
          <a:bodyPr/>
          <a:lstStyle/>
          <a:p>
            <a:r>
              <a:rPr lang="en-US" smtClean="0"/>
              <a:t>National Core Indicators (NCI)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Yearly Outcome Reports</a:t>
            </a:r>
            <a:endParaRPr lang="en-US" dirty="0"/>
          </a:p>
        </p:txBody>
      </p:sp>
      <p:sp>
        <p:nvSpPr>
          <p:cNvPr id="6" name="Text Placeholder 5"/>
          <p:cNvSpPr>
            <a:spLocks noGrp="1"/>
          </p:cNvSpPr>
          <p:nvPr>
            <p:ph type="body" idx="1"/>
          </p:nvPr>
        </p:nvSpPr>
        <p:spPr/>
        <p:txBody>
          <a:bodyPr/>
          <a:lstStyle/>
          <a:p>
            <a:r>
              <a:rPr lang="en-US" dirty="0" smtClean="0"/>
              <a:t>National and State</a:t>
            </a:r>
            <a:endParaRPr lang="en-US" dirty="0"/>
          </a:p>
        </p:txBody>
      </p:sp>
      <p:sp>
        <p:nvSpPr>
          <p:cNvPr id="4" name="Footer Placeholder 3"/>
          <p:cNvSpPr>
            <a:spLocks noGrp="1"/>
          </p:cNvSpPr>
          <p:nvPr>
            <p:ph type="ftr" sz="quarter" idx="4294967295"/>
          </p:nvPr>
        </p:nvSpPr>
        <p:spPr>
          <a:xfrm>
            <a:off x="0" y="6392863"/>
            <a:ext cx="6765925" cy="365125"/>
          </a:xfrm>
        </p:spPr>
        <p:txBody>
          <a:bodyPr/>
          <a:lstStyle/>
          <a:p>
            <a:r>
              <a:rPr lang="en-US" smtClean="0"/>
              <a:t>National Core Indicators (NCI) </a:t>
            </a:r>
            <a:endParaRPr lang="en-US" dirty="0"/>
          </a:p>
        </p:txBody>
      </p:sp>
    </p:spTree>
    <p:extLst>
      <p:ext uri="{BB962C8B-B14F-4D97-AF65-F5344CB8AC3E}">
        <p14:creationId xmlns:p14="http://schemas.microsoft.com/office/powerpoint/2010/main" val="273225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Reports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Adult Consumer Survey</a:t>
            </a:r>
          </a:p>
          <a:p>
            <a:r>
              <a:rPr lang="en-US" dirty="0" smtClean="0"/>
              <a:t>Family Surveys</a:t>
            </a:r>
          </a:p>
          <a:p>
            <a:pPr lvl="1"/>
            <a:r>
              <a:rPr lang="en-US" dirty="0" smtClean="0"/>
              <a:t>Adult Family</a:t>
            </a:r>
          </a:p>
          <a:p>
            <a:pPr lvl="1"/>
            <a:r>
              <a:rPr lang="en-US" dirty="0" smtClean="0"/>
              <a:t>Family/Guardian</a:t>
            </a:r>
          </a:p>
          <a:p>
            <a:pPr lvl="1"/>
            <a:r>
              <a:rPr lang="en-US" dirty="0" smtClean="0"/>
              <a:t>Child Family</a:t>
            </a:r>
          </a:p>
          <a:p>
            <a:r>
              <a:rPr lang="en-US" dirty="0" smtClean="0"/>
              <a:t>User Friendly</a:t>
            </a:r>
          </a:p>
          <a:p>
            <a:r>
              <a:rPr lang="en-US" dirty="0" smtClean="0"/>
              <a:t>Annual Report</a:t>
            </a:r>
          </a:p>
          <a:p>
            <a:r>
              <a:rPr lang="en-US" dirty="0" smtClean="0"/>
              <a:t>Data Briefs</a:t>
            </a:r>
          </a:p>
          <a:p>
            <a:pPr lvl="1"/>
            <a:r>
              <a:rPr lang="en-US" dirty="0" smtClean="0"/>
              <a:t>~quarterly</a:t>
            </a:r>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4063668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to Data</a:t>
            </a:r>
            <a:endParaRPr lang="en-US" dirty="0"/>
          </a:p>
        </p:txBody>
      </p:sp>
      <p:sp>
        <p:nvSpPr>
          <p:cNvPr id="3" name="Content Placeholder 2"/>
          <p:cNvSpPr>
            <a:spLocks noGrp="1"/>
          </p:cNvSpPr>
          <p:nvPr>
            <p:ph idx="1"/>
          </p:nvPr>
        </p:nvSpPr>
        <p:spPr/>
        <p:txBody>
          <a:bodyPr/>
          <a:lstStyle/>
          <a:p>
            <a:r>
              <a:rPr lang="en-US" dirty="0" smtClean="0"/>
              <a:t>NCI </a:t>
            </a:r>
            <a:r>
              <a:rPr lang="en-US" i="1" dirty="0" smtClean="0"/>
              <a:t>does not </a:t>
            </a:r>
            <a:r>
              <a:rPr lang="en-US" dirty="0" smtClean="0"/>
              <a:t>determine acceptable levels of state performance</a:t>
            </a:r>
          </a:p>
          <a:p>
            <a:r>
              <a:rPr lang="en-US" dirty="0" smtClean="0"/>
              <a:t>Be cautious of items with low N’s</a:t>
            </a:r>
          </a:p>
          <a:p>
            <a:r>
              <a:rPr lang="en-US" dirty="0" smtClean="0"/>
              <a:t>Some questions change slightly year-to-year which may impact results</a:t>
            </a:r>
          </a:p>
          <a:p>
            <a:r>
              <a:rPr lang="en-US" dirty="0" smtClean="0"/>
              <a:t>Different cohort of states may influence data</a:t>
            </a:r>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National Core Indicators (NCI) </a:t>
            </a:r>
            <a:endParaRPr lang="en-US" dirty="0"/>
          </a:p>
        </p:txBody>
      </p:sp>
    </p:spTree>
    <p:extLst>
      <p:ext uri="{BB962C8B-B14F-4D97-AF65-F5344CB8AC3E}">
        <p14:creationId xmlns:p14="http://schemas.microsoft.com/office/powerpoint/2010/main" val="234254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 Reports</a:t>
            </a:r>
            <a:endParaRPr lang="en-US" dirty="0"/>
          </a:p>
        </p:txBody>
      </p:sp>
      <p:sp>
        <p:nvSpPr>
          <p:cNvPr id="6" name="Text Placeholder 5"/>
          <p:cNvSpPr>
            <a:spLocks noGrp="1"/>
          </p:cNvSpPr>
          <p:nvPr>
            <p:ph type="body" idx="1"/>
          </p:nvPr>
        </p:nvSpPr>
        <p:spPr/>
        <p:txBody>
          <a:bodyPr/>
          <a:lstStyle/>
          <a:p>
            <a:r>
              <a:rPr lang="en-US" dirty="0" smtClean="0"/>
              <a:t>Adult Consumer and Family Survey</a:t>
            </a:r>
            <a:endParaRPr lang="en-US" dirty="0"/>
          </a:p>
        </p:txBody>
      </p:sp>
      <p:sp>
        <p:nvSpPr>
          <p:cNvPr id="4" name="Footer Placeholder 3"/>
          <p:cNvSpPr>
            <a:spLocks noGrp="1"/>
          </p:cNvSpPr>
          <p:nvPr>
            <p:ph type="ftr" sz="quarter" idx="4294967295"/>
          </p:nvPr>
        </p:nvSpPr>
        <p:spPr>
          <a:xfrm>
            <a:off x="0" y="6392863"/>
            <a:ext cx="6765925" cy="365125"/>
          </a:xfrm>
        </p:spPr>
        <p:txBody>
          <a:bodyPr/>
          <a:lstStyle/>
          <a:p>
            <a:r>
              <a:rPr lang="en-US" smtClean="0"/>
              <a:t>National Core Indicators (NCI) </a:t>
            </a:r>
            <a:endParaRPr lang="en-US" dirty="0"/>
          </a:p>
        </p:txBody>
      </p:sp>
    </p:spTree>
    <p:extLst>
      <p:ext uri="{BB962C8B-B14F-4D97-AF65-F5344CB8AC3E}">
        <p14:creationId xmlns:p14="http://schemas.microsoft.com/office/powerpoint/2010/main" val="3222322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NCI Theme">
  <a:themeElements>
    <a:clrScheme name="National Core Indicators 2">
      <a:dk1>
        <a:srgbClr val="333333"/>
      </a:dk1>
      <a:lt1>
        <a:sysClr val="window" lastClr="FFFFFF"/>
      </a:lt1>
      <a:dk2>
        <a:srgbClr val="178EA3"/>
      </a:dk2>
      <a:lt2>
        <a:srgbClr val="E0B559"/>
      </a:lt2>
      <a:accent1>
        <a:srgbClr val="4F81BD"/>
      </a:accent1>
      <a:accent2>
        <a:srgbClr val="C0504D"/>
      </a:accent2>
      <a:accent3>
        <a:srgbClr val="9BBB59"/>
      </a:accent3>
      <a:accent4>
        <a:srgbClr val="8064A2"/>
      </a:accent4>
      <a:accent5>
        <a:srgbClr val="4BACC6"/>
      </a:accent5>
      <a:accent6>
        <a:srgbClr val="F79646"/>
      </a:accent6>
      <a:hlink>
        <a:srgbClr val="E49800"/>
      </a:hlink>
      <a:folHlink>
        <a:srgbClr val="BD7E0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9113</TotalTime>
  <Words>1826</Words>
  <Application>Microsoft Office PowerPoint</Application>
  <PresentationFormat>On-screen Show (4:3)</PresentationFormat>
  <Paragraphs>355</Paragraphs>
  <Slides>42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vt:lpstr>
      <vt:lpstr>Lucida Sans Unicode</vt:lpstr>
      <vt:lpstr>Times New Roman</vt:lpstr>
      <vt:lpstr>Wingdings</vt:lpstr>
      <vt:lpstr>NCI Theme</vt:lpstr>
      <vt:lpstr>Understanding NCI Reports</vt:lpstr>
      <vt:lpstr>Agenda</vt:lpstr>
      <vt:lpstr>WHAT IS  NATIONAL CORE INDICATORS (NCI)?</vt:lpstr>
      <vt:lpstr>PowerPoint Presentation</vt:lpstr>
      <vt:lpstr>WHAT IS NCI?</vt:lpstr>
      <vt:lpstr>Yearly Outcome Reports</vt:lpstr>
      <vt:lpstr>Type of Reports</vt:lpstr>
      <vt:lpstr>Limitations to Data</vt:lpstr>
      <vt:lpstr>National Reports</vt:lpstr>
      <vt:lpstr>Report Format</vt:lpstr>
      <vt:lpstr>Adult Consumer Survey</vt:lpstr>
      <vt:lpstr>Topics Covered</vt:lpstr>
      <vt:lpstr>Presentation of Demographics</vt:lpstr>
      <vt:lpstr>Presentation of Outcome Data</vt:lpstr>
      <vt:lpstr>Outcomes</vt:lpstr>
      <vt:lpstr>Outcome Charts</vt:lpstr>
      <vt:lpstr>Outcome Tables Have friends (may be staff or family) and the support needed to see their friends when they  want (‘yes’ responses only)</vt:lpstr>
      <vt:lpstr>Significance and N’s Have community employment as a goal in their service plan (information may have been obtained through state records or a proxy respondent) </vt:lpstr>
      <vt:lpstr>Risk Adjustment and Scales: Choice and Community Inclusion</vt:lpstr>
      <vt:lpstr>Risk Adjustment and Scales: Choice and Community Inclusion</vt:lpstr>
      <vt:lpstr>Appendices</vt:lpstr>
      <vt:lpstr>Un-collapsed and Un-adjusted data: Chose Home</vt:lpstr>
      <vt:lpstr>Family Surveys</vt:lpstr>
      <vt:lpstr>Topics Covered</vt:lpstr>
      <vt:lpstr>Demographics</vt:lpstr>
      <vt:lpstr>Chapter</vt:lpstr>
      <vt:lpstr>Family Outcomes</vt:lpstr>
      <vt:lpstr>Family Surveys Tables</vt:lpstr>
      <vt:lpstr>Additional Cautions</vt:lpstr>
      <vt:lpstr>State Reports</vt:lpstr>
      <vt:lpstr>Consumer Survey</vt:lpstr>
      <vt:lpstr>Family Surveys</vt:lpstr>
      <vt:lpstr>User-Friendly Reports</vt:lpstr>
      <vt:lpstr>User-Friendly</vt:lpstr>
      <vt:lpstr>Consumer Survey User-Friendly</vt:lpstr>
      <vt:lpstr>Family Survey User-Friendly</vt:lpstr>
      <vt:lpstr>Annual Report</vt:lpstr>
      <vt:lpstr>Data Briefs and Web Tutorials</vt:lpstr>
      <vt:lpstr>Data Briefs</vt:lpstr>
      <vt:lpstr>Data Briefs</vt:lpstr>
      <vt:lpstr>Videos</vt:lpstr>
      <vt:lpstr>Videos</vt:lpstr>
    </vt:vector>
  </TitlesOfParts>
  <Company>HSRI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Bailey</dc:creator>
  <cp:lastModifiedBy>Josh Engler</cp:lastModifiedBy>
  <cp:revision>497</cp:revision>
  <dcterms:created xsi:type="dcterms:W3CDTF">2012-06-01T15:59:12Z</dcterms:created>
  <dcterms:modified xsi:type="dcterms:W3CDTF">2014-05-01T00:14:02Z</dcterms:modified>
</cp:coreProperties>
</file>