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ommentAuthors.xml" ContentType="application/vnd.openxmlformats-officedocument.presentationml.commentAuthors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vml" ContentType="application/vnd.openxmlformats-officedocument.vmlDrawing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61" r:id="rId2"/>
    <p:sldId id="262" r:id="rId3"/>
    <p:sldId id="319" r:id="rId4"/>
    <p:sldId id="277" r:id="rId5"/>
    <p:sldId id="264" r:id="rId6"/>
    <p:sldId id="265" r:id="rId7"/>
    <p:sldId id="320" r:id="rId8"/>
    <p:sldId id="321" r:id="rId9"/>
    <p:sldId id="322" r:id="rId10"/>
    <p:sldId id="323" r:id="rId11"/>
    <p:sldId id="290" r:id="rId12"/>
    <p:sldId id="289" r:id="rId13"/>
    <p:sldId id="281" r:id="rId14"/>
    <p:sldId id="285" r:id="rId15"/>
    <p:sldId id="312" r:id="rId16"/>
    <p:sldId id="294" r:id="rId17"/>
    <p:sldId id="325" r:id="rId18"/>
    <p:sldId id="297" r:id="rId19"/>
    <p:sldId id="298" r:id="rId20"/>
    <p:sldId id="313" r:id="rId21"/>
    <p:sldId id="307" r:id="rId22"/>
    <p:sldId id="299" r:id="rId23"/>
    <p:sldId id="302" r:id="rId24"/>
    <p:sldId id="309" r:id="rId25"/>
    <p:sldId id="326" r:id="rId26"/>
    <p:sldId id="305" r:id="rId27"/>
    <p:sldId id="318" r:id="rId28"/>
    <p:sldId id="316" r:id="rId29"/>
    <p:sldId id="306" r:id="rId30"/>
    <p:sldId id="295" r:id="rId31"/>
    <p:sldId id="311" r:id="rId3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Section 1" id="{54BFB83C-F9E5-8743-885B-6F7BE2B647BC}">
          <p14:sldIdLst>
            <p14:sldId id="261"/>
            <p14:sldId id="262"/>
          </p14:sldIdLst>
        </p14:section>
        <p14:section name="Section 2" id="{823E3A85-FB66-5849-BA59-E0621A8FB5C5}">
          <p14:sldIdLst>
            <p14:sldId id="260"/>
            <p14:sldId id="259"/>
            <p14:sldId id="263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hiersteiner" initials="d" lastIdx="3" clrIdx="0"/>
  <p:cmAuthor id="1" name="jbershadsky" initials="j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6100"/>
    <a:srgbClr val="168DA2"/>
    <a:srgbClr val="076D82"/>
    <a:srgbClr val="7A7A7A"/>
    <a:srgbClr val="0E5763"/>
    <a:srgbClr val="898989"/>
    <a:srgbClr val="999999"/>
    <a:srgbClr val="054C5C"/>
    <a:srgbClr val="04414F"/>
    <a:srgbClr val="E1B55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2" autoAdjust="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134" y="-90"/>
      </p:cViewPr>
      <p:guideLst>
        <p:guide orient="horz" pos="2160"/>
        <p:guide pos="286"/>
        <p:guide pos="547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SRIEAST-FILE1\Work%20Folders\DHiersteiner\DHiersteiner%20Local\Data%20Briefs\Racial&amp;ethnic%20health%20disparities\Book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HSRIEAST-FILE1\Work%20Folders\DHiersteiner\DHiersteiner%20Local\Data%20Briefs\Racial&amp;ethnic%20health%20disparities\Book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SRIEAST-FILE1\Work%20Folders\DHiersteiner\DHiersteiner%20Local\Data%20Briefs\Racial&amp;ethnic%20health%20disparities\Book1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HSRIEAST-FILE1\Work%20Folders\DHiersteiner\DHiersteiner%20Local\Data%20Briefs\Racial&amp;ethnic%20health%20disparities\Book1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HSRIEAST-FILE1\Work%20Folders\DHiersteiner\DHiersteiner%20Local\Data%20Briefs\Racial&amp;ethnic%20health%20disparities\Book1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HSRIEAST-FILE1\Work%20Folders\DHiersteiner\DHiersteiner%20Local\Data%20Briefs\Racial&amp;ethnic%20health%20disparities\Book1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HSRIEAST-FILE1\Work%20Folders\DHiersteiner\DHiersteiner%20Local\Data%20Briefs\Racial&amp;ethnic%20health%20disparities\Book1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HSRIEAST-FILE1\Work%20Folders\DHiersteiner\DHiersteiner%20Local\Data%20Briefs\Racial&amp;ethnic%20health%20disparities\Book1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HSRIEAST-FILE1\Work%20Folders\DHiersteiner\DHiersteiner%20Local\Data%20Briefs\Racial&amp;ethnic%20health%20disparities\Book1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HSRIEAST-FILE1\Work%20Folders\DHiersteiner\DHiersteiner%20Local\Data%20Briefs\Racial&amp;ethnic%20health%20disparities\Book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HSRIEAST-FILE1\Work%20Folders\DHiersteiner\DHiersteiner%20Local\Data%20Briefs\Racial&amp;ethnic%20health%20disparities\Book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HSRIEAST-FILE1\Work%20Folders\DHiersteiner\DHiersteiner%20Local\Data%20Briefs\Racial&amp;ethnic%20health%20disparities\Book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HSRIEAST-FILE1\Work%20Folders\DHiersteiner\DHiersteiner%20Local\Data%20Briefs\Racial&amp;ethnic%20health%20disparities\Book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HSRIEAST-FILE1\Work%20Folders\DHiersteiner\DHiersteiner%20Local\Data%20Briefs\Racial&amp;ethnic%20health%20disparities\Book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HSRIEAST-FILE1\Work%20Folders\DHiersteiner\DHiersteiner%20Local\Data%20Briefs\Racial&amp;ethnic%20health%20disparities\Book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HSRIEAST-FILE1\Work%20Folders\DHiersteiner\DHiersteiner%20Local\Data%20Briefs\Racial&amp;ethnic%20health%20disparities\Book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HSRIEAST-FILE1\Work%20Folders\DHiersteiner\DHiersteiner%20Local\Data%20Briefs\Racial&amp;ethnic%20health%20disparities\Book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HSRIEAST-FILE1\Work%20Folders\DHiersteiner\DHiersteiner%20Local\Data%20Briefs\Racial&amp;ethnic%20health%20disparities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2.8138975412242816E-2"/>
          <c:y val="0.11651429262382575"/>
          <c:w val="0.45771180462476585"/>
          <c:h val="0.74585258862371684"/>
        </c:manualLayout>
      </c:layout>
      <c:pieChart>
        <c:varyColors val="1"/>
        <c:ser>
          <c:idx val="0"/>
          <c:order val="0"/>
          <c:dLbls>
            <c:numFmt formatCode="0.0%" sourceLinked="0"/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Sheet1!$A$2:$A$4</c:f>
              <c:strCache>
                <c:ptCount val="3"/>
                <c:pt idx="0">
                  <c:v>African American, Non-Hispanic</c:v>
                </c:pt>
                <c:pt idx="1">
                  <c:v>Hispanic</c:v>
                </c:pt>
                <c:pt idx="2">
                  <c:v>White, Non-Hispanic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0.20100000000000001</c:v>
                </c:pt>
                <c:pt idx="1">
                  <c:v>4.1000000000000002E-2</c:v>
                </c:pt>
                <c:pt idx="2">
                  <c:v>0.75900000000000323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Sheet1!$C$19</c:f>
              <c:strCache>
                <c:ptCount val="1"/>
                <c:pt idx="0">
                  <c:v>Male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Sheet1!$B$20:$B$22</c:f>
              <c:strCache>
                <c:ptCount val="3"/>
                <c:pt idx="0">
                  <c:v>White, Non-Hispanic</c:v>
                </c:pt>
                <c:pt idx="1">
                  <c:v>African American, Non-Hispanic</c:v>
                </c:pt>
                <c:pt idx="2">
                  <c:v>Hispanic</c:v>
                </c:pt>
              </c:strCache>
            </c:strRef>
          </c:cat>
          <c:val>
            <c:numRef>
              <c:f>Sheet1!$C$20:$C$22</c:f>
              <c:numCache>
                <c:formatCode>0.0%</c:formatCode>
                <c:ptCount val="3"/>
                <c:pt idx="0">
                  <c:v>0.5519518811180566</c:v>
                </c:pt>
                <c:pt idx="1">
                  <c:v>0.58511586452762709</c:v>
                </c:pt>
                <c:pt idx="2">
                  <c:v>0.61925601750547421</c:v>
                </c:pt>
              </c:numCache>
            </c:numRef>
          </c:val>
        </c:ser>
        <c:ser>
          <c:idx val="1"/>
          <c:order val="1"/>
          <c:tx>
            <c:strRef>
              <c:f>Sheet1!$D$19</c:f>
              <c:strCache>
                <c:ptCount val="1"/>
                <c:pt idx="0">
                  <c:v>Female</c:v>
                </c:pt>
              </c:strCache>
            </c:strRef>
          </c:tx>
          <c:dLbls>
            <c:dLbl>
              <c:idx val="0"/>
              <c:layout>
                <c:manualLayout>
                  <c:x val="2.777777777777803E-2"/>
                  <c:y val="4.6296296296296563E-3"/>
                </c:manualLayout>
              </c:layout>
              <c:showVal val="1"/>
            </c:dLbl>
            <c:dLbl>
              <c:idx val="1"/>
              <c:layout>
                <c:manualLayout>
                  <c:x val="3.3333333333333284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2.2222222222222251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3.0555555555555659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Sheet1!$B$20:$B$22</c:f>
              <c:strCache>
                <c:ptCount val="3"/>
                <c:pt idx="0">
                  <c:v>White, Non-Hispanic</c:v>
                </c:pt>
                <c:pt idx="1">
                  <c:v>African American, Non-Hispanic</c:v>
                </c:pt>
                <c:pt idx="2">
                  <c:v>Hispanic</c:v>
                </c:pt>
              </c:strCache>
            </c:strRef>
          </c:cat>
          <c:val>
            <c:numRef>
              <c:f>Sheet1!$D$20:$D$22</c:f>
              <c:numCache>
                <c:formatCode>0.0%</c:formatCode>
                <c:ptCount val="3"/>
                <c:pt idx="0">
                  <c:v>0.44804811888194362</c:v>
                </c:pt>
                <c:pt idx="1">
                  <c:v>0.41488413547237196</c:v>
                </c:pt>
                <c:pt idx="2">
                  <c:v>0.38074398249452956</c:v>
                </c:pt>
              </c:numCache>
            </c:numRef>
          </c:val>
        </c:ser>
        <c:axId val="108312064"/>
        <c:axId val="108313600"/>
      </c:barChart>
      <c:catAx>
        <c:axId val="108312064"/>
        <c:scaling>
          <c:orientation val="minMax"/>
        </c:scaling>
        <c:axPos val="b"/>
        <c:tickLblPos val="nextTo"/>
        <c:crossAx val="108313600"/>
        <c:crosses val="autoZero"/>
        <c:auto val="1"/>
        <c:lblAlgn val="ctr"/>
        <c:lblOffset val="100"/>
      </c:catAx>
      <c:valAx>
        <c:axId val="108313600"/>
        <c:scaling>
          <c:orientation val="minMax"/>
        </c:scaling>
        <c:axPos val="l"/>
        <c:majorGridlines/>
        <c:numFmt formatCode="0%" sourceLinked="0"/>
        <c:tickLblPos val="nextTo"/>
        <c:crossAx val="108312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017912921921686"/>
          <c:y val="0.10772638742696321"/>
          <c:w val="0.14954592969673025"/>
          <c:h val="8.5989401817957639E-2"/>
        </c:manualLayout>
      </c:layout>
      <c:spPr>
        <a:solidFill>
          <a:prstClr val="white"/>
        </a:solidFill>
      </c:sp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2896380069442354"/>
          <c:y val="4.6487809011149392E-2"/>
          <c:w val="0.82348271912099136"/>
          <c:h val="0.83346505032172313"/>
        </c:manualLayout>
      </c:layout>
      <c:barChart>
        <c:barDir val="col"/>
        <c:grouping val="clustered"/>
        <c:ser>
          <c:idx val="0"/>
          <c:order val="0"/>
          <c:tx>
            <c:strRef>
              <c:f>Sheet1!$C$235</c:f>
              <c:strCache>
                <c:ptCount val="1"/>
                <c:pt idx="0">
                  <c:v>English</c:v>
                </c:pt>
              </c:strCache>
            </c:strRef>
          </c:tx>
          <c:dLbls>
            <c:dLbl>
              <c:idx val="0"/>
              <c:layout>
                <c:manualLayout>
                  <c:x val="-1.5717090392823305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Sheet1!$B$236:$B$238</c:f>
              <c:strCache>
                <c:ptCount val="3"/>
                <c:pt idx="0">
                  <c:v>White, Non-Hispanic</c:v>
                </c:pt>
                <c:pt idx="1">
                  <c:v>African American, Non-Hispanic</c:v>
                </c:pt>
                <c:pt idx="2">
                  <c:v>Hispanic</c:v>
                </c:pt>
              </c:strCache>
            </c:strRef>
          </c:cat>
          <c:val>
            <c:numRef>
              <c:f>Sheet1!$C$236:$C$238</c:f>
              <c:numCache>
                <c:formatCode>0.0%</c:formatCode>
                <c:ptCount val="3"/>
                <c:pt idx="0">
                  <c:v>0.99209812477886539</c:v>
                </c:pt>
                <c:pt idx="1">
                  <c:v>0.99417823555754592</c:v>
                </c:pt>
                <c:pt idx="2">
                  <c:v>0.78993435448577765</c:v>
                </c:pt>
              </c:numCache>
            </c:numRef>
          </c:val>
        </c:ser>
        <c:ser>
          <c:idx val="1"/>
          <c:order val="1"/>
          <c:tx>
            <c:strRef>
              <c:f>Sheet1!$D$235</c:f>
              <c:strCache>
                <c:ptCount val="1"/>
                <c:pt idx="0">
                  <c:v>other</c:v>
                </c:pt>
              </c:strCache>
            </c:strRef>
          </c:tx>
          <c:dLbls>
            <c:dLbl>
              <c:idx val="0"/>
              <c:layout>
                <c:manualLayout>
                  <c:x val="1.2573672314258643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8860508471387996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2.2003926549952642E-2"/>
                  <c:y val="-5.6824651876298607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Sheet1!$B$236:$B$238</c:f>
              <c:strCache>
                <c:ptCount val="3"/>
                <c:pt idx="0">
                  <c:v>White, Non-Hispanic</c:v>
                </c:pt>
                <c:pt idx="1">
                  <c:v>African American, Non-Hispanic</c:v>
                </c:pt>
                <c:pt idx="2">
                  <c:v>Hispanic</c:v>
                </c:pt>
              </c:strCache>
            </c:strRef>
          </c:cat>
          <c:val>
            <c:numRef>
              <c:f>Sheet1!$D$236:$D$238</c:f>
              <c:numCache>
                <c:formatCode>0.0%</c:formatCode>
                <c:ptCount val="3"/>
                <c:pt idx="0">
                  <c:v>7.901875221134615E-3</c:v>
                </c:pt>
                <c:pt idx="1">
                  <c:v>5.8217644424541455E-3</c:v>
                </c:pt>
                <c:pt idx="2">
                  <c:v>0.21006564551422438</c:v>
                </c:pt>
              </c:numCache>
            </c:numRef>
          </c:val>
        </c:ser>
        <c:axId val="122461568"/>
        <c:axId val="122473088"/>
      </c:barChart>
      <c:catAx>
        <c:axId val="122461568"/>
        <c:scaling>
          <c:orientation val="minMax"/>
        </c:scaling>
        <c:axPos val="b"/>
        <c:tickLblPos val="nextTo"/>
        <c:crossAx val="122473088"/>
        <c:crosses val="autoZero"/>
        <c:auto val="1"/>
        <c:lblAlgn val="ctr"/>
        <c:lblOffset val="100"/>
      </c:catAx>
      <c:valAx>
        <c:axId val="122473088"/>
        <c:scaling>
          <c:orientation val="minMax"/>
          <c:max val="1"/>
        </c:scaling>
        <c:axPos val="l"/>
        <c:majorGridlines/>
        <c:numFmt formatCode="0%" sourceLinked="0"/>
        <c:tickLblPos val="nextTo"/>
        <c:crossAx val="1224615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213219780861555"/>
          <c:y val="3.0743159936438547E-2"/>
          <c:w val="0.15128627677721981"/>
          <c:h val="8.8060328222210341E-2"/>
        </c:manualLayout>
      </c:layout>
      <c:spPr>
        <a:solidFill>
          <a:prstClr val="white"/>
        </a:solidFill>
      </c:sp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2891316315232862"/>
          <c:y val="4.6294865578271255E-2"/>
          <c:w val="0.83202009018315115"/>
          <c:h val="0.83449996926722836"/>
        </c:manualLayout>
      </c:layout>
      <c:barChart>
        <c:barDir val="col"/>
        <c:grouping val="clustered"/>
        <c:ser>
          <c:idx val="0"/>
          <c:order val="0"/>
          <c:tx>
            <c:strRef>
              <c:f>Sheet1!$C$392</c:f>
              <c:strCache>
                <c:ptCount val="1"/>
                <c:pt idx="0">
                  <c:v>Non-spoken</c:v>
                </c:pt>
              </c:strCache>
            </c:strRef>
          </c:tx>
          <c:dLbls>
            <c:dLbl>
              <c:idx val="0"/>
              <c:layout>
                <c:manualLayout>
                  <c:x val="-1.5710919088766703E-2"/>
                  <c:y val="2.841231958177072E-3"/>
                </c:manualLayout>
              </c:layout>
              <c:showVal val="1"/>
            </c:dLbl>
            <c:dLbl>
              <c:idx val="1"/>
              <c:layout>
                <c:manualLayout>
                  <c:x val="-1.5710919088766751E-2"/>
                  <c:y val="2.841231958177072E-3"/>
                </c:manualLayout>
              </c:layout>
              <c:showVal val="1"/>
            </c:dLbl>
            <c:dLbl>
              <c:idx val="2"/>
              <c:layout>
                <c:manualLayout>
                  <c:x val="-2.1995286724273418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Sheet1!$B$393:$B$395</c:f>
              <c:strCache>
                <c:ptCount val="3"/>
                <c:pt idx="0">
                  <c:v>White, Non-Hispanic</c:v>
                </c:pt>
                <c:pt idx="1">
                  <c:v>African American, Non-Hispanic</c:v>
                </c:pt>
                <c:pt idx="2">
                  <c:v>Hispanic</c:v>
                </c:pt>
              </c:strCache>
            </c:strRef>
          </c:cat>
          <c:val>
            <c:numRef>
              <c:f>Sheet1!$C$393:$C$395</c:f>
              <c:numCache>
                <c:formatCode>0.0%</c:formatCode>
                <c:ptCount val="3"/>
                <c:pt idx="0">
                  <c:v>0.22361275088547841</c:v>
                </c:pt>
                <c:pt idx="1">
                  <c:v>0.25681107637338096</c:v>
                </c:pt>
                <c:pt idx="2">
                  <c:v>0.26651982378854638</c:v>
                </c:pt>
              </c:numCache>
            </c:numRef>
          </c:val>
        </c:ser>
        <c:ser>
          <c:idx val="1"/>
          <c:order val="1"/>
          <c:tx>
            <c:strRef>
              <c:f>Sheet1!$D$392</c:f>
              <c:strCache>
                <c:ptCount val="1"/>
                <c:pt idx="0">
                  <c:v>Spoken</c:v>
                </c:pt>
              </c:strCache>
            </c:strRef>
          </c:tx>
          <c:dLbls>
            <c:dLbl>
              <c:idx val="1"/>
              <c:layout>
                <c:manualLayout>
                  <c:x val="1.1111111111111125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Sheet1!$B$393:$B$395</c:f>
              <c:strCache>
                <c:ptCount val="3"/>
                <c:pt idx="0">
                  <c:v>White, Non-Hispanic</c:v>
                </c:pt>
                <c:pt idx="1">
                  <c:v>African American, Non-Hispanic</c:v>
                </c:pt>
                <c:pt idx="2">
                  <c:v>Hispanic</c:v>
                </c:pt>
              </c:strCache>
            </c:strRef>
          </c:cat>
          <c:val>
            <c:numRef>
              <c:f>Sheet1!$D$393:$D$395</c:f>
              <c:numCache>
                <c:formatCode>0.0%</c:formatCode>
                <c:ptCount val="3"/>
                <c:pt idx="0">
                  <c:v>0.77638724911452184</c:v>
                </c:pt>
                <c:pt idx="1">
                  <c:v>0.74318892362661904</c:v>
                </c:pt>
                <c:pt idx="2">
                  <c:v>0.73348017621145378</c:v>
                </c:pt>
              </c:numCache>
            </c:numRef>
          </c:val>
        </c:ser>
        <c:axId val="145056512"/>
        <c:axId val="145058048"/>
      </c:barChart>
      <c:catAx>
        <c:axId val="145056512"/>
        <c:scaling>
          <c:orientation val="minMax"/>
        </c:scaling>
        <c:axPos val="b"/>
        <c:tickLblPos val="nextTo"/>
        <c:crossAx val="145058048"/>
        <c:crosses val="autoZero"/>
        <c:auto val="1"/>
        <c:lblAlgn val="ctr"/>
        <c:lblOffset val="100"/>
      </c:catAx>
      <c:valAx>
        <c:axId val="145058048"/>
        <c:scaling>
          <c:orientation val="minMax"/>
          <c:max val="1"/>
        </c:scaling>
        <c:axPos val="l"/>
        <c:majorGridlines/>
        <c:numFmt formatCode="0%" sourceLinked="0"/>
        <c:tickLblPos val="nextTo"/>
        <c:crossAx val="1450565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469601845723764"/>
          <c:y val="2.9066426762367578E-2"/>
          <c:w val="0.21502904045870941"/>
          <c:h val="8.7442770112357182E-2"/>
        </c:manualLayout>
      </c:layout>
      <c:spPr>
        <a:solidFill>
          <a:prstClr val="white"/>
        </a:solidFill>
      </c:spPr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8.5977635739479266E-2"/>
          <c:y val="2.7514667267511894E-2"/>
          <c:w val="0.83582966416604465"/>
          <c:h val="0.91106952288739751"/>
        </c:manualLayout>
      </c:layout>
      <c:barChart>
        <c:barDir val="col"/>
        <c:grouping val="clustered"/>
        <c:ser>
          <c:idx val="0"/>
          <c:order val="0"/>
          <c:tx>
            <c:strRef>
              <c:f>Sheet1!$B$49</c:f>
              <c:strCache>
                <c:ptCount val="1"/>
                <c:pt idx="0">
                  <c:v>White, Non-Hispanic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1.1498381738577961E-2"/>
                </c:manualLayout>
              </c:layout>
              <c:showVal val="1"/>
            </c:dLbl>
            <c:dLbl>
              <c:idx val="1"/>
              <c:layout>
                <c:manualLayout>
                  <c:x val="-3.0864197530864235E-3"/>
                  <c:y val="2.8745954346444877E-3"/>
                </c:manualLayout>
              </c:layout>
              <c:showVal val="1"/>
            </c:dLbl>
            <c:dLbl>
              <c:idx val="2"/>
              <c:layout>
                <c:manualLayout>
                  <c:x val="-1.2345679012345692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-6.1728395061728392E-3"/>
                  <c:y val="1.2768409690057528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Sheet1!$C$48:$F$48</c:f>
              <c:strCache>
                <c:ptCount val="4"/>
                <c:pt idx="0">
                  <c:v>Mild ID</c:v>
                </c:pt>
                <c:pt idx="1">
                  <c:v>Moderate ID</c:v>
                </c:pt>
                <c:pt idx="2">
                  <c:v>Severe ID</c:v>
                </c:pt>
                <c:pt idx="3">
                  <c:v>Profound ID</c:v>
                </c:pt>
              </c:strCache>
            </c:strRef>
          </c:cat>
          <c:val>
            <c:numRef>
              <c:f>Sheet1!$C$49:$F$49</c:f>
              <c:numCache>
                <c:formatCode>0.0%</c:formatCode>
                <c:ptCount val="4"/>
                <c:pt idx="0">
                  <c:v>0.41554143500132379</c:v>
                </c:pt>
                <c:pt idx="1">
                  <c:v>0.30381254964257526</c:v>
                </c:pt>
                <c:pt idx="2">
                  <c:v>0.14508869473126879</c:v>
                </c:pt>
                <c:pt idx="3">
                  <c:v>0.13555732062483453</c:v>
                </c:pt>
              </c:numCache>
            </c:numRef>
          </c:val>
        </c:ser>
        <c:ser>
          <c:idx val="1"/>
          <c:order val="1"/>
          <c:tx>
            <c:strRef>
              <c:f>Sheet1!$B$50</c:f>
              <c:strCache>
                <c:ptCount val="1"/>
                <c:pt idx="0">
                  <c:v>African American, Non-Hispanic</c:v>
                </c:pt>
              </c:strCache>
            </c:strRef>
          </c:tx>
          <c:dLbls>
            <c:dLbl>
              <c:idx val="0"/>
              <c:layout>
                <c:manualLayout>
                  <c:x val="7.7160493827160637E-3"/>
                  <c:y val="-1.4372977173222438E-2"/>
                </c:manualLayout>
              </c:layout>
              <c:showVal val="1"/>
            </c:dLbl>
            <c:dLbl>
              <c:idx val="1"/>
              <c:layout>
                <c:manualLayout>
                  <c:x val="-3.0864197530864235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7.9886591551450968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Sheet1!$C$48:$F$48</c:f>
              <c:strCache>
                <c:ptCount val="4"/>
                <c:pt idx="0">
                  <c:v>Mild ID</c:v>
                </c:pt>
                <c:pt idx="1">
                  <c:v>Moderate ID</c:v>
                </c:pt>
                <c:pt idx="2">
                  <c:v>Severe ID</c:v>
                </c:pt>
                <c:pt idx="3">
                  <c:v>Profound ID</c:v>
                </c:pt>
              </c:strCache>
            </c:strRef>
          </c:cat>
          <c:val>
            <c:numRef>
              <c:f>Sheet1!$C$50:$F$50</c:f>
              <c:numCache>
                <c:formatCode>0.0%</c:formatCode>
                <c:ptCount val="4"/>
                <c:pt idx="0">
                  <c:v>0.34426229508196732</c:v>
                </c:pt>
                <c:pt idx="1">
                  <c:v>0.32497589199614507</c:v>
                </c:pt>
                <c:pt idx="2">
                  <c:v>0.15959498553519899</c:v>
                </c:pt>
                <c:pt idx="3">
                  <c:v>0.17116682738669239</c:v>
                </c:pt>
              </c:numCache>
            </c:numRef>
          </c:val>
        </c:ser>
        <c:ser>
          <c:idx val="2"/>
          <c:order val="2"/>
          <c:tx>
            <c:strRef>
              <c:f>Sheet1!$B$51</c:f>
              <c:strCache>
                <c:ptCount val="1"/>
                <c:pt idx="0">
                  <c:v>Hispanic</c:v>
                </c:pt>
              </c:strCache>
            </c:strRef>
          </c:tx>
          <c:dLbls>
            <c:dLbl>
              <c:idx val="0"/>
              <c:layout>
                <c:manualLayout>
                  <c:x val="1.7603407212987331E-2"/>
                  <c:y val="-7.5599596470177929E-5"/>
                </c:manualLayout>
              </c:layout>
              <c:showVal val="1"/>
            </c:dLbl>
            <c:dLbl>
              <c:idx val="2"/>
              <c:layout>
                <c:manualLayout>
                  <c:x val="1.0551302614950913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1.5252260134149898E-3"/>
                  <c:y val="2.8745954346444877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Sheet1!$C$48:$F$48</c:f>
              <c:strCache>
                <c:ptCount val="4"/>
                <c:pt idx="0">
                  <c:v>Mild ID</c:v>
                </c:pt>
                <c:pt idx="1">
                  <c:v>Moderate ID</c:v>
                </c:pt>
                <c:pt idx="2">
                  <c:v>Severe ID</c:v>
                </c:pt>
                <c:pt idx="3">
                  <c:v>Profound ID</c:v>
                </c:pt>
              </c:strCache>
            </c:strRef>
          </c:cat>
          <c:val>
            <c:numRef>
              <c:f>Sheet1!$C$51:$F$51</c:f>
              <c:numCache>
                <c:formatCode>0.0%</c:formatCode>
                <c:ptCount val="4"/>
                <c:pt idx="0">
                  <c:v>0.35365853658536589</c:v>
                </c:pt>
                <c:pt idx="1">
                  <c:v>0.37560975609756098</c:v>
                </c:pt>
                <c:pt idx="2">
                  <c:v>0.14634146341463444</c:v>
                </c:pt>
                <c:pt idx="3">
                  <c:v>0.12439024390243965</c:v>
                </c:pt>
              </c:numCache>
            </c:numRef>
          </c:val>
        </c:ser>
        <c:axId val="48801664"/>
        <c:axId val="48803200"/>
      </c:barChart>
      <c:catAx>
        <c:axId val="48801664"/>
        <c:scaling>
          <c:orientation val="minMax"/>
        </c:scaling>
        <c:axPos val="b"/>
        <c:tickLblPos val="nextTo"/>
        <c:crossAx val="48803200"/>
        <c:crosses val="autoZero"/>
        <c:auto val="1"/>
        <c:lblAlgn val="ctr"/>
        <c:lblOffset val="100"/>
      </c:catAx>
      <c:valAx>
        <c:axId val="48803200"/>
        <c:scaling>
          <c:orientation val="minMax"/>
          <c:max val="0.5"/>
        </c:scaling>
        <c:axPos val="l"/>
        <c:majorGridlines/>
        <c:numFmt formatCode="0%" sourceLinked="0"/>
        <c:tickLblPos val="nextTo"/>
        <c:crossAx val="48801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088656929604858"/>
          <c:y val="2.7728166904720075E-2"/>
          <c:w val="0.28168103337281297"/>
          <c:h val="0.21915698368342873"/>
        </c:manualLayout>
      </c:layout>
      <c:spPr>
        <a:solidFill>
          <a:prstClr val="white"/>
        </a:solidFill>
      </c:spPr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5.47709487702926E-2"/>
          <c:y val="2.8962990191352608E-2"/>
          <c:w val="0.9244991251093615"/>
          <c:h val="0.78062742917491545"/>
        </c:manualLayout>
      </c:layout>
      <c:barChart>
        <c:barDir val="col"/>
        <c:grouping val="clustered"/>
        <c:ser>
          <c:idx val="0"/>
          <c:order val="0"/>
          <c:tx>
            <c:strRef>
              <c:f>Sheet1!$B$366</c:f>
              <c:strCache>
                <c:ptCount val="1"/>
                <c:pt idx="0">
                  <c:v>White, Non-Hispanic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Sheet1!$C$365:$E$365</c:f>
              <c:strCache>
                <c:ptCount val="3"/>
                <c:pt idx="0">
                  <c:v>Moves self around environment without aids</c:v>
                </c:pt>
                <c:pt idx="1">
                  <c:v>Moves self around environment with aids or uses wheelchair independently</c:v>
                </c:pt>
                <c:pt idx="2">
                  <c:v>Non-ambulatory, always needs assistance</c:v>
                </c:pt>
              </c:strCache>
            </c:strRef>
          </c:cat>
          <c:val>
            <c:numRef>
              <c:f>Sheet1!$C$366:$E$366</c:f>
              <c:numCache>
                <c:formatCode>0.0%</c:formatCode>
                <c:ptCount val="3"/>
                <c:pt idx="0">
                  <c:v>0.74997050147492661</c:v>
                </c:pt>
                <c:pt idx="1">
                  <c:v>0.15410029498525074</c:v>
                </c:pt>
                <c:pt idx="2">
                  <c:v>9.5929203539823066E-2</c:v>
                </c:pt>
              </c:numCache>
            </c:numRef>
          </c:val>
        </c:ser>
        <c:ser>
          <c:idx val="1"/>
          <c:order val="1"/>
          <c:tx>
            <c:strRef>
              <c:f>Sheet1!$B$367</c:f>
              <c:strCache>
                <c:ptCount val="1"/>
                <c:pt idx="0">
                  <c:v>African American, Non-Hispanic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Sheet1!$C$365:$E$365</c:f>
              <c:strCache>
                <c:ptCount val="3"/>
                <c:pt idx="0">
                  <c:v>Moves self around environment without aids</c:v>
                </c:pt>
                <c:pt idx="1">
                  <c:v>Moves self around environment with aids or uses wheelchair independently</c:v>
                </c:pt>
                <c:pt idx="2">
                  <c:v>Non-ambulatory, always needs assistance</c:v>
                </c:pt>
              </c:strCache>
            </c:strRef>
          </c:cat>
          <c:val>
            <c:numRef>
              <c:f>Sheet1!$C$367:$E$367</c:f>
              <c:numCache>
                <c:formatCode>0.0%</c:formatCode>
                <c:ptCount val="3"/>
                <c:pt idx="0">
                  <c:v>0.80892857142857499</c:v>
                </c:pt>
                <c:pt idx="1">
                  <c:v>0.11071428571428572</c:v>
                </c:pt>
                <c:pt idx="2">
                  <c:v>8.0357142857143155E-2</c:v>
                </c:pt>
              </c:numCache>
            </c:numRef>
          </c:val>
        </c:ser>
        <c:ser>
          <c:idx val="2"/>
          <c:order val="2"/>
          <c:tx>
            <c:strRef>
              <c:f>Sheet1!$B$368</c:f>
              <c:strCache>
                <c:ptCount val="1"/>
                <c:pt idx="0">
                  <c:v>Hispanic</c:v>
                </c:pt>
              </c:strCache>
            </c:strRef>
          </c:tx>
          <c:dLbls>
            <c:dLbl>
              <c:idx val="0"/>
              <c:layout>
                <c:manualLayout>
                  <c:x val="-1.543331389131914E-3"/>
                  <c:y val="-7.8989973249143832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Sheet1!$C$365:$E$365</c:f>
              <c:strCache>
                <c:ptCount val="3"/>
                <c:pt idx="0">
                  <c:v>Moves self around environment without aids</c:v>
                </c:pt>
                <c:pt idx="1">
                  <c:v>Moves self around environment with aids or uses wheelchair independently</c:v>
                </c:pt>
                <c:pt idx="2">
                  <c:v>Non-ambulatory, always needs assistance</c:v>
                </c:pt>
              </c:strCache>
            </c:strRef>
          </c:cat>
          <c:val>
            <c:numRef>
              <c:f>Sheet1!$C$368:$E$368</c:f>
              <c:numCache>
                <c:formatCode>0.0%</c:formatCode>
                <c:ptCount val="3"/>
                <c:pt idx="0">
                  <c:v>0.80962800875273533</c:v>
                </c:pt>
                <c:pt idx="1">
                  <c:v>0.11159737417943108</c:v>
                </c:pt>
                <c:pt idx="2">
                  <c:v>7.8774617067833924E-2</c:v>
                </c:pt>
              </c:numCache>
            </c:numRef>
          </c:val>
        </c:ser>
        <c:axId val="72022656"/>
        <c:axId val="72073600"/>
      </c:barChart>
      <c:catAx>
        <c:axId val="7202265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2073600"/>
        <c:crosses val="autoZero"/>
        <c:auto val="1"/>
        <c:lblAlgn val="ctr"/>
        <c:lblOffset val="100"/>
      </c:catAx>
      <c:valAx>
        <c:axId val="72073600"/>
        <c:scaling>
          <c:orientation val="minMax"/>
        </c:scaling>
        <c:axPos val="l"/>
        <c:majorGridlines/>
        <c:numFmt formatCode="0%" sourceLinked="0"/>
        <c:tickLblPos val="nextTo"/>
        <c:crossAx val="720226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778859239817741"/>
          <c:y val="4.8693275714190673E-2"/>
          <c:w val="0.23677930883639636"/>
          <c:h val="0.13904349984046627"/>
        </c:manualLayout>
      </c:layout>
      <c:spPr>
        <a:solidFill>
          <a:prstClr val="white"/>
        </a:solidFill>
      </c:spPr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9.5082834645669287E-2"/>
          <c:y val="3.0272718977612498E-2"/>
          <c:w val="0.87291817322834664"/>
          <c:h val="0.79750730441870954"/>
        </c:manualLayout>
      </c:layout>
      <c:barChart>
        <c:barDir val="col"/>
        <c:grouping val="clustered"/>
        <c:ser>
          <c:idx val="0"/>
          <c:order val="0"/>
          <c:tx>
            <c:strRef>
              <c:f>Sheet1!$T$57</c:f>
              <c:strCache>
                <c:ptCount val="1"/>
                <c:pt idx="0">
                  <c:v>White, Non-Hispanic</c:v>
                </c:pt>
              </c:strCache>
            </c:strRef>
          </c:tx>
          <c:dLbls>
            <c:dLbl>
              <c:idx val="0"/>
              <c:layout>
                <c:manualLayout>
                  <c:x val="-1.2345679012345704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Sheet1!$U$56:$Y$56</c:f>
              <c:strCache>
                <c:ptCount val="5"/>
                <c:pt idx="0">
                  <c:v>Autism-Spectrum Disorder (p &lt; .001)</c:v>
                </c:pt>
                <c:pt idx="1">
                  <c:v>Mental Illness or Psychiatric Diagnosis                                  (p &lt; .001)</c:v>
                </c:pt>
                <c:pt idx="2">
                  <c:v>Hearing Loss- Severe or Profound (p &lt; .01)</c:v>
                </c:pt>
                <c:pt idx="3">
                  <c:v>Down Syndrome                                                                   (p &lt; .001)</c:v>
                </c:pt>
                <c:pt idx="4">
                  <c:v>Alzheimer's                                                                   (p &lt; .001)</c:v>
                </c:pt>
              </c:strCache>
            </c:strRef>
          </c:cat>
          <c:val>
            <c:numRef>
              <c:f>Sheet1!$U$57:$Y$57</c:f>
              <c:numCache>
                <c:formatCode>0.0%</c:formatCode>
                <c:ptCount val="5"/>
                <c:pt idx="0">
                  <c:v>0.10700000000000005</c:v>
                </c:pt>
                <c:pt idx="1">
                  <c:v>0.35700000000000021</c:v>
                </c:pt>
                <c:pt idx="2">
                  <c:v>5.8000000000000003E-2</c:v>
                </c:pt>
                <c:pt idx="3">
                  <c:v>0.114</c:v>
                </c:pt>
                <c:pt idx="4">
                  <c:v>2.3E-2</c:v>
                </c:pt>
              </c:numCache>
            </c:numRef>
          </c:val>
        </c:ser>
        <c:ser>
          <c:idx val="1"/>
          <c:order val="1"/>
          <c:tx>
            <c:strRef>
              <c:f>Sheet1!$T$58</c:f>
              <c:strCache>
                <c:ptCount val="1"/>
                <c:pt idx="0">
                  <c:v>African American, Non-Hispanic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2.8745954346444877E-3"/>
                </c:manualLayout>
              </c:layout>
              <c:showVal val="1"/>
            </c:dLbl>
            <c:dLbl>
              <c:idx val="1"/>
              <c:layout>
                <c:manualLayout>
                  <c:x val="6.1728395061728392E-3"/>
                  <c:y val="-2.8745954346444877E-3"/>
                </c:manualLayout>
              </c:layout>
              <c:showVal val="1"/>
            </c:dLbl>
            <c:dLbl>
              <c:idx val="2"/>
              <c:layout>
                <c:manualLayout>
                  <c:x val="6.1728395061728392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Sheet1!$U$56:$Y$56</c:f>
              <c:strCache>
                <c:ptCount val="5"/>
                <c:pt idx="0">
                  <c:v>Autism-Spectrum Disorder (p &lt; .001)</c:v>
                </c:pt>
                <c:pt idx="1">
                  <c:v>Mental Illness or Psychiatric Diagnosis                                  (p &lt; .001)</c:v>
                </c:pt>
                <c:pt idx="2">
                  <c:v>Hearing Loss- Severe or Profound (p &lt; .01)</c:v>
                </c:pt>
                <c:pt idx="3">
                  <c:v>Down Syndrome                                                                   (p &lt; .001)</c:v>
                </c:pt>
                <c:pt idx="4">
                  <c:v>Alzheimer's                                                                   (p &lt; .001)</c:v>
                </c:pt>
              </c:strCache>
            </c:strRef>
          </c:cat>
          <c:val>
            <c:numRef>
              <c:f>Sheet1!$U$58:$Y$58</c:f>
              <c:numCache>
                <c:formatCode>0.0%</c:formatCode>
                <c:ptCount val="5"/>
                <c:pt idx="0">
                  <c:v>0.14000000000000001</c:v>
                </c:pt>
                <c:pt idx="1">
                  <c:v>0.30000000000000021</c:v>
                </c:pt>
                <c:pt idx="2">
                  <c:v>4.0000000000000022E-2</c:v>
                </c:pt>
                <c:pt idx="3">
                  <c:v>5.7000000000000023E-2</c:v>
                </c:pt>
                <c:pt idx="4">
                  <c:v>8.0000000000000088E-3</c:v>
                </c:pt>
              </c:numCache>
            </c:numRef>
          </c:val>
        </c:ser>
        <c:ser>
          <c:idx val="2"/>
          <c:order val="2"/>
          <c:tx>
            <c:strRef>
              <c:f>Sheet1!$T$59</c:f>
              <c:strCache>
                <c:ptCount val="1"/>
                <c:pt idx="0">
                  <c:v>Hispanic</c:v>
                </c:pt>
              </c:strCache>
            </c:strRef>
          </c:tx>
          <c:dLbls>
            <c:dLbl>
              <c:idx val="0"/>
              <c:layout>
                <c:manualLayout>
                  <c:x val="1.2345679012345689E-2"/>
                  <c:y val="1.1498381738577961E-2"/>
                </c:manualLayout>
              </c:layout>
              <c:showVal val="1"/>
            </c:dLbl>
            <c:dLbl>
              <c:idx val="1"/>
              <c:layout>
                <c:manualLayout>
                  <c:x val="1.2345679012345689E-2"/>
                  <c:y val="5.7491908692889771E-3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1.1498381738577961E-2"/>
                </c:manualLayout>
              </c:layout>
              <c:showVal val="1"/>
            </c:dLbl>
            <c:dLbl>
              <c:idx val="4"/>
              <c:layout>
                <c:manualLayout>
                  <c:x val="6.1728395061728392E-3"/>
                  <c:y val="5.7491908692889771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Sheet1!$U$56:$Y$56</c:f>
              <c:strCache>
                <c:ptCount val="5"/>
                <c:pt idx="0">
                  <c:v>Autism-Spectrum Disorder (p &lt; .001)</c:v>
                </c:pt>
                <c:pt idx="1">
                  <c:v>Mental Illness or Psychiatric Diagnosis                                  (p &lt; .001)</c:v>
                </c:pt>
                <c:pt idx="2">
                  <c:v>Hearing Loss- Severe or Profound (p &lt; .01)</c:v>
                </c:pt>
                <c:pt idx="3">
                  <c:v>Down Syndrome                                                                   (p &lt; .001)</c:v>
                </c:pt>
                <c:pt idx="4">
                  <c:v>Alzheimer's                                                                   (p &lt; .001)</c:v>
                </c:pt>
              </c:strCache>
            </c:strRef>
          </c:cat>
          <c:val>
            <c:numRef>
              <c:f>Sheet1!$U$59:$Y$59</c:f>
              <c:numCache>
                <c:formatCode>0.0%</c:formatCode>
                <c:ptCount val="5"/>
                <c:pt idx="0">
                  <c:v>0.13700000000000001</c:v>
                </c:pt>
                <c:pt idx="1">
                  <c:v>0.28100000000000008</c:v>
                </c:pt>
                <c:pt idx="2">
                  <c:v>4.5999999999999999E-2</c:v>
                </c:pt>
                <c:pt idx="3">
                  <c:v>8.5000000000000006E-2</c:v>
                </c:pt>
                <c:pt idx="4">
                  <c:v>5.0000000000000036E-3</c:v>
                </c:pt>
              </c:numCache>
            </c:numRef>
          </c:val>
        </c:ser>
        <c:axId val="72229632"/>
        <c:axId val="72231168"/>
      </c:barChart>
      <c:catAx>
        <c:axId val="72229632"/>
        <c:scaling>
          <c:orientation val="minMax"/>
        </c:scaling>
        <c:axPos val="b"/>
        <c:tickLblPos val="nextTo"/>
        <c:crossAx val="72231168"/>
        <c:crosses val="autoZero"/>
        <c:auto val="1"/>
        <c:lblAlgn val="ctr"/>
        <c:lblOffset val="100"/>
      </c:catAx>
      <c:valAx>
        <c:axId val="72231168"/>
        <c:scaling>
          <c:orientation val="minMax"/>
          <c:max val="0.5"/>
        </c:scaling>
        <c:axPos val="l"/>
        <c:majorGridlines/>
        <c:numFmt formatCode="0%" sourceLinked="0"/>
        <c:tickLblPos val="nextTo"/>
        <c:crossAx val="722296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360100787401711"/>
          <c:y val="3.612987026928384E-2"/>
          <c:w val="0.31146565879265142"/>
          <c:h val="0.18934982634570741"/>
        </c:manualLayout>
      </c:layout>
      <c:spPr>
        <a:solidFill>
          <a:schemeClr val="bg1"/>
        </a:solidFill>
      </c:spPr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Sheet1!$C$117</c:f>
              <c:strCache>
                <c:ptCount val="1"/>
                <c:pt idx="0">
                  <c:v>1.00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Sheet1!$B$118:$B$120</c:f>
              <c:strCache>
                <c:ptCount val="3"/>
                <c:pt idx="0">
                  <c:v>White, Non-Hispanic</c:v>
                </c:pt>
                <c:pt idx="1">
                  <c:v>African American, Non-Hispanic</c:v>
                </c:pt>
                <c:pt idx="2">
                  <c:v>Hispanic</c:v>
                </c:pt>
              </c:strCache>
            </c:strRef>
          </c:cat>
          <c:val>
            <c:numRef>
              <c:f>Sheet1!$C$118:$C$120</c:f>
              <c:numCache>
                <c:formatCode>0.0%</c:formatCode>
                <c:ptCount val="3"/>
                <c:pt idx="0">
                  <c:v>5.2261066698484668E-2</c:v>
                </c:pt>
                <c:pt idx="1">
                  <c:v>3.9330922242314645E-2</c:v>
                </c:pt>
                <c:pt idx="2">
                  <c:v>2.6548672566371802E-2</c:v>
                </c:pt>
              </c:numCache>
            </c:numRef>
          </c:val>
        </c:ser>
        <c:axId val="72272128"/>
        <c:axId val="72273920"/>
      </c:barChart>
      <c:catAx>
        <c:axId val="7227212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2273920"/>
        <c:crosses val="autoZero"/>
        <c:auto val="1"/>
        <c:lblAlgn val="ctr"/>
        <c:lblOffset val="100"/>
      </c:catAx>
      <c:valAx>
        <c:axId val="72273920"/>
        <c:scaling>
          <c:orientation val="minMax"/>
          <c:max val="0.5"/>
        </c:scaling>
        <c:axPos val="l"/>
        <c:majorGridlines/>
        <c:numFmt formatCode="0%" sourceLinked="0"/>
        <c:tickLblPos val="nextTo"/>
        <c:crossAx val="72272128"/>
        <c:crosses val="autoZero"/>
        <c:crossBetween val="between"/>
      </c:valAx>
    </c:plotArea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Sheet1!$H$402</c:f>
              <c:strCache>
                <c:ptCount val="1"/>
                <c:pt idx="0">
                  <c:v>Needs support to manage problem behavior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Sheet1!$G$403:$G$405</c:f>
              <c:strCache>
                <c:ptCount val="3"/>
                <c:pt idx="0">
                  <c:v>White, Non-Hispanic</c:v>
                </c:pt>
                <c:pt idx="1">
                  <c:v>African American, Non-Hispanic</c:v>
                </c:pt>
                <c:pt idx="2">
                  <c:v>Hispanic</c:v>
                </c:pt>
              </c:strCache>
            </c:strRef>
          </c:cat>
          <c:val>
            <c:numRef>
              <c:f>Sheet1!$H$403:$H$405</c:f>
              <c:numCache>
                <c:formatCode>0%</c:formatCode>
                <c:ptCount val="3"/>
                <c:pt idx="0">
                  <c:v>0.45853540252182329</c:v>
                </c:pt>
                <c:pt idx="1">
                  <c:v>0.42498860009119932</c:v>
                </c:pt>
                <c:pt idx="2">
                  <c:v>0.46082949308755888</c:v>
                </c:pt>
              </c:numCache>
            </c:numRef>
          </c:val>
        </c:ser>
        <c:axId val="72285184"/>
        <c:axId val="75039488"/>
      </c:barChart>
      <c:catAx>
        <c:axId val="7228518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5039488"/>
        <c:crosses val="autoZero"/>
        <c:auto val="1"/>
        <c:lblAlgn val="ctr"/>
        <c:lblOffset val="100"/>
      </c:catAx>
      <c:valAx>
        <c:axId val="75039488"/>
        <c:scaling>
          <c:orientation val="minMax"/>
          <c:max val="0.5"/>
          <c:min val="0.4"/>
        </c:scaling>
        <c:axPos val="l"/>
        <c:majorGridlines/>
        <c:numFmt formatCode="0%" sourceLinked="1"/>
        <c:tickLblPos val="nextTo"/>
        <c:crossAx val="72285184"/>
        <c:crosses val="autoZero"/>
        <c:crossBetween val="between"/>
      </c:valAx>
    </c:plotArea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5.47709487702926E-2"/>
          <c:y val="3.1620549781089392E-2"/>
          <c:w val="0.92141270535627273"/>
          <c:h val="0.86410859361436965"/>
        </c:manualLayout>
      </c:layout>
      <c:barChart>
        <c:barDir val="col"/>
        <c:grouping val="clustered"/>
        <c:ser>
          <c:idx val="0"/>
          <c:order val="0"/>
          <c:tx>
            <c:strRef>
              <c:f>Sheet1!$A$376</c:f>
              <c:strCache>
                <c:ptCount val="1"/>
                <c:pt idx="0">
                  <c:v>White, Non-Hispanic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1.0540061500673301E-16"/>
                </c:manualLayout>
              </c:layout>
              <c:showVal val="1"/>
            </c:dLbl>
            <c:dLbl>
              <c:idx val="2"/>
              <c:layout>
                <c:manualLayout>
                  <c:x val="-4.8217512383816408E-3"/>
                  <c:y val="6.1387325025978904E-3"/>
                </c:manualLayout>
              </c:layout>
              <c:showVal val="1"/>
            </c:dLbl>
            <c:dLbl>
              <c:idx val="3"/>
              <c:layout>
                <c:manualLayout>
                  <c:x val="-5.9822924144532349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Sheet1!$B$375:$F$375</c:f>
              <c:strCache>
                <c:ptCount val="5"/>
                <c:pt idx="0">
                  <c:v>Institution</c:v>
                </c:pt>
                <c:pt idx="1">
                  <c:v>Community-Based Residence</c:v>
                </c:pt>
                <c:pt idx="2">
                  <c:v>Independent Home/apt</c:v>
                </c:pt>
                <c:pt idx="3">
                  <c:v>Parent/relative’s home</c:v>
                </c:pt>
                <c:pt idx="4">
                  <c:v>other</c:v>
                </c:pt>
              </c:strCache>
            </c:strRef>
          </c:cat>
          <c:val>
            <c:numRef>
              <c:f>Sheet1!$B$376:$F$376</c:f>
              <c:numCache>
                <c:formatCode>0.0%</c:formatCode>
                <c:ptCount val="5"/>
                <c:pt idx="0">
                  <c:v>4.9000000000000113E-2</c:v>
                </c:pt>
                <c:pt idx="1">
                  <c:v>0.40400000000000008</c:v>
                </c:pt>
                <c:pt idx="2">
                  <c:v>0.13200000000000001</c:v>
                </c:pt>
                <c:pt idx="3">
                  <c:v>0.29900000000000032</c:v>
                </c:pt>
                <c:pt idx="4">
                  <c:v>0.11600000000000002</c:v>
                </c:pt>
              </c:numCache>
            </c:numRef>
          </c:val>
        </c:ser>
        <c:ser>
          <c:idx val="1"/>
          <c:order val="1"/>
          <c:tx>
            <c:strRef>
              <c:f>Sheet1!$A$377</c:f>
              <c:strCache>
                <c:ptCount val="1"/>
                <c:pt idx="0">
                  <c:v>African American, Non-Hispanic</c:v>
                </c:pt>
              </c:strCache>
            </c:strRef>
          </c:tx>
          <c:dLbls>
            <c:dLbl>
              <c:idx val="1"/>
              <c:layout>
                <c:manualLayout>
                  <c:x val="4.4867193108399199E-3"/>
                  <c:y val="-2.8745954346444877E-3"/>
                </c:manualLayout>
              </c:layout>
              <c:showVal val="1"/>
            </c:dLbl>
            <c:dLbl>
              <c:idx val="2"/>
              <c:layout>
                <c:manualLayout>
                  <c:x val="5.9822924144531837E-3"/>
                  <c:y val="5.7491908692889771E-3"/>
                </c:manualLayout>
              </c:layout>
              <c:showVal val="1"/>
            </c:dLbl>
            <c:dLbl>
              <c:idx val="3"/>
              <c:layout>
                <c:manualLayout>
                  <c:x val="-4.4867193108399199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Sheet1!$B$375:$F$375</c:f>
              <c:strCache>
                <c:ptCount val="5"/>
                <c:pt idx="0">
                  <c:v>Institution</c:v>
                </c:pt>
                <c:pt idx="1">
                  <c:v>Community-Based Residence</c:v>
                </c:pt>
                <c:pt idx="2">
                  <c:v>Independent Home/apt</c:v>
                </c:pt>
                <c:pt idx="3">
                  <c:v>Parent/relative’s home</c:v>
                </c:pt>
                <c:pt idx="4">
                  <c:v>other</c:v>
                </c:pt>
              </c:strCache>
            </c:strRef>
          </c:cat>
          <c:val>
            <c:numRef>
              <c:f>Sheet1!$B$377:$F$377</c:f>
              <c:numCache>
                <c:formatCode>0.0%</c:formatCode>
                <c:ptCount val="5"/>
                <c:pt idx="0">
                  <c:v>4.5999999999999999E-2</c:v>
                </c:pt>
                <c:pt idx="1">
                  <c:v>0.32500000000000101</c:v>
                </c:pt>
                <c:pt idx="2">
                  <c:v>0.12400000000000012</c:v>
                </c:pt>
                <c:pt idx="3">
                  <c:v>0.41500000000000031</c:v>
                </c:pt>
                <c:pt idx="4">
                  <c:v>9.0000000000000024E-2</c:v>
                </c:pt>
              </c:numCache>
            </c:numRef>
          </c:val>
        </c:ser>
        <c:ser>
          <c:idx val="2"/>
          <c:order val="2"/>
          <c:tx>
            <c:strRef>
              <c:f>Sheet1!$A$378</c:f>
              <c:strCache>
                <c:ptCount val="1"/>
                <c:pt idx="0">
                  <c:v>Hispanic</c:v>
                </c:pt>
              </c:strCache>
            </c:strRef>
          </c:tx>
          <c:dLbls>
            <c:dLbl>
              <c:idx val="1"/>
              <c:layout>
                <c:manualLayout>
                  <c:x val="1.8188406411510139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4955731036133059E-3"/>
                  <c:y val="5.7491908692889771E-3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5.7491908692889771E-3"/>
                </c:manualLayout>
              </c:layout>
              <c:showVal val="1"/>
            </c:dLbl>
            <c:dLbl>
              <c:idx val="4"/>
              <c:layout>
                <c:manualLayout>
                  <c:x val="4.0583023855687538E-3"/>
                  <c:y val="2.8745954346444877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Sheet1!$B$375:$F$375</c:f>
              <c:strCache>
                <c:ptCount val="5"/>
                <c:pt idx="0">
                  <c:v>Institution</c:v>
                </c:pt>
                <c:pt idx="1">
                  <c:v>Community-Based Residence</c:v>
                </c:pt>
                <c:pt idx="2">
                  <c:v>Independent Home/apt</c:v>
                </c:pt>
                <c:pt idx="3">
                  <c:v>Parent/relative’s home</c:v>
                </c:pt>
                <c:pt idx="4">
                  <c:v>other</c:v>
                </c:pt>
              </c:strCache>
            </c:strRef>
          </c:cat>
          <c:val>
            <c:numRef>
              <c:f>Sheet1!$B$378:$F$378</c:f>
              <c:numCache>
                <c:formatCode>0.0%</c:formatCode>
                <c:ptCount val="5"/>
                <c:pt idx="0">
                  <c:v>3.7999999999999999E-2</c:v>
                </c:pt>
                <c:pt idx="1">
                  <c:v>0.32300000000000101</c:v>
                </c:pt>
                <c:pt idx="2">
                  <c:v>8.5000000000000006E-2</c:v>
                </c:pt>
                <c:pt idx="3">
                  <c:v>0.46500000000000002</c:v>
                </c:pt>
                <c:pt idx="4">
                  <c:v>8.9000000000000065E-2</c:v>
                </c:pt>
              </c:numCache>
            </c:numRef>
          </c:val>
        </c:ser>
        <c:axId val="75168768"/>
        <c:axId val="76174080"/>
      </c:barChart>
      <c:catAx>
        <c:axId val="75168768"/>
        <c:scaling>
          <c:orientation val="minMax"/>
        </c:scaling>
        <c:axPos val="b"/>
        <c:tickLblPos val="nextTo"/>
        <c:crossAx val="76174080"/>
        <c:crosses val="autoZero"/>
        <c:auto val="1"/>
        <c:lblAlgn val="ctr"/>
        <c:lblOffset val="100"/>
      </c:catAx>
      <c:valAx>
        <c:axId val="76174080"/>
        <c:scaling>
          <c:orientation val="minMax"/>
        </c:scaling>
        <c:axPos val="l"/>
        <c:majorGridlines/>
        <c:numFmt formatCode="0%" sourceLinked="0"/>
        <c:tickLblPos val="nextTo"/>
        <c:crossAx val="75168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16774818976777"/>
          <c:y val="0.14238867110621903"/>
          <c:w val="0.23677930883639636"/>
          <c:h val="0.15180172625114502"/>
        </c:manualLayout>
      </c:layout>
      <c:spPr>
        <a:solidFill>
          <a:prstClr val="white"/>
        </a:solidFill>
      </c:sp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Sheet1!$C$192</c:f>
              <c:strCache>
                <c:ptCount val="1"/>
                <c:pt idx="0">
                  <c:v>has a primary doc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Sheet1!$B$193:$B$195</c:f>
              <c:strCache>
                <c:ptCount val="3"/>
                <c:pt idx="0">
                  <c:v>White, Non-Hispanic</c:v>
                </c:pt>
                <c:pt idx="1">
                  <c:v>African American, Non-Hispanic</c:v>
                </c:pt>
                <c:pt idx="2">
                  <c:v>Hispanic</c:v>
                </c:pt>
              </c:strCache>
            </c:strRef>
          </c:cat>
          <c:val>
            <c:numRef>
              <c:f>Sheet1!$C$193:$C$195</c:f>
              <c:numCache>
                <c:formatCode>0.0%</c:formatCode>
                <c:ptCount val="3"/>
                <c:pt idx="0">
                  <c:v>0.91846665084262369</c:v>
                </c:pt>
                <c:pt idx="1">
                  <c:v>0.96766951055231265</c:v>
                </c:pt>
                <c:pt idx="2">
                  <c:v>0.96000000000000063</c:v>
                </c:pt>
              </c:numCache>
            </c:numRef>
          </c:val>
        </c:ser>
        <c:axId val="39133568"/>
        <c:axId val="39135104"/>
      </c:barChart>
      <c:catAx>
        <c:axId val="39133568"/>
        <c:scaling>
          <c:orientation val="minMax"/>
        </c:scaling>
        <c:axPos val="b"/>
        <c:tickLblPos val="nextTo"/>
        <c:crossAx val="39135104"/>
        <c:crosses val="autoZero"/>
        <c:auto val="1"/>
        <c:lblAlgn val="ctr"/>
        <c:lblOffset val="100"/>
      </c:catAx>
      <c:valAx>
        <c:axId val="39135104"/>
        <c:scaling>
          <c:orientation val="minMax"/>
          <c:max val="1"/>
          <c:min val="0.5"/>
        </c:scaling>
        <c:axPos val="l"/>
        <c:majorGridlines/>
        <c:numFmt formatCode="0%" sourceLinked="0"/>
        <c:tickLblPos val="nextTo"/>
        <c:crossAx val="3913356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Sheet1!$B$153:$B$155</c:f>
              <c:strCache>
                <c:ptCount val="3"/>
                <c:pt idx="0">
                  <c:v>White, Non-Hispanic</c:v>
                </c:pt>
                <c:pt idx="1">
                  <c:v>African American, Non-Hispanic</c:v>
                </c:pt>
                <c:pt idx="2">
                  <c:v>Hispanic</c:v>
                </c:pt>
              </c:strCache>
            </c:strRef>
          </c:cat>
          <c:val>
            <c:numRef>
              <c:f>Sheet1!$C$153:$C$155</c:f>
              <c:numCache>
                <c:formatCode>0.0%</c:formatCode>
                <c:ptCount val="3"/>
                <c:pt idx="0">
                  <c:v>0.92053728345468244</c:v>
                </c:pt>
                <c:pt idx="1">
                  <c:v>0.88878371982962556</c:v>
                </c:pt>
                <c:pt idx="2">
                  <c:v>0.85159817351598521</c:v>
                </c:pt>
              </c:numCache>
            </c:numRef>
          </c:val>
        </c:ser>
        <c:axId val="43755776"/>
        <c:axId val="45130496"/>
      </c:barChart>
      <c:catAx>
        <c:axId val="4375577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5130496"/>
        <c:crosses val="autoZero"/>
        <c:auto val="1"/>
        <c:lblAlgn val="ctr"/>
        <c:lblOffset val="100"/>
      </c:catAx>
      <c:valAx>
        <c:axId val="45130496"/>
        <c:scaling>
          <c:orientation val="minMax"/>
          <c:max val="1"/>
          <c:min val="0.5"/>
        </c:scaling>
        <c:axPos val="l"/>
        <c:majorGridlines/>
        <c:numFmt formatCode="0%" sourceLinked="0"/>
        <c:tickLblPos val="nextTo"/>
        <c:crossAx val="43755776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Sheet1!$C$172</c:f>
              <c:strCache>
                <c:ptCount val="1"/>
                <c:pt idx="0">
                  <c:v>in past year mos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Sheet1!$B$173:$B$175</c:f>
              <c:strCache>
                <c:ptCount val="3"/>
                <c:pt idx="0">
                  <c:v>White, Non-Hispanic</c:v>
                </c:pt>
                <c:pt idx="1">
                  <c:v>African American, Non-Hispanic</c:v>
                </c:pt>
                <c:pt idx="2">
                  <c:v>Hispanic</c:v>
                </c:pt>
              </c:strCache>
            </c:strRef>
          </c:cat>
          <c:val>
            <c:numRef>
              <c:f>Sheet1!$C$173:$C$175</c:f>
              <c:numCache>
                <c:formatCode>0.0%</c:formatCode>
                <c:ptCount val="3"/>
                <c:pt idx="0">
                  <c:v>0.84828152813912094</c:v>
                </c:pt>
                <c:pt idx="1">
                  <c:v>0.74663797740720861</c:v>
                </c:pt>
                <c:pt idx="2">
                  <c:v>0.79015544041451191</c:v>
                </c:pt>
              </c:numCache>
            </c:numRef>
          </c:val>
        </c:ser>
        <c:axId val="46115840"/>
        <c:axId val="46119168"/>
      </c:barChart>
      <c:catAx>
        <c:axId val="4611584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6119168"/>
        <c:crosses val="autoZero"/>
        <c:auto val="1"/>
        <c:lblAlgn val="ctr"/>
        <c:lblOffset val="100"/>
      </c:catAx>
      <c:valAx>
        <c:axId val="46119168"/>
        <c:scaling>
          <c:orientation val="minMax"/>
          <c:max val="1"/>
          <c:min val="0.5"/>
        </c:scaling>
        <c:axPos val="l"/>
        <c:majorGridlines/>
        <c:numFmt formatCode="0%" sourceLinked="0"/>
        <c:tickLblPos val="nextTo"/>
        <c:crossAx val="46115840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Sheet1!$C$214</c:f>
              <c:strCache>
                <c:ptCount val="1"/>
                <c:pt idx="0">
                  <c:v>vision exam in the past year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Sheet1!$B$215:$B$217</c:f>
              <c:strCache>
                <c:ptCount val="3"/>
                <c:pt idx="0">
                  <c:v>White, Non-Hispanic</c:v>
                </c:pt>
                <c:pt idx="1">
                  <c:v>African American, Non-Hispanic</c:v>
                </c:pt>
                <c:pt idx="2">
                  <c:v>Hispanic</c:v>
                </c:pt>
              </c:strCache>
            </c:strRef>
          </c:cat>
          <c:val>
            <c:numRef>
              <c:f>Sheet1!$C$215:$C$217</c:f>
              <c:numCache>
                <c:formatCode>0.0%</c:formatCode>
                <c:ptCount val="3"/>
                <c:pt idx="0">
                  <c:v>0.61547462337282777</c:v>
                </c:pt>
                <c:pt idx="1">
                  <c:v>0.62829736211031173</c:v>
                </c:pt>
                <c:pt idx="2">
                  <c:v>0.55525606469002697</c:v>
                </c:pt>
              </c:numCache>
            </c:numRef>
          </c:val>
        </c:ser>
        <c:axId val="49471872"/>
        <c:axId val="49473408"/>
      </c:barChart>
      <c:catAx>
        <c:axId val="4947187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9473408"/>
        <c:crosses val="autoZero"/>
        <c:auto val="1"/>
        <c:lblAlgn val="ctr"/>
        <c:lblOffset val="100"/>
      </c:catAx>
      <c:valAx>
        <c:axId val="49473408"/>
        <c:scaling>
          <c:orientation val="minMax"/>
          <c:max val="0.9"/>
          <c:min val="0.5"/>
        </c:scaling>
        <c:axPos val="l"/>
        <c:majorGridlines/>
        <c:numFmt formatCode="0%" sourceLinked="0"/>
        <c:tickLblPos val="nextTo"/>
        <c:crossAx val="49471872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Sheet1!$C$257</c:f>
              <c:strCache>
                <c:ptCount val="1"/>
                <c:pt idx="0">
                  <c:v>hearing test in the past 5 years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Sheet1!$B$258:$B$260</c:f>
              <c:strCache>
                <c:ptCount val="3"/>
                <c:pt idx="0">
                  <c:v>White, Non-Hispanic</c:v>
                </c:pt>
                <c:pt idx="1">
                  <c:v>African American, Non-Hispanic</c:v>
                </c:pt>
                <c:pt idx="2">
                  <c:v>Hispanic</c:v>
                </c:pt>
              </c:strCache>
            </c:strRef>
          </c:cat>
          <c:val>
            <c:numRef>
              <c:f>Sheet1!$C$258:$C$260</c:f>
              <c:numCache>
                <c:formatCode>0.0%</c:formatCode>
                <c:ptCount val="3"/>
                <c:pt idx="0">
                  <c:v>0.70927755181095897</c:v>
                </c:pt>
                <c:pt idx="1">
                  <c:v>0.66511627906976745</c:v>
                </c:pt>
                <c:pt idx="2">
                  <c:v>0.69255663430420711</c:v>
                </c:pt>
              </c:numCache>
            </c:numRef>
          </c:val>
        </c:ser>
        <c:axId val="84542208"/>
        <c:axId val="84544896"/>
      </c:barChart>
      <c:catAx>
        <c:axId val="8454220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4544896"/>
        <c:crosses val="autoZero"/>
        <c:auto val="1"/>
        <c:lblAlgn val="ctr"/>
        <c:lblOffset val="100"/>
      </c:catAx>
      <c:valAx>
        <c:axId val="84544896"/>
        <c:scaling>
          <c:orientation val="minMax"/>
          <c:max val="0.9"/>
          <c:min val="0.5"/>
        </c:scaling>
        <c:axPos val="l"/>
        <c:majorGridlines/>
        <c:numFmt formatCode="0%" sourceLinked="0"/>
        <c:tickLblPos val="nextTo"/>
        <c:crossAx val="84542208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Sheet1!$B$296:$B$298</c:f>
              <c:strCache>
                <c:ptCount val="3"/>
                <c:pt idx="0">
                  <c:v>White, Non-Hispanic</c:v>
                </c:pt>
                <c:pt idx="1">
                  <c:v>African American, Non-Hispanic</c:v>
                </c:pt>
                <c:pt idx="2">
                  <c:v>Hispanic</c:v>
                </c:pt>
              </c:strCache>
            </c:strRef>
          </c:cat>
          <c:val>
            <c:numRef>
              <c:f>Sheet1!$C$296:$C$298</c:f>
              <c:numCache>
                <c:formatCode>0.0%</c:formatCode>
                <c:ptCount val="3"/>
                <c:pt idx="0">
                  <c:v>0.44878158844765342</c:v>
                </c:pt>
                <c:pt idx="1">
                  <c:v>0.34500426985482652</c:v>
                </c:pt>
                <c:pt idx="2">
                  <c:v>0.32411067193676052</c:v>
                </c:pt>
              </c:numCache>
            </c:numRef>
          </c:val>
        </c:ser>
        <c:axId val="84591744"/>
        <c:axId val="84593664"/>
      </c:barChart>
      <c:catAx>
        <c:axId val="84591744"/>
        <c:scaling>
          <c:orientation val="minMax"/>
        </c:scaling>
        <c:axPos val="b"/>
        <c:tickLblPos val="nextTo"/>
        <c:crossAx val="84593664"/>
        <c:crosses val="autoZero"/>
        <c:auto val="1"/>
        <c:lblAlgn val="ctr"/>
        <c:lblOffset val="100"/>
      </c:catAx>
      <c:valAx>
        <c:axId val="84593664"/>
        <c:scaling>
          <c:orientation val="minMax"/>
          <c:max val="1"/>
        </c:scaling>
        <c:axPos val="l"/>
        <c:majorGridlines/>
        <c:numFmt formatCode="0%" sourceLinked="0"/>
        <c:tickLblPos val="nextTo"/>
        <c:crossAx val="84591744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Sheet1!$C$277</c:f>
              <c:strCache>
                <c:ptCount val="1"/>
                <c:pt idx="0">
                  <c:v>flu vaccine in the past year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Sheet1!$B$278:$B$280</c:f>
              <c:strCache>
                <c:ptCount val="3"/>
                <c:pt idx="0">
                  <c:v>White, Non-Hispanic</c:v>
                </c:pt>
                <c:pt idx="1">
                  <c:v>African American, Non-Hispanic</c:v>
                </c:pt>
                <c:pt idx="2">
                  <c:v>Hispanic</c:v>
                </c:pt>
              </c:strCache>
            </c:strRef>
          </c:cat>
          <c:val>
            <c:numRef>
              <c:f>Sheet1!$C$278:$C$280</c:f>
              <c:numCache>
                <c:formatCode>0.0%</c:formatCode>
                <c:ptCount val="3"/>
                <c:pt idx="0">
                  <c:v>0.8047775947281729</c:v>
                </c:pt>
                <c:pt idx="1">
                  <c:v>0.70642809807819951</c:v>
                </c:pt>
                <c:pt idx="2">
                  <c:v>0.72615384615384804</c:v>
                </c:pt>
              </c:numCache>
            </c:numRef>
          </c:val>
        </c:ser>
        <c:axId val="104547072"/>
        <c:axId val="104548992"/>
      </c:barChart>
      <c:catAx>
        <c:axId val="104547072"/>
        <c:scaling>
          <c:orientation val="minMax"/>
        </c:scaling>
        <c:axPos val="b"/>
        <c:tickLblPos val="nextTo"/>
        <c:crossAx val="104548992"/>
        <c:crosses val="autoZero"/>
        <c:auto val="1"/>
        <c:lblAlgn val="ctr"/>
        <c:lblOffset val="100"/>
      </c:catAx>
      <c:valAx>
        <c:axId val="104548992"/>
        <c:scaling>
          <c:orientation val="minMax"/>
          <c:max val="1"/>
        </c:scaling>
        <c:axPos val="l"/>
        <c:majorGridlines/>
        <c:numFmt formatCode="0%" sourceLinked="0"/>
        <c:tickLblPos val="nextTo"/>
        <c:crossAx val="104547072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8.3604277820735054E-2"/>
          <c:y val="3.0603871115860576E-2"/>
          <c:w val="0.88181812331505349"/>
          <c:h val="0.83230962617711046"/>
        </c:manualLayout>
      </c:layout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Sheet1!$A$129:$A$131</c:f>
              <c:strCache>
                <c:ptCount val="3"/>
                <c:pt idx="0">
                  <c:v>White, Non-Hispanic</c:v>
                </c:pt>
                <c:pt idx="1">
                  <c:v>African American, Non-Hispanic</c:v>
                </c:pt>
                <c:pt idx="2">
                  <c:v>Hispanic</c:v>
                </c:pt>
              </c:strCache>
            </c:strRef>
          </c:cat>
          <c:val>
            <c:numRef>
              <c:f>Sheet1!$B$129:$B$131</c:f>
              <c:numCache>
                <c:formatCode>0.0</c:formatCode>
                <c:ptCount val="3"/>
                <c:pt idx="0">
                  <c:v>44.824788334901363</c:v>
                </c:pt>
                <c:pt idx="1">
                  <c:v>40.90253671562067</c:v>
                </c:pt>
                <c:pt idx="2">
                  <c:v>37.675438596491233</c:v>
                </c:pt>
              </c:numCache>
            </c:numRef>
          </c:val>
        </c:ser>
        <c:axId val="106789504"/>
        <c:axId val="107321600"/>
      </c:barChart>
      <c:catAx>
        <c:axId val="106789504"/>
        <c:scaling>
          <c:orientation val="minMax"/>
        </c:scaling>
        <c:axPos val="b"/>
        <c:tickLblPos val="nextTo"/>
        <c:crossAx val="107321600"/>
        <c:crosses val="autoZero"/>
        <c:auto val="1"/>
        <c:lblAlgn val="ctr"/>
        <c:lblOffset val="100"/>
      </c:catAx>
      <c:valAx>
        <c:axId val="107321600"/>
        <c:scaling>
          <c:orientation val="minMax"/>
          <c:max val="45"/>
          <c:min val="35"/>
        </c:scaling>
        <c:axPos val="l"/>
        <c:majorGridlines/>
        <c:numFmt formatCode="0" sourceLinked="0"/>
        <c:tickLblPos val="nextTo"/>
        <c:crossAx val="106789504"/>
        <c:crosses val="autoZero"/>
        <c:crossBetween val="between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EC67701-77F5-454E-A21F-4E27F50F5FB2}" type="datetime1">
              <a:rPr lang="en-US" smtClean="0"/>
              <a:pPr/>
              <a:t>4/23/2013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BBA0D63-C766-DA4E-BE8B-885CB7479C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629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A542CCE-CC18-7441-9771-64D79037EBBB}" type="datetime1">
              <a:rPr lang="en-US" smtClean="0"/>
              <a:pPr/>
              <a:t>4/23/2013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0CC34AD-ECAE-264B-8D85-B004DC9991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08332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C34AD-ECAE-264B-8D85-B004DC99913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C34AD-ECAE-264B-8D85-B004DC99913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C34AD-ECAE-264B-8D85-B004DC99913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nci_backgroun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2094701"/>
            <a:ext cx="5257800" cy="1470025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3721556"/>
            <a:ext cx="5257800" cy="461665"/>
          </a:xfrm>
        </p:spPr>
        <p:txBody>
          <a:bodyPr>
            <a:sp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2" name="Picture 11" descr="national_core_indicators-logo_logotype-1col-transparent_bkg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15770"/>
            <a:ext cx="2286000" cy="1608773"/>
          </a:xfrm>
          <a:prstGeom prst="rect">
            <a:avLst/>
          </a:prstGeom>
        </p:spPr>
      </p:pic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0" y="4476105"/>
            <a:ext cx="2621219" cy="276999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200">
                <a:solidFill>
                  <a:srgbClr val="898989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3086100" y="1828800"/>
            <a:ext cx="0" cy="3200400"/>
          </a:xfrm>
          <a:prstGeom prst="line">
            <a:avLst/>
          </a:prstGeom>
          <a:ln w="9525">
            <a:solidFill>
              <a:srgbClr val="99999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966820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082-236A-8441-9042-44099E4F9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0053" y="6392845"/>
            <a:ext cx="6765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National Core Indicators (NCI)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89963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082-236A-8441-9042-44099E4F9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0053" y="6392845"/>
            <a:ext cx="6765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National Core Indicators (NCI)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230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082-236A-8441-9042-44099E4F94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0053" y="6392845"/>
            <a:ext cx="6765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National Core Indicators (NCI)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27497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ci_background_section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077719"/>
            <a:ext cx="7772400" cy="3050227"/>
          </a:xfrm>
        </p:spPr>
        <p:txBody>
          <a:bodyPr anchor="t">
            <a:normAutofit/>
          </a:bodyPr>
          <a:lstStyle>
            <a:lvl1pPr algn="l">
              <a:defRPr sz="5400" b="1" cap="none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17412"/>
            <a:ext cx="7772400" cy="74980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29592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082-236A-8441-9042-44099E4F9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0053" y="6392845"/>
            <a:ext cx="6765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National Core Indicators (NCI)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1504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082-236A-8441-9042-44099E4F9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810053" y="6392845"/>
            <a:ext cx="6765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National Core Indicators (NCI)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32962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082-236A-8441-9042-44099E4F9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0053" y="6392845"/>
            <a:ext cx="6765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National Core Indicators (NCI)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62705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082-236A-8441-9042-44099E4F9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0053" y="6392845"/>
            <a:ext cx="6765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National Core Indicators (NCI)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80620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44637"/>
            <a:ext cx="3008313" cy="4581526"/>
          </a:xfrm>
        </p:spPr>
        <p:txBody>
          <a:bodyPr/>
          <a:lstStyle>
            <a:lvl1pPr marL="0" indent="0">
              <a:buNone/>
              <a:defRPr sz="1400">
                <a:solidFill>
                  <a:srgbClr val="7A7A7A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082-236A-8441-9042-44099E4F9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0053" y="6392845"/>
            <a:ext cx="6765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National Core Indicators (NCI)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17928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7A7A7A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082-236A-8441-9042-44099E4F9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0053" y="6392845"/>
            <a:ext cx="6765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National Core Indicators (NCI)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51313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292815"/>
            <a:ext cx="9144000" cy="565185"/>
          </a:xfrm>
          <a:prstGeom prst="rect">
            <a:avLst/>
          </a:prstGeom>
          <a:solidFill>
            <a:srgbClr val="168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417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6882" y="6392845"/>
            <a:ext cx="9099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rgbClr val="FFFFFF"/>
                </a:solidFill>
                <a:latin typeface="+mj-lt"/>
              </a:defRPr>
            </a:lvl1pPr>
          </a:lstStyle>
          <a:p>
            <a:fld id="{CBC60082-236A-8441-9042-44099E4F9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nci-logo-white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6438247"/>
            <a:ext cx="259461" cy="27432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0053" y="6392845"/>
            <a:ext cx="6765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National Core Indicators (NCI)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45009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B061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§"/>
        <a:defRPr sz="2800" kern="1200">
          <a:solidFill>
            <a:srgbClr val="0E5763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333333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rgbClr val="0E5763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ms.gov/Research-Statistics-Data-and-Systems/Statistics-Trends-and-Reports/Reports/downloads/bonito_part2.pdf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dhiersteiner@hsri.org" TargetMode="External"/><Relationship Id="rId7" Type="http://schemas.openxmlformats.org/officeDocument/2006/relationships/image" Target="../media/image12.jpeg"/><Relationship Id="rId2" Type="http://schemas.openxmlformats.org/officeDocument/2006/relationships/hyperlink" Target="mailto:jbershadsky@hsri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hyperlink" Target="http://www.nationalcoreindicators.org/" TargetMode="External"/><Relationship Id="rId4" Type="http://schemas.openxmlformats.org/officeDocument/2006/relationships/hyperlink" Target="mailto:MLFay@nasddds.or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Race/Ethnicity and the Use of Preventive Care Among Adults with Intellectual and Developmental Disabilities</a:t>
            </a:r>
            <a:endParaRPr lang="en-US" sz="4000" dirty="0"/>
          </a:p>
        </p:txBody>
      </p:sp>
      <p:pic>
        <p:nvPicPr>
          <p:cNvPr id="3" name="Picture 2" descr="C:\Users\dhiersteiner\Pictures\HSRI_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7233" y="5572664"/>
            <a:ext cx="2624074" cy="664860"/>
          </a:xfrm>
          <a:prstGeom prst="rect">
            <a:avLst/>
          </a:prstGeom>
          <a:noFill/>
        </p:spPr>
      </p:pic>
      <p:pic>
        <p:nvPicPr>
          <p:cNvPr id="4" name="Picture 3" descr="C:\Users\dhiersteiner\Pictures\NASDDDS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859" y="5669830"/>
            <a:ext cx="2799588" cy="5676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93180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430" y="2130725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FINDINGS</a:t>
            </a:r>
            <a:endParaRPr lang="en-US" sz="7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Race/Ethnicity of Sample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095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Race/Ethnicity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Frequency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Percent of total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African American, Non-Hispanic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2,251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20.1%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Hispanic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457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4.1%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White, Non-Hispanic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8,516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75.9%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Calibri"/>
                          <a:ea typeface="Calibri"/>
                          <a:cs typeface="Times New Roman"/>
                        </a:rPr>
                        <a:t>11,224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 smtClean="0">
                          <a:latin typeface="Calibri"/>
                          <a:ea typeface="Calibri"/>
                          <a:cs typeface="Times New Roman"/>
                        </a:rPr>
                        <a:t>100.0%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2537064" y="3695954"/>
          <a:ext cx="4069871" cy="2497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Preventive Care:</a:t>
            </a:r>
            <a:br>
              <a:rPr lang="en-US" dirty="0" smtClean="0"/>
            </a:br>
            <a:r>
              <a:rPr lang="en-US" sz="4000" dirty="0" smtClean="0"/>
              <a:t>Primary Care Doctor (</a:t>
            </a:r>
            <a:r>
              <a:rPr lang="en-US" sz="4000" i="1" dirty="0" smtClean="0"/>
              <a:t>p &lt; .001)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18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57200" y="774970"/>
            <a:ext cx="4040188" cy="639762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B06100"/>
                </a:solidFill>
              </a:rPr>
              <a:t>Physical Exam in Past Year (</a:t>
            </a:r>
            <a:r>
              <a:rPr lang="en-US" sz="1800" i="1" dirty="0" smtClean="0">
                <a:solidFill>
                  <a:srgbClr val="B06100"/>
                </a:solidFill>
              </a:rPr>
              <a:t>p &lt; .001)</a:t>
            </a:r>
            <a:endParaRPr lang="en-US" sz="1800" dirty="0">
              <a:solidFill>
                <a:srgbClr val="B06100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4791674" y="774970"/>
            <a:ext cx="4041775" cy="639762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B06100"/>
                </a:solidFill>
              </a:rPr>
              <a:t>Dentist Visit in Past Year (</a:t>
            </a:r>
            <a:r>
              <a:rPr lang="en-US" sz="1800" i="1" dirty="0" smtClean="0">
                <a:solidFill>
                  <a:srgbClr val="B06100"/>
                </a:solidFill>
              </a:rPr>
              <a:t>p &lt; .001)</a:t>
            </a:r>
            <a:endParaRPr lang="en-US" sz="1800" dirty="0" smtClean="0">
              <a:solidFill>
                <a:srgbClr val="B061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  <p:graphicFrame>
        <p:nvGraphicFramePr>
          <p:cNvPr id="16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57200" y="1414732"/>
          <a:ext cx="4040188" cy="4711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ontent Placeholder 4"/>
          <p:cNvGraphicFramePr>
            <a:graphicFrameLocks noGrp="1"/>
          </p:cNvGraphicFramePr>
          <p:nvPr>
            <p:ph sz="quarter" idx="4"/>
          </p:nvPr>
        </p:nvGraphicFramePr>
        <p:xfrm>
          <a:off x="4645025" y="1414732"/>
          <a:ext cx="4041775" cy="4711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67419"/>
            <a:ext cx="8229600" cy="6484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Preventive Care: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604836" y="881809"/>
            <a:ext cx="4165571" cy="639762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rgbClr val="B06100"/>
                </a:solidFill>
              </a:rPr>
              <a:t>Eye Exam/Vision Screening in Past Year </a:t>
            </a:r>
            <a:r>
              <a:rPr lang="en-US" sz="1800" i="1" dirty="0" smtClean="0">
                <a:solidFill>
                  <a:srgbClr val="B06100"/>
                </a:solidFill>
              </a:rPr>
              <a:t>(p &lt; .05)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770407" y="881809"/>
            <a:ext cx="4231557" cy="639762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rgbClr val="B06100"/>
                </a:solidFill>
              </a:rPr>
              <a:t>Hearing Test in Past Five Years </a:t>
            </a:r>
          </a:p>
          <a:p>
            <a:r>
              <a:rPr lang="en-US" sz="1800" i="1" dirty="0" smtClean="0">
                <a:solidFill>
                  <a:srgbClr val="B06100"/>
                </a:solidFill>
              </a:rPr>
              <a:t>( p &lt; .01)</a:t>
            </a:r>
            <a:endParaRPr lang="en-US" sz="1800" i="1" dirty="0">
              <a:solidFill>
                <a:srgbClr val="B061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  <p:graphicFrame>
        <p:nvGraphicFramePr>
          <p:cNvPr id="13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57200" y="1604513"/>
          <a:ext cx="4040188" cy="4521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ontent Placeholder 4"/>
          <p:cNvGraphicFramePr>
            <a:graphicFrameLocks noGrp="1"/>
          </p:cNvGraphicFramePr>
          <p:nvPr>
            <p:ph sz="quarter" idx="4"/>
          </p:nvPr>
        </p:nvGraphicFramePr>
        <p:xfrm>
          <a:off x="4645025" y="1604513"/>
          <a:ext cx="4041775" cy="4521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67419"/>
            <a:ext cx="8229600" cy="50173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Preventive Care: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4837" y="915899"/>
            <a:ext cx="4040188" cy="494612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rgbClr val="B06100"/>
                </a:solidFill>
              </a:rPr>
              <a:t>Flu vaccine in past year (</a:t>
            </a:r>
            <a:r>
              <a:rPr lang="en-US" sz="1800" i="1" dirty="0" smtClean="0">
                <a:solidFill>
                  <a:srgbClr val="B06100"/>
                </a:solidFill>
              </a:rPr>
              <a:t>p &lt; .001)</a:t>
            </a:r>
            <a:endParaRPr lang="en-US" sz="1800" dirty="0">
              <a:solidFill>
                <a:srgbClr val="B06100"/>
              </a:solidFill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98281" y="770749"/>
            <a:ext cx="4245719" cy="639762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rgbClr val="B06100"/>
                </a:solidFill>
              </a:rPr>
              <a:t>Ever had pneumonia vaccine (</a:t>
            </a:r>
            <a:r>
              <a:rPr lang="en-US" sz="1800" i="1" dirty="0" smtClean="0">
                <a:solidFill>
                  <a:srgbClr val="B06100"/>
                </a:solidFill>
              </a:rPr>
              <a:t>p &lt; .001)</a:t>
            </a:r>
            <a:endParaRPr lang="en-US" sz="1800" dirty="0">
              <a:solidFill>
                <a:srgbClr val="B061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sz="quarter" idx="4"/>
          </p:nvPr>
        </p:nvGraphicFramePr>
        <p:xfrm>
          <a:off x="4645025" y="1647645"/>
          <a:ext cx="4041775" cy="4478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Content Placeholder 17"/>
          <p:cNvGraphicFramePr>
            <a:graphicFrameLocks noGrp="1"/>
          </p:cNvGraphicFramePr>
          <p:nvPr>
            <p:ph sz="half" idx="2"/>
          </p:nvPr>
        </p:nvGraphicFramePr>
        <p:xfrm>
          <a:off x="457200" y="1647645"/>
          <a:ext cx="4040188" cy="4478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15661"/>
            <a:ext cx="8229600" cy="7002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Preventive Care: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06187" y="274638"/>
            <a:ext cx="8767483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Preventive Care:</a:t>
            </a:r>
            <a:br>
              <a:rPr lang="en-US" dirty="0" smtClean="0"/>
            </a:br>
            <a:r>
              <a:rPr lang="en-US" sz="4000" dirty="0" smtClean="0"/>
              <a:t>Simple binary logistic regressions </a:t>
            </a:r>
            <a:br>
              <a:rPr lang="en-US" sz="4000" dirty="0" smtClean="0"/>
            </a:br>
            <a:r>
              <a:rPr lang="en-US" sz="4000" dirty="0" smtClean="0"/>
              <a:t>(odds ratios)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02087" y="4096871"/>
            <a:ext cx="69745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p&lt;.05, ** p&lt;.01, ***p&lt;.001</a:t>
            </a:r>
            <a:endParaRPr lang="en-US" sz="1200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002087" y="2993933"/>
          <a:ext cx="7174782" cy="1102938"/>
        </p:xfrm>
        <a:graphic>
          <a:graphicData uri="http://schemas.openxmlformats.org/presentationml/2006/ole">
            <p:oleObj spid="_x0000_s4098" name="Worksheet" r:id="rId3" imgW="6010330" imgH="923899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9543"/>
          </a:xfrm>
        </p:spPr>
        <p:txBody>
          <a:bodyPr/>
          <a:lstStyle/>
          <a:p>
            <a:r>
              <a:rPr lang="en-US" dirty="0" smtClean="0"/>
              <a:t>BUT: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4182"/>
            <a:ext cx="8402128" cy="4913996"/>
          </a:xfrm>
        </p:spPr>
        <p:txBody>
          <a:bodyPr>
            <a:normAutofit/>
          </a:bodyPr>
          <a:lstStyle/>
          <a:p>
            <a:r>
              <a:rPr lang="en-US" sz="2200" dirty="0" smtClean="0"/>
              <a:t>Differences may be due to other demographic characteristics.</a:t>
            </a:r>
          </a:p>
          <a:p>
            <a:r>
              <a:rPr lang="en-US" sz="2200" dirty="0" smtClean="0"/>
              <a:t>The following demographic variables were tested and found to be significantly different among the three racial/ethnic categories:</a:t>
            </a:r>
          </a:p>
          <a:p>
            <a:pPr lvl="1"/>
            <a:r>
              <a:rPr lang="en-US" sz="1800" dirty="0" smtClean="0"/>
              <a:t>State</a:t>
            </a:r>
          </a:p>
          <a:p>
            <a:pPr lvl="1"/>
            <a:r>
              <a:rPr lang="en-US" sz="1800" dirty="0" smtClean="0"/>
              <a:t>Age </a:t>
            </a:r>
          </a:p>
          <a:p>
            <a:pPr lvl="1"/>
            <a:r>
              <a:rPr lang="en-US" sz="1800" dirty="0" smtClean="0"/>
              <a:t>Gender</a:t>
            </a:r>
          </a:p>
          <a:p>
            <a:pPr lvl="1"/>
            <a:r>
              <a:rPr lang="en-US" sz="1800" dirty="0" smtClean="0"/>
              <a:t>Individual’s primary language</a:t>
            </a:r>
          </a:p>
          <a:p>
            <a:pPr lvl="1"/>
            <a:r>
              <a:rPr lang="en-US" sz="1800" dirty="0" smtClean="0"/>
              <a:t>Individual’s primary means of expression</a:t>
            </a:r>
          </a:p>
          <a:p>
            <a:pPr lvl="1"/>
            <a:r>
              <a:rPr lang="en-US" sz="1800" dirty="0" smtClean="0"/>
              <a:t>Level of  intellectual disability</a:t>
            </a:r>
          </a:p>
          <a:p>
            <a:pPr lvl="1"/>
            <a:r>
              <a:rPr lang="en-US" sz="1800" dirty="0" smtClean="0"/>
              <a:t>Mobility </a:t>
            </a:r>
          </a:p>
          <a:p>
            <a:pPr lvl="1"/>
            <a:r>
              <a:rPr lang="en-US" sz="1800" dirty="0" smtClean="0"/>
              <a:t>Other diagnoses (in addition to ID/DD)</a:t>
            </a:r>
          </a:p>
          <a:p>
            <a:pPr lvl="1"/>
            <a:r>
              <a:rPr lang="en-US" sz="1800" dirty="0" smtClean="0"/>
              <a:t>Poor health status </a:t>
            </a:r>
          </a:p>
          <a:p>
            <a:pPr lvl="1"/>
            <a:r>
              <a:rPr lang="en-US" sz="1800" dirty="0" smtClean="0"/>
              <a:t>Support needed for behavioral issues</a:t>
            </a:r>
          </a:p>
          <a:p>
            <a:pPr lvl="1"/>
            <a:r>
              <a:rPr lang="en-US" sz="1800" dirty="0" smtClean="0"/>
              <a:t>Residence type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57200" y="921619"/>
            <a:ext cx="4040188" cy="639762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B06100"/>
                </a:solidFill>
              </a:rPr>
              <a:t>Average Age (</a:t>
            </a:r>
            <a:r>
              <a:rPr lang="en-US" sz="2000" i="1" dirty="0" smtClean="0">
                <a:solidFill>
                  <a:srgbClr val="B06100"/>
                </a:solidFill>
              </a:rPr>
              <a:t>p &lt; .001)</a:t>
            </a:r>
            <a:endParaRPr lang="en-US" sz="2000" dirty="0">
              <a:solidFill>
                <a:srgbClr val="B06100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4645025" y="1015217"/>
            <a:ext cx="4041775" cy="546164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B06100"/>
                </a:solidFill>
              </a:rPr>
              <a:t>Gender (</a:t>
            </a:r>
            <a:r>
              <a:rPr lang="en-US" sz="2000" i="1" dirty="0" smtClean="0">
                <a:solidFill>
                  <a:srgbClr val="B06100"/>
                </a:solidFill>
              </a:rPr>
              <a:t>p &lt; .01)</a:t>
            </a:r>
            <a:endParaRPr lang="en-US" sz="2000" dirty="0" smtClean="0">
              <a:solidFill>
                <a:srgbClr val="B061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57200" y="1561381"/>
          <a:ext cx="4040188" cy="4564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Content Placeholder 23"/>
          <p:cNvGraphicFramePr>
            <a:graphicFrameLocks noGrp="1"/>
          </p:cNvGraphicFramePr>
          <p:nvPr>
            <p:ph sz="quarter" idx="4"/>
          </p:nvPr>
        </p:nvGraphicFramePr>
        <p:xfrm>
          <a:off x="4645025" y="1561381"/>
          <a:ext cx="4041775" cy="4564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2588" y="273139"/>
            <a:ext cx="8229600" cy="6484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Demographic Differences: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207264" y="1009291"/>
            <a:ext cx="4040188" cy="43132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B06100"/>
                </a:solidFill>
              </a:rPr>
              <a:t>Primary language (</a:t>
            </a:r>
            <a:r>
              <a:rPr lang="en-US" sz="1800" i="1" dirty="0" smtClean="0">
                <a:solidFill>
                  <a:srgbClr val="B06100"/>
                </a:solidFill>
              </a:rPr>
              <a:t>p &lt; .001)</a:t>
            </a:r>
            <a:endParaRPr lang="en-US" sz="1800" dirty="0">
              <a:solidFill>
                <a:srgbClr val="B06100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4689848" y="1009291"/>
            <a:ext cx="4186733" cy="431320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rgbClr val="B06100"/>
                </a:solidFill>
              </a:rPr>
              <a:t>Primary means of expression </a:t>
            </a:r>
            <a:r>
              <a:rPr lang="en-US" sz="1800" i="1" dirty="0" smtClean="0">
                <a:solidFill>
                  <a:srgbClr val="B06100"/>
                </a:solidFill>
              </a:rPr>
              <a:t>(p&lt;.01)</a:t>
            </a:r>
            <a:endParaRPr lang="en-US" sz="1800" dirty="0" smtClean="0">
              <a:solidFill>
                <a:srgbClr val="B061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207264" y="1440611"/>
          <a:ext cx="4040188" cy="4685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ontent Placeholder 14"/>
          <p:cNvGraphicFramePr>
            <a:graphicFrameLocks noGrp="1"/>
          </p:cNvGraphicFramePr>
          <p:nvPr>
            <p:ph sz="quarter" idx="4"/>
          </p:nvPr>
        </p:nvGraphicFramePr>
        <p:xfrm>
          <a:off x="4645025" y="1440611"/>
          <a:ext cx="4041775" cy="4685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2588" y="273139"/>
            <a:ext cx="8229600" cy="6484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Demographic Differences: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dirty="0" smtClean="0"/>
              <a:t>NATIONAL CORE INDICATORS (NCI)?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Multi-state collaboration of state DD agencies</a:t>
            </a:r>
          </a:p>
          <a:p>
            <a:r>
              <a:rPr lang="en-US" sz="2800" dirty="0" smtClean="0"/>
              <a:t>Measures performance of public systems for people with intellectual and developmental disabilities</a:t>
            </a:r>
          </a:p>
          <a:p>
            <a:r>
              <a:rPr lang="en-US" sz="2800" dirty="0" smtClean="0"/>
              <a:t>Assesses performance in several areas, including: employment, community inclusion, choice, rights, and health and safety</a:t>
            </a:r>
          </a:p>
          <a:p>
            <a:r>
              <a:rPr lang="en-US" sz="2800" dirty="0" smtClean="0"/>
              <a:t>Launched in 1997 in 13 participating states</a:t>
            </a:r>
          </a:p>
          <a:p>
            <a:pPr marL="174625" indent="-174625">
              <a:spcBef>
                <a:spcPct val="15000"/>
              </a:spcBef>
              <a:spcAft>
                <a:spcPct val="15000"/>
              </a:spcAft>
            </a:pPr>
            <a:r>
              <a:rPr lang="en-US" sz="2800" dirty="0" smtClean="0"/>
              <a:t>  Supported by participating states</a:t>
            </a:r>
          </a:p>
          <a:p>
            <a:pPr marL="174625" indent="-174625">
              <a:spcBef>
                <a:spcPct val="15000"/>
              </a:spcBef>
              <a:spcAft>
                <a:spcPct val="15000"/>
              </a:spcAft>
            </a:pPr>
            <a:r>
              <a:rPr lang="en-US" sz="2800" dirty="0" smtClean="0"/>
              <a:t>  NASDDDS – HSRI Collaboration</a:t>
            </a:r>
          </a:p>
          <a:p>
            <a:pPr marL="174625" indent="-174625">
              <a:spcBef>
                <a:spcPct val="15000"/>
              </a:spcBef>
              <a:spcAft>
                <a:spcPct val="15000"/>
              </a:spcAft>
              <a:buNone/>
            </a:pPr>
            <a:endParaRPr 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5430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979847"/>
            <a:ext cx="8229600" cy="62035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Level of Intellectual Disability (</a:t>
            </a:r>
            <a:r>
              <a:rPr lang="en-US" sz="2000" i="1" dirty="0" smtClean="0"/>
              <a:t>p &lt; .01)</a:t>
            </a:r>
            <a:endParaRPr lang="en-US" sz="20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  <p:graphicFrame>
        <p:nvGraphicFramePr>
          <p:cNvPr id="10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18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82588" y="273139"/>
            <a:ext cx="8229600" cy="648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B061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Demographic Differences: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B061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810882"/>
            <a:ext cx="8229600" cy="606755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Mobility level (</a:t>
            </a:r>
            <a:r>
              <a:rPr lang="en-US" sz="2000" i="1" dirty="0" smtClean="0"/>
              <a:t>p &lt; .001)</a:t>
            </a:r>
            <a:endParaRPr lang="en-US" sz="20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194816"/>
          <a:ext cx="8229600" cy="4823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82588" y="273139"/>
            <a:ext cx="8229600" cy="648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061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Demographic Differences: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B061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921619"/>
            <a:ext cx="8229600" cy="511864"/>
          </a:xfrm>
        </p:spPr>
        <p:txBody>
          <a:bodyPr>
            <a:normAutofit/>
          </a:bodyPr>
          <a:lstStyle/>
          <a:p>
            <a:r>
              <a:rPr lang="en-US" sz="2200" dirty="0" smtClean="0"/>
              <a:t>Other diagnoses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2588" y="273139"/>
            <a:ext cx="8229600" cy="648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B061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Demographic Differences: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B061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18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758451"/>
            <a:ext cx="4040188" cy="432055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B06100"/>
                </a:solidFill>
              </a:rPr>
              <a:t>Poor health status (</a:t>
            </a:r>
            <a:r>
              <a:rPr lang="en-US" sz="1800" i="1" dirty="0" smtClean="0">
                <a:solidFill>
                  <a:srgbClr val="B06100"/>
                </a:solidFill>
              </a:rPr>
              <a:t>p &lt; .01)</a:t>
            </a:r>
            <a:endParaRPr lang="en-US" sz="1800" dirty="0">
              <a:solidFill>
                <a:srgbClr val="B06100"/>
              </a:solidFill>
            </a:endParaRPr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sz="half" idx="2"/>
          </p:nvPr>
        </p:nvGraphicFramePr>
        <p:xfrm>
          <a:off x="457200" y="1417637"/>
          <a:ext cx="4040188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645025" y="758451"/>
            <a:ext cx="4041775" cy="639762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rgbClr val="B06100"/>
                </a:solidFill>
              </a:rPr>
              <a:t>Needs support to manage problem behavior (</a:t>
            </a:r>
            <a:r>
              <a:rPr lang="en-US" sz="1800" i="1" dirty="0" smtClean="0">
                <a:solidFill>
                  <a:srgbClr val="B06100"/>
                </a:solidFill>
              </a:rPr>
              <a:t>p &lt; .05)</a:t>
            </a:r>
            <a:endParaRPr lang="en-US" sz="1800" dirty="0" smtClean="0">
              <a:solidFill>
                <a:srgbClr val="B061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4"/>
          </p:nvPr>
        </p:nvGraphicFramePr>
        <p:xfrm>
          <a:off x="4645025" y="1417637"/>
          <a:ext cx="4041775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82588" y="273139"/>
            <a:ext cx="8229600" cy="648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B061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Demographic Differences: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B061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0094"/>
            <a:ext cx="8229600" cy="46010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Residence Type (</a:t>
            </a:r>
            <a:r>
              <a:rPr lang="en-US" sz="2000" i="1" dirty="0" smtClean="0"/>
              <a:t>p &lt; .001)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91728" cy="4418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57200" y="309052"/>
            <a:ext cx="8229600" cy="648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061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Demographic Differences: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B061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7529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Preventive Care: </a:t>
            </a:r>
            <a:br>
              <a:rPr lang="en-US" sz="2200" dirty="0" smtClean="0"/>
            </a:br>
            <a:r>
              <a:rPr lang="en-US" sz="2200" dirty="0" smtClean="0"/>
              <a:t>Multivariate Logistic Regressions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57300" y="6073170"/>
            <a:ext cx="595928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Coefficients for states not shown; * p&lt;.05, ** p&lt;.01, ***p&lt;.001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2064" name="Object 16"/>
          <p:cNvGraphicFramePr>
            <a:graphicFrameLocks noChangeAspect="1"/>
          </p:cNvGraphicFramePr>
          <p:nvPr/>
        </p:nvGraphicFramePr>
        <p:xfrm>
          <a:off x="1257300" y="700089"/>
          <a:ext cx="6629400" cy="5373082"/>
        </p:xfrm>
        <a:graphic>
          <a:graphicData uri="http://schemas.openxmlformats.org/presentationml/2006/ole">
            <p:oleObj spid="_x0000_s2064" name="Worksheet" r:id="rId3" imgW="6629361" imgH="5457709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826" y="2660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Conclusions:</a:t>
            </a:r>
            <a:br>
              <a:rPr lang="en-US" dirty="0" smtClean="0"/>
            </a:br>
            <a:r>
              <a:rPr lang="en-US" sz="4000" dirty="0" smtClean="0"/>
              <a:t>Effect of race/ethnicity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0588"/>
            <a:ext cx="8229600" cy="4897589"/>
          </a:xfrm>
        </p:spPr>
        <p:txBody>
          <a:bodyPr>
            <a:normAutofit/>
          </a:bodyPr>
          <a:lstStyle/>
          <a:p>
            <a:endParaRPr lang="en-US" sz="1800" dirty="0" smtClean="0"/>
          </a:p>
          <a:p>
            <a:r>
              <a:rPr lang="en-US" sz="1800" dirty="0" smtClean="0"/>
              <a:t>There are differences in likelihood of receiving preventive care by race/ethnicity</a:t>
            </a:r>
          </a:p>
          <a:p>
            <a:pPr lvl="1"/>
            <a:r>
              <a:rPr lang="en-US" sz="1400" dirty="0" smtClean="0"/>
              <a:t>White, Non-Hispanic respondents less likely to have a primary care doc</a:t>
            </a:r>
          </a:p>
          <a:p>
            <a:pPr lvl="1"/>
            <a:r>
              <a:rPr lang="en-US" sz="1400" dirty="0" smtClean="0"/>
              <a:t>White, Non-Hispanic respondents more likely to have had a physical exam, a dental exam, a flu vaccination and/or a pneumonia vaccination</a:t>
            </a:r>
            <a:endParaRPr lang="en-US" sz="1800" dirty="0" smtClean="0"/>
          </a:p>
          <a:p>
            <a:r>
              <a:rPr lang="en-US" sz="1800" dirty="0" smtClean="0"/>
              <a:t>Adults with IDD of different racial/ethnic backgrounds also differ in other demographic factors</a:t>
            </a:r>
          </a:p>
          <a:p>
            <a:pPr lvl="1"/>
            <a:r>
              <a:rPr lang="en-US" sz="1400" dirty="0" smtClean="0"/>
              <a:t>Where they live </a:t>
            </a:r>
          </a:p>
          <a:p>
            <a:pPr lvl="1"/>
            <a:r>
              <a:rPr lang="en-US" sz="1400" dirty="0" smtClean="0"/>
              <a:t>Their age</a:t>
            </a:r>
          </a:p>
          <a:p>
            <a:pPr lvl="1"/>
            <a:r>
              <a:rPr lang="en-US" sz="1400" dirty="0" smtClean="0"/>
              <a:t>Their means of expression</a:t>
            </a:r>
          </a:p>
          <a:p>
            <a:pPr lvl="1"/>
            <a:r>
              <a:rPr lang="en-US" sz="1400" dirty="0" smtClean="0"/>
              <a:t>Their language</a:t>
            </a:r>
          </a:p>
          <a:p>
            <a:pPr lvl="1"/>
            <a:r>
              <a:rPr lang="en-US" sz="1400" dirty="0" smtClean="0"/>
              <a:t>Their level of ID</a:t>
            </a:r>
          </a:p>
          <a:p>
            <a:pPr lvl="1"/>
            <a:r>
              <a:rPr lang="en-US" sz="1400" dirty="0" smtClean="0"/>
              <a:t>Other diagnoses</a:t>
            </a:r>
          </a:p>
          <a:p>
            <a:pPr lvl="1"/>
            <a:r>
              <a:rPr lang="en-US" sz="1400" dirty="0" smtClean="0"/>
              <a:t>Their level of mobility</a:t>
            </a:r>
          </a:p>
          <a:p>
            <a:pPr lvl="1"/>
            <a:r>
              <a:rPr lang="en-US" sz="1400" dirty="0" smtClean="0"/>
              <a:t>Their  health</a:t>
            </a:r>
          </a:p>
          <a:p>
            <a:r>
              <a:rPr lang="en-US" sz="2200" dirty="0" smtClean="0"/>
              <a:t>It is crucial to control for these demographic factors.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Conclusions:</a:t>
            </a:r>
            <a:br>
              <a:rPr lang="en-US" dirty="0" smtClean="0"/>
            </a:br>
            <a:r>
              <a:rPr lang="en-US" sz="4000" dirty="0" smtClean="0"/>
              <a:t>Effect of race/ethnicity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600539"/>
          </a:xfrm>
        </p:spPr>
        <p:txBody>
          <a:bodyPr>
            <a:normAutofit/>
          </a:bodyPr>
          <a:lstStyle/>
          <a:p>
            <a:r>
              <a:rPr lang="en-US" sz="1800" dirty="0" smtClean="0"/>
              <a:t>Controlling for other demographic factors, racial/ethnic background is a significant predictor for :</a:t>
            </a:r>
          </a:p>
          <a:p>
            <a:pPr lvl="1"/>
            <a:r>
              <a:rPr lang="en-US" sz="1400" dirty="0" smtClean="0"/>
              <a:t>Has had dentist visit in past year</a:t>
            </a:r>
          </a:p>
          <a:p>
            <a:pPr lvl="2"/>
            <a:r>
              <a:rPr lang="en-US" sz="1400" dirty="0" smtClean="0"/>
              <a:t>African American, Non-Hispanic respondents are significantly less likely to have had a dentist visit in the past year</a:t>
            </a:r>
          </a:p>
          <a:p>
            <a:pPr lvl="1"/>
            <a:r>
              <a:rPr lang="en-US" sz="1400" dirty="0" smtClean="0"/>
              <a:t>Has had eye exam in past year </a:t>
            </a:r>
          </a:p>
          <a:p>
            <a:pPr lvl="2"/>
            <a:r>
              <a:rPr lang="en-US" sz="1400" dirty="0" smtClean="0"/>
              <a:t>African American, Non-Hispanic respondents are significantly more likely than White, Non-Hispanic respondents to have had an eye exam in the past year</a:t>
            </a:r>
          </a:p>
          <a:p>
            <a:pPr lvl="1"/>
            <a:r>
              <a:rPr lang="en-US" sz="1400" dirty="0" smtClean="0"/>
              <a:t>Has had flu vaccine in past year</a:t>
            </a:r>
          </a:p>
          <a:p>
            <a:pPr lvl="2"/>
            <a:r>
              <a:rPr lang="en-US" sz="1400" dirty="0" smtClean="0"/>
              <a:t>African American, Non-Hispanic respondents are significantly less likely than White, Non-Hispanic respondents to have had a flu vaccine in the past year</a:t>
            </a:r>
          </a:p>
          <a:p>
            <a:r>
              <a:rPr lang="en-US" sz="1800" dirty="0" smtClean="0"/>
              <a:t>Controlling for other demographic factors, racial/ethnic background is no longer a significant predictor for:</a:t>
            </a:r>
          </a:p>
          <a:p>
            <a:pPr lvl="1"/>
            <a:r>
              <a:rPr lang="en-US" sz="1400" dirty="0" smtClean="0"/>
              <a:t>Has primary care doctor</a:t>
            </a:r>
          </a:p>
          <a:p>
            <a:pPr lvl="1"/>
            <a:r>
              <a:rPr lang="en-US" sz="1400" dirty="0" smtClean="0"/>
              <a:t>Has had physical exam in past year </a:t>
            </a:r>
          </a:p>
          <a:p>
            <a:pPr lvl="1"/>
            <a:r>
              <a:rPr lang="en-US" sz="1400" dirty="0" smtClean="0"/>
              <a:t>Has had hearing test in the past five years</a:t>
            </a:r>
          </a:p>
          <a:p>
            <a:pPr lvl="1"/>
            <a:r>
              <a:rPr lang="en-US" sz="1400" dirty="0" smtClean="0"/>
              <a:t>Has ever had pneumonia vaccine</a:t>
            </a:r>
            <a:endParaRPr lang="en-US" dirty="0" smtClean="0"/>
          </a:p>
          <a:p>
            <a:pPr lvl="1"/>
            <a:endParaRPr lang="en-US" sz="1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07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Conclusions</a:t>
            </a:r>
            <a:br>
              <a:rPr lang="en-US" dirty="0" smtClean="0"/>
            </a:br>
            <a:r>
              <a:rPr lang="en-US" sz="4000" dirty="0" smtClean="0"/>
              <a:t>Other Findings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0226"/>
            <a:ext cx="8229600" cy="4637951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 smtClean="0"/>
              <a:t>Speaking  a language other than English has a negative effect on receipt of preventive care.</a:t>
            </a:r>
          </a:p>
          <a:p>
            <a:endParaRPr lang="en-US" sz="1800" dirty="0" smtClean="0"/>
          </a:p>
          <a:p>
            <a:r>
              <a:rPr lang="en-US" sz="1800" dirty="0" smtClean="0"/>
              <a:t>Residence type is strongly related to use of preventive care. </a:t>
            </a:r>
          </a:p>
          <a:p>
            <a:endParaRPr lang="en-US" sz="1800" dirty="0" smtClean="0"/>
          </a:p>
          <a:p>
            <a:r>
              <a:rPr lang="en-US" sz="1800" dirty="0" smtClean="0"/>
              <a:t>Individuals with less mobility are significantly more likely than those who are self-mobile (without using aids) to have been vaccinated against the flu and pneumonia. </a:t>
            </a:r>
          </a:p>
          <a:p>
            <a:endParaRPr lang="en-US" sz="1800" dirty="0" smtClean="0"/>
          </a:p>
          <a:p>
            <a:r>
              <a:rPr lang="en-US" sz="1800" dirty="0" smtClean="0"/>
              <a:t>Age is significantly related to receipt of physical exam, dentist visit and flu and pneumonia vaccines. </a:t>
            </a:r>
          </a:p>
          <a:p>
            <a:endParaRPr lang="en-US" sz="1800" dirty="0" smtClean="0"/>
          </a:p>
          <a:p>
            <a:r>
              <a:rPr lang="en-US" sz="1800" dirty="0" smtClean="0"/>
              <a:t>Being in poor health is a significant predictor of receiving flu and pneumonia vaccinations.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State in which individual resides is a highly significant predictor of receipt of all preventive care variables – much state to state variation.</a:t>
            </a:r>
          </a:p>
          <a:p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800" dirty="0" smtClean="0"/>
              <a:t>“Don’t know” responses are excluded from analyses.  For some health care variables, the rate of “don’t know” responses are fairly high.  </a:t>
            </a:r>
          </a:p>
          <a:p>
            <a:endParaRPr lang="en-US" sz="1800" dirty="0" smtClean="0"/>
          </a:p>
          <a:p>
            <a:r>
              <a:rPr lang="en-US" sz="1800" dirty="0" smtClean="0"/>
              <a:t>Data less likely to be available in independent/family home settings – i.e. higher rates of “don’t know” responses. </a:t>
            </a:r>
          </a:p>
          <a:p>
            <a:endParaRPr lang="en-US" sz="1800" dirty="0" smtClean="0"/>
          </a:p>
          <a:p>
            <a:r>
              <a:rPr lang="en-US" sz="1800" dirty="0" smtClean="0"/>
              <a:t>Choice is not taken into account - what if person does not want to get a specific test?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There may be other pertinent factors affecting likelihood of receipt of care that were not controlled for.  </a:t>
            </a:r>
          </a:p>
          <a:p>
            <a:endParaRPr lang="en-US" sz="1800" dirty="0" smtClean="0"/>
          </a:p>
          <a:p>
            <a:r>
              <a:rPr lang="en-US" sz="1800" dirty="0" smtClean="0"/>
              <a:t>Standards regarding recommended frequency of care used are for general population.</a:t>
            </a:r>
          </a:p>
          <a:p>
            <a:endParaRPr lang="en-US" sz="1800" dirty="0" smtClean="0"/>
          </a:p>
          <a:p>
            <a:r>
              <a:rPr lang="en-US" sz="1800" dirty="0" smtClean="0"/>
              <a:t>No data on income or SES. Previous research has shown that racial/ethnic disparities are often confounded by disparities based on SES. 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dirty="0" smtClean="0"/>
              <a:t>NATIONAL CORE INDICATORS (NCI)?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alibri" pitchFamily="34" charset="0"/>
              </a:rPr>
              <a:t>Currently 35 states, the District of Columbia and 25 sub-state regions (including all CA Regional Centers)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31575" y="2406769"/>
            <a:ext cx="5943599" cy="3817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Ashton, C., </a:t>
            </a:r>
            <a:r>
              <a:rPr lang="en-US" sz="1200" dirty="0" err="1" smtClean="0"/>
              <a:t>Haidet</a:t>
            </a:r>
            <a:r>
              <a:rPr lang="en-US" sz="1200" dirty="0" smtClean="0"/>
              <a:t>, P., </a:t>
            </a:r>
            <a:r>
              <a:rPr lang="en-US" sz="1200" dirty="0" err="1" smtClean="0"/>
              <a:t>Paterniti</a:t>
            </a:r>
            <a:r>
              <a:rPr lang="en-US" sz="1200" dirty="0" smtClean="0"/>
              <a:t>, D., Collins, T., Gordon, H., O’Malley, K., Petersen, L., </a:t>
            </a:r>
            <a:r>
              <a:rPr lang="en-US" sz="1200" dirty="0" err="1" smtClean="0"/>
              <a:t>Sharf</a:t>
            </a:r>
            <a:r>
              <a:rPr lang="en-US" sz="1200" dirty="0" smtClean="0"/>
              <a:t>, B., Suarez-</a:t>
            </a:r>
            <a:r>
              <a:rPr lang="en-US" sz="1200" dirty="0" err="1" smtClean="0"/>
              <a:t>Almazor</a:t>
            </a:r>
            <a:r>
              <a:rPr lang="en-US" sz="1200" dirty="0" smtClean="0"/>
              <a:t>, M., Wray, N., Street, R. (2003). Racial and ethnic disparities in the use of health services: Bias, preferences or poor communication? </a:t>
            </a:r>
            <a:r>
              <a:rPr lang="en-US" sz="1200" i="1" dirty="0" smtClean="0"/>
              <a:t>J Gen Intern Med. </a:t>
            </a:r>
            <a:r>
              <a:rPr lang="en-US" sz="1200" dirty="0" smtClean="0"/>
              <a:t>18:146-152</a:t>
            </a:r>
          </a:p>
          <a:p>
            <a:r>
              <a:rPr lang="en-US" sz="1200" dirty="0" smtClean="0"/>
              <a:t>Bershadsky, J. &amp; Kane, R. (2010). Place of residence affects routine dental care in the intellectually and developmentally disabled adult population on Medicaid. </a:t>
            </a:r>
            <a:r>
              <a:rPr lang="en-US" sz="1200" i="1" dirty="0" smtClean="0"/>
              <a:t>Health Services Res. 45(</a:t>
            </a:r>
            <a:r>
              <a:rPr lang="en-US" sz="1200" dirty="0" smtClean="0"/>
              <a:t>5 pt 1: 1376-89</a:t>
            </a:r>
          </a:p>
          <a:p>
            <a:r>
              <a:rPr lang="en-US" sz="1200" dirty="0" smtClean="0"/>
              <a:t>Bershadsky, J., Taub, S., Bradley, V., Engler, J., Moseley, C., </a:t>
            </a:r>
            <a:r>
              <a:rPr lang="en-US" sz="1200" dirty="0" err="1" smtClean="0"/>
              <a:t>Lakin</a:t>
            </a:r>
            <a:r>
              <a:rPr lang="en-US" sz="1200" dirty="0" smtClean="0"/>
              <a:t>, K. C., </a:t>
            </a:r>
            <a:r>
              <a:rPr lang="en-US" sz="1200" dirty="0" err="1" smtClean="0"/>
              <a:t>Stancliffe</a:t>
            </a:r>
            <a:r>
              <a:rPr lang="en-US" sz="1200" dirty="0" smtClean="0"/>
              <a:t>, R. J., Larson, S., </a:t>
            </a:r>
            <a:r>
              <a:rPr lang="en-US" sz="1200" dirty="0" err="1" smtClean="0"/>
              <a:t>Ticha</a:t>
            </a:r>
            <a:r>
              <a:rPr lang="en-US" sz="1200" dirty="0" smtClean="0"/>
              <a:t> , R. &amp; Bailey, C. (2012). Place of residence and preventive health care for developmental disabilities services recipients in twenty states. </a:t>
            </a:r>
            <a:r>
              <a:rPr lang="en-US" sz="1200" i="1" dirty="0" smtClean="0"/>
              <a:t>Public Health Reports, 127</a:t>
            </a:r>
            <a:r>
              <a:rPr lang="en-US" sz="1200" dirty="0" smtClean="0"/>
              <a:t>, 475-485.</a:t>
            </a:r>
          </a:p>
          <a:p>
            <a:r>
              <a:rPr lang="en-US" sz="1200" dirty="0" smtClean="0"/>
              <a:t>Bonito, A., </a:t>
            </a:r>
            <a:r>
              <a:rPr lang="en-US" sz="1200" dirty="0" err="1" smtClean="0"/>
              <a:t>Eicheldinger</a:t>
            </a:r>
            <a:r>
              <a:rPr lang="en-US" sz="1200" dirty="0" smtClean="0"/>
              <a:t>, C., </a:t>
            </a:r>
            <a:r>
              <a:rPr lang="en-US" sz="1200" dirty="0" err="1" smtClean="0"/>
              <a:t>Lenfestey</a:t>
            </a:r>
            <a:r>
              <a:rPr lang="en-US" sz="1200" dirty="0" smtClean="0"/>
              <a:t>, N. (2005). Health disparities: Measuring health care use and access for racial/ethnic populations. Final Report, Part 2. Retrieved on March 4, 2013 from </a:t>
            </a:r>
            <a:r>
              <a:rPr lang="en-US" sz="1200" u="sng" dirty="0" smtClean="0">
                <a:hlinkClick r:id="rId2"/>
              </a:rPr>
              <a:t>http://www.cms.gov/Research-Statistics-Data-and-Systems/Statistics-Trends-and-Reports/Reports/downloads/bonito_part2.pdf </a:t>
            </a:r>
            <a:endParaRPr lang="en-US" sz="1200" u="sng" dirty="0" smtClean="0"/>
          </a:p>
          <a:p>
            <a:r>
              <a:rPr lang="en-US" sz="1200" dirty="0" err="1" smtClean="0"/>
              <a:t>Havercamp</a:t>
            </a:r>
            <a:r>
              <a:rPr lang="en-US" sz="1200" dirty="0" smtClean="0"/>
              <a:t>, S., </a:t>
            </a:r>
            <a:r>
              <a:rPr lang="en-US" sz="1200" dirty="0" err="1" smtClean="0"/>
              <a:t>Scandlin</a:t>
            </a:r>
            <a:r>
              <a:rPr lang="en-US" sz="1200" dirty="0" smtClean="0"/>
              <a:t>, D., Roth, M. (2004). Health disparities among adults with developmental disabilities, adults with other disabilities, and adults not reporting disability in North Carolina. </a:t>
            </a:r>
            <a:r>
              <a:rPr lang="en-US" sz="1200" i="1" dirty="0" smtClean="0"/>
              <a:t>Public Health Reports. 119</a:t>
            </a:r>
            <a:r>
              <a:rPr lang="en-US" sz="1200" dirty="0" smtClean="0"/>
              <a:t> 418-426</a:t>
            </a:r>
          </a:p>
          <a:p>
            <a:r>
              <a:rPr lang="en-US" sz="1200" dirty="0" smtClean="0"/>
              <a:t>Jones, C. (2000). Levels of racism; A theoretic framework and a gardener’s tale. </a:t>
            </a:r>
            <a:r>
              <a:rPr lang="en-US" sz="1200" i="1" dirty="0" smtClean="0"/>
              <a:t>American Journal of Public Health. 90(</a:t>
            </a:r>
            <a:r>
              <a:rPr lang="en-US" sz="1200" dirty="0" smtClean="0"/>
              <a:t>8): 1212-1215</a:t>
            </a:r>
          </a:p>
          <a:p>
            <a:r>
              <a:rPr lang="en-US" sz="1200" dirty="0" err="1" smtClean="0"/>
              <a:t>Kawachi</a:t>
            </a:r>
            <a:r>
              <a:rPr lang="en-US" sz="1200" dirty="0" smtClean="0"/>
              <a:t>, I., Daniels, N., Robinson, D. (2005). Health disparities by race and class: Why both matter. </a:t>
            </a:r>
            <a:r>
              <a:rPr lang="en-US" sz="1200" i="1" dirty="0" smtClean="0"/>
              <a:t>Health Affairs.</a:t>
            </a:r>
            <a:r>
              <a:rPr lang="en-US" sz="1200" dirty="0" smtClean="0"/>
              <a:t> 24(2):343-352</a:t>
            </a:r>
          </a:p>
          <a:p>
            <a:r>
              <a:rPr lang="en-US" sz="1200" dirty="0" err="1" smtClean="0"/>
              <a:t>Magaña</a:t>
            </a:r>
            <a:r>
              <a:rPr lang="en-US" sz="1200" dirty="0" smtClean="0"/>
              <a:t>, S., Parish, S., Rose, R., Timberlake, M., </a:t>
            </a:r>
            <a:r>
              <a:rPr lang="en-US" sz="1200" dirty="0" err="1" smtClean="0"/>
              <a:t>Swaine</a:t>
            </a:r>
            <a:r>
              <a:rPr lang="en-US" sz="1200" dirty="0" smtClean="0"/>
              <a:t>, J. (2012). Racial and ethnic disparities in quality of health care among children with autism and other developmental disabilities. </a:t>
            </a:r>
            <a:r>
              <a:rPr lang="en-US" sz="1200" i="1" dirty="0" smtClean="0"/>
              <a:t>Intellectual and Developmental Disabilities. </a:t>
            </a:r>
            <a:r>
              <a:rPr lang="en-US" sz="1200" dirty="0" smtClean="0"/>
              <a:t>50 (4) 287-299</a:t>
            </a:r>
          </a:p>
          <a:p>
            <a:r>
              <a:rPr lang="en-US" sz="1200" dirty="0" err="1" smtClean="0"/>
              <a:t>Newacheck</a:t>
            </a:r>
            <a:r>
              <a:rPr lang="en-US" sz="1200" dirty="0" smtClean="0"/>
              <a:t>, P., Hung, Y., Wright, K. (2002). Racial and ethnic disparities in access to care for children with special health care needs. </a:t>
            </a:r>
            <a:r>
              <a:rPr lang="en-US" sz="1200" i="1" dirty="0" smtClean="0"/>
              <a:t>Ambulatory Pediatrics. 2 (</a:t>
            </a:r>
            <a:r>
              <a:rPr lang="en-US" sz="1200" dirty="0" smtClean="0"/>
              <a:t>2): 247-254</a:t>
            </a:r>
          </a:p>
          <a:p>
            <a:endParaRPr lang="en-US" sz="1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HSRI</a:t>
            </a:r>
          </a:p>
          <a:p>
            <a:pPr lvl="1"/>
            <a:r>
              <a:rPr lang="en-US" dirty="0" smtClean="0"/>
              <a:t>Julie Bershadsky: </a:t>
            </a:r>
            <a:r>
              <a:rPr lang="en-US" dirty="0" smtClean="0">
                <a:hlinkClick r:id="rId2"/>
              </a:rPr>
              <a:t>jbershadsky@hsri.org</a:t>
            </a:r>
            <a:endParaRPr lang="en-US" dirty="0" smtClean="0"/>
          </a:p>
          <a:p>
            <a:pPr lvl="1"/>
            <a:r>
              <a:rPr lang="en-US" dirty="0" smtClean="0"/>
              <a:t>Dorothy Hiersteiner: </a:t>
            </a:r>
            <a:r>
              <a:rPr lang="en-US" dirty="0" smtClean="0">
                <a:hlinkClick r:id="rId3"/>
              </a:rPr>
              <a:t>dhiersteiner@hsri.org</a:t>
            </a:r>
            <a:r>
              <a:rPr lang="en-US" dirty="0" smtClean="0"/>
              <a:t> </a:t>
            </a:r>
          </a:p>
          <a:p>
            <a:r>
              <a:rPr lang="en-US" sz="2800" dirty="0" smtClean="0"/>
              <a:t>NASDDDS</a:t>
            </a:r>
          </a:p>
          <a:p>
            <a:pPr lvl="1"/>
            <a:r>
              <a:rPr lang="en-US" dirty="0" smtClean="0"/>
              <a:t>Mary Lee Fay: </a:t>
            </a:r>
            <a:r>
              <a:rPr lang="en-US" dirty="0" smtClean="0">
                <a:hlinkClick r:id="rId4"/>
              </a:rPr>
              <a:t>MLFay@nasddds.org</a:t>
            </a:r>
            <a:endParaRPr lang="en-US" dirty="0" smtClean="0"/>
          </a:p>
          <a:p>
            <a:pPr lvl="1">
              <a:buNone/>
            </a:pPr>
            <a:endParaRPr lang="en-US" sz="1200" dirty="0" smtClean="0"/>
          </a:p>
          <a:p>
            <a:r>
              <a:rPr lang="en-US" sz="2800" dirty="0" smtClean="0"/>
              <a:t>NCI website: </a:t>
            </a:r>
            <a:r>
              <a:rPr lang="en-US" sz="2800" dirty="0" smtClean="0">
                <a:hlinkClick r:id="rId5"/>
              </a:rPr>
              <a:t>www.nationalcoreindicators.org</a:t>
            </a: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  <p:pic>
        <p:nvPicPr>
          <p:cNvPr id="5" name="Picture 4" descr="hsri_logo_type_negativ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5072" y="5349240"/>
            <a:ext cx="3629025" cy="847725"/>
          </a:xfrm>
          <a:prstGeom prst="rect">
            <a:avLst/>
          </a:prstGeom>
          <a:solidFill>
            <a:srgbClr val="168DA2"/>
          </a:solidFill>
        </p:spPr>
      </p:pic>
      <p:pic>
        <p:nvPicPr>
          <p:cNvPr id="6" name="Picture 1" descr="NASDDDS LOG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81600" y="5334000"/>
            <a:ext cx="3429000" cy="553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172"/>
            <a:ext cx="8229600" cy="1143000"/>
          </a:xfrm>
        </p:spPr>
        <p:txBody>
          <a:bodyPr/>
          <a:lstStyle/>
          <a:p>
            <a:r>
              <a:rPr lang="en-US" dirty="0" smtClean="0"/>
              <a:t>WHAT IS NCI?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0172"/>
            <a:ext cx="8229600" cy="4828006"/>
          </a:xfrm>
        </p:spPr>
        <p:txBody>
          <a:bodyPr>
            <a:normAutofit fontScale="70000" lnSpcReduction="20000"/>
          </a:bodyPr>
          <a:lstStyle/>
          <a:p>
            <a:r>
              <a:rPr lang="en-US" sz="3800" dirty="0" smtClean="0"/>
              <a:t>Adult Consumer Survey</a:t>
            </a:r>
            <a:br>
              <a:rPr lang="en-US" sz="3800" dirty="0" smtClean="0"/>
            </a:br>
            <a:endParaRPr lang="en-US" sz="4500" dirty="0" smtClean="0"/>
          </a:p>
          <a:p>
            <a:r>
              <a:rPr lang="en-US" sz="3800" dirty="0" smtClean="0"/>
              <a:t>Family Survey</a:t>
            </a:r>
          </a:p>
          <a:p>
            <a:pPr lvl="1">
              <a:spcAft>
                <a:spcPts val="600"/>
              </a:spcAft>
            </a:pPr>
            <a:r>
              <a:rPr lang="en-US" sz="2900" dirty="0" smtClean="0"/>
              <a:t>Adult Family Survey (person lives at home; 18 and older)</a:t>
            </a:r>
          </a:p>
          <a:p>
            <a:pPr lvl="1">
              <a:spcAft>
                <a:spcPts val="600"/>
              </a:spcAft>
            </a:pPr>
            <a:r>
              <a:rPr lang="en-US" sz="2900" dirty="0" smtClean="0"/>
              <a:t>Family Guardian Survey (person lives out-of-home; 18 and older)</a:t>
            </a:r>
          </a:p>
          <a:p>
            <a:pPr lvl="1">
              <a:spcAft>
                <a:spcPts val="600"/>
              </a:spcAft>
            </a:pPr>
            <a:r>
              <a:rPr lang="en-US" sz="2900" dirty="0" smtClean="0"/>
              <a:t>Children Family Survey (child lives at home; under 18 years old)</a:t>
            </a:r>
            <a:r>
              <a:rPr lang="en-US" sz="2600" dirty="0" smtClean="0"/>
              <a:t/>
            </a:r>
            <a:br>
              <a:rPr lang="en-US" sz="2600" dirty="0" smtClean="0"/>
            </a:br>
            <a:endParaRPr lang="en-US" sz="2600" dirty="0" smtClean="0"/>
          </a:p>
          <a:p>
            <a:r>
              <a:rPr lang="en-US" sz="3800" dirty="0" smtClean="0"/>
              <a:t>Provider Survey</a:t>
            </a:r>
          </a:p>
          <a:p>
            <a:pPr lvl="1"/>
            <a:r>
              <a:rPr lang="en-US" sz="2900" dirty="0" smtClean="0"/>
              <a:t>Staff Stability</a:t>
            </a:r>
          </a:p>
          <a:p>
            <a:pPr lvl="1">
              <a:buNone/>
            </a:pPr>
            <a:endParaRPr lang="en-US" sz="2600" dirty="0" smtClean="0"/>
          </a:p>
          <a:p>
            <a:r>
              <a:rPr lang="en-US" sz="3800" dirty="0" smtClean="0"/>
              <a:t>System Data</a:t>
            </a:r>
          </a:p>
          <a:p>
            <a:pPr lvl="1">
              <a:spcAft>
                <a:spcPts val="600"/>
              </a:spcAft>
            </a:pPr>
            <a:r>
              <a:rPr lang="en-US" sz="2900" dirty="0" smtClean="0"/>
              <a:t>Mortality</a:t>
            </a:r>
          </a:p>
          <a:p>
            <a:pPr lvl="1">
              <a:spcAft>
                <a:spcPts val="600"/>
              </a:spcAft>
            </a:pPr>
            <a:r>
              <a:rPr lang="en-US" sz="2900" dirty="0" smtClean="0"/>
              <a:t>Incidents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NCI?</a:t>
            </a:r>
            <a:br>
              <a:rPr lang="en-US" dirty="0" smtClean="0"/>
            </a:br>
            <a:r>
              <a:rPr lang="en-US" dirty="0" smtClean="0"/>
              <a:t>Adult Consumer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Standardized, face-to-face interview with a sample of individuals receiving services</a:t>
            </a:r>
          </a:p>
          <a:p>
            <a:pPr lvl="1"/>
            <a:r>
              <a:rPr lang="en-US" dirty="0" smtClean="0"/>
              <a:t>Background Information</a:t>
            </a:r>
          </a:p>
          <a:p>
            <a:pPr lvl="1"/>
            <a:r>
              <a:rPr lang="en-US" dirty="0" smtClean="0"/>
              <a:t>Section I (no proxies allowed)</a:t>
            </a:r>
          </a:p>
          <a:p>
            <a:pPr lvl="1"/>
            <a:r>
              <a:rPr lang="en-US" dirty="0" smtClean="0"/>
              <a:t>Section II (proxies allowed)</a:t>
            </a:r>
          </a:p>
          <a:p>
            <a:r>
              <a:rPr lang="en-US" dirty="0" smtClean="0"/>
              <a:t>No pre-screening procedures</a:t>
            </a:r>
          </a:p>
          <a:p>
            <a:r>
              <a:rPr lang="en-US" dirty="0" smtClean="0"/>
              <a:t>Conducted with adults only (18 and over) receiving at least one service in addition to case management</a:t>
            </a:r>
          </a:p>
          <a:p>
            <a:r>
              <a:rPr lang="en-US" dirty="0" smtClean="0"/>
              <a:t>Section I and Section II together take 50 minutes (on average)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Methods, Measures and Sample:</a:t>
            </a:r>
            <a:br>
              <a:rPr lang="en-US" dirty="0" smtClean="0"/>
            </a:br>
            <a:r>
              <a:rPr lang="en-US" sz="4000" dirty="0" smtClean="0"/>
              <a:t>Data Source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056" y="1417638"/>
            <a:ext cx="8229600" cy="205018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Adult Consumer Survey (ACS), </a:t>
            </a:r>
            <a:r>
              <a:rPr lang="en-US" b="1" dirty="0" smtClean="0"/>
              <a:t>2011-2012</a:t>
            </a:r>
            <a:r>
              <a:rPr lang="en-US" dirty="0" smtClean="0"/>
              <a:t> data collection cycle</a:t>
            </a:r>
          </a:p>
          <a:p>
            <a:r>
              <a:rPr lang="en-US" b="1" dirty="0" smtClean="0"/>
              <a:t>Background Information section: </a:t>
            </a:r>
            <a:r>
              <a:rPr lang="en-US" dirty="0" smtClean="0"/>
              <a:t>demographics, residence, health, and employment information. Generally collected from records by case managers.</a:t>
            </a:r>
          </a:p>
          <a:p>
            <a:r>
              <a:rPr lang="en-US" dirty="0" smtClean="0"/>
              <a:t>19 states, one regional council</a:t>
            </a:r>
          </a:p>
          <a:p>
            <a:r>
              <a:rPr lang="en-US" dirty="0" smtClean="0"/>
              <a:t>Total N: 11,224 individuals</a:t>
            </a:r>
          </a:p>
          <a:p>
            <a:endParaRPr lang="en-US" dirty="0" smtClean="0"/>
          </a:p>
          <a:p>
            <a:endParaRPr lang="en-US" b="1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 l="2681" t="2034" r="3084"/>
          <a:stretch>
            <a:fillRect/>
          </a:stretch>
        </p:blipFill>
        <p:spPr bwMode="auto">
          <a:xfrm>
            <a:off x="2170643" y="3295291"/>
            <a:ext cx="5089585" cy="2863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Methods, Measures and Sample:</a:t>
            </a:r>
            <a:br>
              <a:rPr lang="en-US" dirty="0" smtClean="0"/>
            </a:br>
            <a:r>
              <a:rPr lang="en-US" sz="4000" dirty="0" smtClean="0"/>
              <a:t>Race/Ethnicity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4146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Source: two items from Background Section</a:t>
            </a:r>
          </a:p>
          <a:p>
            <a:pPr lvl="1"/>
            <a:r>
              <a:rPr lang="en-US" sz="2400" dirty="0" smtClean="0"/>
              <a:t>Ethnicity (Hispanic, or non-Hispanic)</a:t>
            </a:r>
          </a:p>
          <a:p>
            <a:pPr lvl="1"/>
            <a:r>
              <a:rPr lang="en-US" sz="2400" dirty="0" smtClean="0"/>
              <a:t>Race (American Indian or Alaska Native, Asian, Black or African, American, Pacific Islander, White, or Other race not listed)</a:t>
            </a:r>
          </a:p>
          <a:p>
            <a:r>
              <a:rPr lang="en-US" sz="2400" dirty="0" smtClean="0"/>
              <a:t>Items combined to create: Race/Ethnicity</a:t>
            </a:r>
          </a:p>
          <a:p>
            <a:pPr lvl="1"/>
            <a:r>
              <a:rPr lang="en-US" sz="2400" dirty="0" smtClean="0"/>
              <a:t>White, Non-Hispanic</a:t>
            </a:r>
          </a:p>
          <a:p>
            <a:pPr lvl="1"/>
            <a:r>
              <a:rPr lang="en-US" sz="2400" dirty="0" smtClean="0"/>
              <a:t>African American, Non-Hispanic</a:t>
            </a:r>
          </a:p>
          <a:p>
            <a:pPr lvl="1"/>
            <a:r>
              <a:rPr lang="en-US" sz="2400" dirty="0" smtClean="0"/>
              <a:t>Hispanic </a:t>
            </a:r>
          </a:p>
          <a:p>
            <a:r>
              <a:rPr lang="en-US" sz="2400" dirty="0" smtClean="0"/>
              <a:t>Other race/ethnic categories too small for analysis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Methods, Measures and Sample:</a:t>
            </a:r>
            <a:br>
              <a:rPr lang="en-US" dirty="0" smtClean="0"/>
            </a:br>
            <a:r>
              <a:rPr lang="en-US" sz="4000" dirty="0" smtClean="0"/>
              <a:t>Preventive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 smtClean="0"/>
              <a:t>Person has a primary care doctor:</a:t>
            </a:r>
          </a:p>
          <a:p>
            <a:pPr lvl="1"/>
            <a:r>
              <a:rPr lang="en-US" sz="1800" dirty="0" smtClean="0"/>
              <a:t>No </a:t>
            </a:r>
          </a:p>
          <a:p>
            <a:pPr lvl="1"/>
            <a:r>
              <a:rPr lang="en-US" sz="1800" dirty="0" smtClean="0"/>
              <a:t>Yes</a:t>
            </a:r>
          </a:p>
          <a:p>
            <a:pPr lvl="0"/>
            <a:r>
              <a:rPr lang="en-US" sz="1800" dirty="0" smtClean="0"/>
              <a:t>Last complete annual physical exam (routine):</a:t>
            </a:r>
          </a:p>
          <a:p>
            <a:pPr lvl="1"/>
            <a:r>
              <a:rPr lang="en-US" sz="1800" dirty="0" smtClean="0"/>
              <a:t>In the past year </a:t>
            </a:r>
          </a:p>
          <a:p>
            <a:pPr lvl="1"/>
            <a:r>
              <a:rPr lang="en-US" sz="1800" dirty="0" smtClean="0"/>
              <a:t>One year ago or more</a:t>
            </a:r>
          </a:p>
          <a:p>
            <a:pPr lvl="0"/>
            <a:r>
              <a:rPr lang="en-US" sz="1800" dirty="0" smtClean="0"/>
              <a:t>Last dentist visit:</a:t>
            </a:r>
          </a:p>
          <a:p>
            <a:pPr lvl="1"/>
            <a:r>
              <a:rPr lang="en-US" sz="1800" dirty="0" smtClean="0"/>
              <a:t>In the past year</a:t>
            </a:r>
          </a:p>
          <a:p>
            <a:pPr lvl="1"/>
            <a:r>
              <a:rPr lang="en-US" sz="1800" dirty="0" smtClean="0"/>
              <a:t>One year ago or more</a:t>
            </a:r>
          </a:p>
          <a:p>
            <a:r>
              <a:rPr lang="en-US" sz="1800" dirty="0" smtClean="0"/>
              <a:t>Last eye exam/vision screening</a:t>
            </a:r>
          </a:p>
          <a:p>
            <a:pPr lvl="1"/>
            <a:r>
              <a:rPr lang="en-US" sz="1800" dirty="0" smtClean="0"/>
              <a:t>In the past year </a:t>
            </a:r>
          </a:p>
          <a:p>
            <a:pPr lvl="1"/>
            <a:r>
              <a:rPr lang="en-US" sz="1800" dirty="0" smtClean="0"/>
              <a:t>One year ago or more</a:t>
            </a:r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Methods, Measures and Sample:</a:t>
            </a:r>
            <a:br>
              <a:rPr lang="en-US" dirty="0" smtClean="0"/>
            </a:br>
            <a:r>
              <a:rPr lang="en-US" sz="4000" dirty="0" smtClean="0"/>
              <a:t>Preventive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800" dirty="0" smtClean="0"/>
              <a:t>Last hearing test:</a:t>
            </a:r>
          </a:p>
          <a:p>
            <a:pPr lvl="1"/>
            <a:r>
              <a:rPr lang="en-US" sz="1800" dirty="0" smtClean="0"/>
              <a:t>Within the past 5 years</a:t>
            </a:r>
          </a:p>
          <a:p>
            <a:pPr lvl="1"/>
            <a:r>
              <a:rPr lang="en-US" sz="1800" dirty="0" smtClean="0"/>
              <a:t>5 years ago or more (or never)</a:t>
            </a:r>
          </a:p>
          <a:p>
            <a:pPr lvl="0"/>
            <a:r>
              <a:rPr lang="en-US" sz="1800" dirty="0" smtClean="0"/>
              <a:t>Flu vaccination in the past 12 months:</a:t>
            </a:r>
          </a:p>
          <a:p>
            <a:pPr lvl="1"/>
            <a:r>
              <a:rPr lang="en-US" sz="1800" dirty="0" smtClean="0"/>
              <a:t>Yes</a:t>
            </a:r>
          </a:p>
          <a:p>
            <a:pPr lvl="1"/>
            <a:r>
              <a:rPr lang="en-US" sz="1800" dirty="0" smtClean="0"/>
              <a:t>No</a:t>
            </a:r>
          </a:p>
          <a:p>
            <a:pPr lvl="0"/>
            <a:r>
              <a:rPr lang="en-US" sz="1800" dirty="0" smtClean="0"/>
              <a:t>Ever had a vaccination for pneumonia:</a:t>
            </a:r>
          </a:p>
          <a:p>
            <a:pPr lvl="1"/>
            <a:r>
              <a:rPr lang="en-US" sz="1800" dirty="0" smtClean="0"/>
              <a:t>Yes</a:t>
            </a:r>
          </a:p>
          <a:p>
            <a:pPr lvl="1"/>
            <a:r>
              <a:rPr lang="en-US" sz="1800" dirty="0" smtClean="0"/>
              <a:t>No</a:t>
            </a:r>
          </a:p>
          <a:p>
            <a:r>
              <a:rPr lang="en-US" sz="1800" dirty="0" smtClean="0"/>
              <a:t>“Don’t know” responses were excluded from these analysis – i.e. excluded from both denominator and numerator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CI Theme">
  <a:themeElements>
    <a:clrScheme name="National Core Indicators 2">
      <a:dk1>
        <a:srgbClr val="333333"/>
      </a:dk1>
      <a:lt1>
        <a:sysClr val="window" lastClr="FFFFFF"/>
      </a:lt1>
      <a:dk2>
        <a:srgbClr val="178EA3"/>
      </a:dk2>
      <a:lt2>
        <a:srgbClr val="E0B559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49800"/>
      </a:hlink>
      <a:folHlink>
        <a:srgbClr val="BD7E00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5339</TotalTime>
  <Words>1889</Words>
  <Application>Microsoft Office PowerPoint</Application>
  <PresentationFormat>On-screen Show (4:3)</PresentationFormat>
  <Paragraphs>277</Paragraphs>
  <Slides>31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NCI Theme</vt:lpstr>
      <vt:lpstr>Worksheet</vt:lpstr>
      <vt:lpstr>Race/Ethnicity and the Use of Preventive Care Among Adults with Intellectual and Developmental Disabilities</vt:lpstr>
      <vt:lpstr>WHAT IS  NATIONAL CORE INDICATORS (NCI)?</vt:lpstr>
      <vt:lpstr>WHAT IS  NATIONAL CORE INDICATORS (NCI)?</vt:lpstr>
      <vt:lpstr>WHAT IS NCI?</vt:lpstr>
      <vt:lpstr>WHAT IS NCI? Adult Consumer Survey</vt:lpstr>
      <vt:lpstr>Methods, Measures and Sample: Data Source</vt:lpstr>
      <vt:lpstr>Methods, Measures and Sample: Race/Ethnicity</vt:lpstr>
      <vt:lpstr>Methods, Measures and Sample: Preventive Care</vt:lpstr>
      <vt:lpstr>Methods, Measures and Sample: Preventive Care</vt:lpstr>
      <vt:lpstr>FINDINGS</vt:lpstr>
      <vt:lpstr>Race/Ethnicity of Sample</vt:lpstr>
      <vt:lpstr>Preventive Care: Primary Care Doctor (p &lt; .001)</vt:lpstr>
      <vt:lpstr>Preventive Care:</vt:lpstr>
      <vt:lpstr>Preventive Care:</vt:lpstr>
      <vt:lpstr>Preventive Care:</vt:lpstr>
      <vt:lpstr> Preventive Care: Simple binary logistic regressions  (odds ratios) </vt:lpstr>
      <vt:lpstr>BUT:</vt:lpstr>
      <vt:lpstr>Demographic Differences:</vt:lpstr>
      <vt:lpstr>Demographic Differences:</vt:lpstr>
      <vt:lpstr>Level of Intellectual Disability (p &lt; .01)</vt:lpstr>
      <vt:lpstr>Mobility level (p &lt; .001)</vt:lpstr>
      <vt:lpstr>Other diagnoses</vt:lpstr>
      <vt:lpstr> </vt:lpstr>
      <vt:lpstr>Residence Type (p &lt; .001)</vt:lpstr>
      <vt:lpstr>  Preventive Care:  Multivariate Logistic Regressions </vt:lpstr>
      <vt:lpstr>Conclusions: Effect of race/ethnicity</vt:lpstr>
      <vt:lpstr>Conclusions: Effect of race/ethnicity</vt:lpstr>
      <vt:lpstr>Conclusions Other Findings</vt:lpstr>
      <vt:lpstr>Limitations</vt:lpstr>
      <vt:lpstr>References</vt:lpstr>
      <vt:lpstr>Contacts</vt:lpstr>
    </vt:vector>
  </TitlesOfParts>
  <Company>HSRI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Bailey</dc:creator>
  <cp:lastModifiedBy>dhiersteiner</cp:lastModifiedBy>
  <cp:revision>335</cp:revision>
  <dcterms:created xsi:type="dcterms:W3CDTF">2012-06-01T15:59:12Z</dcterms:created>
  <dcterms:modified xsi:type="dcterms:W3CDTF">2013-04-23T17:18:31Z</dcterms:modified>
</cp:coreProperties>
</file>