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Default Extension="vml" ContentType="application/vnd.openxmlformats-officedocument.vmlDrawing"/>
  <Override PartName="/ppt/notesSlides/notesSlide11.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334" r:id="rId2"/>
    <p:sldId id="337" r:id="rId3"/>
    <p:sldId id="341" r:id="rId4"/>
    <p:sldId id="338" r:id="rId5"/>
    <p:sldId id="339" r:id="rId6"/>
    <p:sldId id="340" r:id="rId7"/>
    <p:sldId id="264" r:id="rId8"/>
    <p:sldId id="342" r:id="rId9"/>
    <p:sldId id="265" r:id="rId10"/>
    <p:sldId id="320" r:id="rId11"/>
    <p:sldId id="321" r:id="rId12"/>
    <p:sldId id="323" r:id="rId13"/>
    <p:sldId id="290" r:id="rId14"/>
    <p:sldId id="289" r:id="rId15"/>
    <p:sldId id="281" r:id="rId16"/>
    <p:sldId id="312" r:id="rId17"/>
    <p:sldId id="329" r:id="rId18"/>
    <p:sldId id="294" r:id="rId19"/>
    <p:sldId id="330" r:id="rId20"/>
    <p:sldId id="325" r:id="rId21"/>
    <p:sldId id="297" r:id="rId22"/>
    <p:sldId id="327" r:id="rId23"/>
    <p:sldId id="313" r:id="rId24"/>
    <p:sldId id="307" r:id="rId25"/>
    <p:sldId id="299" r:id="rId26"/>
    <p:sldId id="309" r:id="rId27"/>
    <p:sldId id="331" r:id="rId28"/>
    <p:sldId id="328" r:id="rId29"/>
    <p:sldId id="318" r:id="rId30"/>
    <p:sldId id="305" r:id="rId31"/>
    <p:sldId id="332" r:id="rId32"/>
    <p:sldId id="316" r:id="rId33"/>
    <p:sldId id="344" r:id="rId34"/>
    <p:sldId id="347" r:id="rId35"/>
    <p:sldId id="349" r:id="rId36"/>
    <p:sldId id="350" r:id="rId37"/>
    <p:sldId id="351" r:id="rId38"/>
    <p:sldId id="352" r:id="rId39"/>
    <p:sldId id="354" r:id="rId40"/>
    <p:sldId id="355" r:id="rId41"/>
    <p:sldId id="356" r:id="rId42"/>
    <p:sldId id="362" r:id="rId43"/>
    <p:sldId id="360" r:id="rId44"/>
    <p:sldId id="363" r:id="rId45"/>
    <p:sldId id="311" r:id="rId4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mc="http://schemas.openxmlformats.org/markup-compatibility/2006" xmlns:mv="urn:schemas-microsoft-com:mac:vml" xmlns="" xmlns:p14="http://schemas.microsoft.com/office/powerpoint/2010/main">
        <p14:section name="Section 1" id="{54BFB83C-F9E5-8743-885B-6F7BE2B647BC}">
          <p14:sldIdLst>
            <p14:sldId id="261"/>
            <p14:sldId id="262"/>
          </p14:sldIdLst>
        </p14:section>
        <p14:section name="Section 2" id="{823E3A85-FB66-5849-BA59-E0621A8FB5C5}">
          <p14:sldIdLst>
            <p14:sldId id="260"/>
            <p14:sldId id="259"/>
            <p14:sldId id="26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iersteiner" initials="d" lastIdx="3" clrIdx="0"/>
  <p:cmAuthor id="1" name="jbershadsky" initials="j" lastIdx="1" clrIdx="1"/>
  <p:cmAuthor id="2" name="Anya Weber" initials="AW"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06100"/>
    <a:srgbClr val="168DA2"/>
    <a:srgbClr val="076D82"/>
    <a:srgbClr val="7A7A7A"/>
    <a:srgbClr val="0E5763"/>
    <a:srgbClr val="898989"/>
    <a:srgbClr val="999999"/>
    <a:srgbClr val="054C5C"/>
    <a:srgbClr val="04414F"/>
    <a:srgbClr val="E1B559"/>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93" autoAdjust="0"/>
    <p:restoredTop sz="81756" autoAdjust="0"/>
  </p:normalViewPr>
  <p:slideViewPr>
    <p:cSldViewPr snapToGrid="0" snapToObjects="1">
      <p:cViewPr varScale="1">
        <p:scale>
          <a:sx n="91" d="100"/>
          <a:sy n="91" d="100"/>
        </p:scale>
        <p:origin x="-1494" y="-102"/>
      </p:cViewPr>
      <p:guideLst>
        <p:guide orient="horz" pos="2160"/>
        <p:guide pos="286"/>
        <p:guide pos="547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SRIEAST-FILE1\Work%20Folders\DHiersteiner\DHiersteiner%20Local\Presentations\Webinar%20R&amp;E\Book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HSRIEAST-FILE1\Work%20Folders\DHiersteiner\DHiersteiner%20Local\Presentations\Webinar%20R&amp;E\Book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HSRIEAST-FILE1\Work%20Folders\DHiersteiner\DHiersteiner%20Local\Presentations\Webinar%20R&amp;E\Book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SRIEAST-FILE1\Work%20Folders\DHiersteiner\DHiersteiner%20Local\Presentations\Webinar%20R&amp;E\Book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hiersteiner\AppData\Roaming\Microsoft\Excel\Book1%20(version%201).xlsb"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SRIEAST-FILE1\Work%20Folders\DHiersteiner\DHiersteiner%20Local\Data%20Briefs\Racial&amp;ethnic%20health%20disparitie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dLbl>
              <c:idx val="1"/>
              <c:spPr/>
              <c:txPr>
                <a:bodyPr/>
                <a:lstStyle/>
                <a:p>
                  <a:pPr>
                    <a:defRPr sz="1600" baseline="0">
                      <a:solidFill>
                        <a:schemeClr val="tx1"/>
                      </a:solidFill>
                    </a:defRPr>
                  </a:pPr>
                  <a:endParaRPr lang="en-US"/>
                </a:p>
              </c:txPr>
            </c:dLbl>
            <c:txPr>
              <a:bodyPr/>
              <a:lstStyle/>
              <a:p>
                <a:pPr>
                  <a:defRPr sz="1600" baseline="0">
                    <a:solidFill>
                      <a:schemeClr val="bg1"/>
                    </a:solidFill>
                  </a:defRPr>
                </a:pPr>
                <a:endParaRPr lang="en-US"/>
              </a:p>
            </c:txPr>
            <c:showVal val="1"/>
            <c:showLeaderLines val="1"/>
          </c:dLbls>
          <c:cat>
            <c:strRef>
              <c:f>Sheet1!$A$2:$A$4</c:f>
              <c:strCache>
                <c:ptCount val="3"/>
                <c:pt idx="0">
                  <c:v>African American, Non-Hispanic</c:v>
                </c:pt>
                <c:pt idx="1">
                  <c:v>Hispanic</c:v>
                </c:pt>
                <c:pt idx="2">
                  <c:v>White, Non-Hispanic</c:v>
                </c:pt>
              </c:strCache>
            </c:strRef>
          </c:cat>
          <c:val>
            <c:numRef>
              <c:f>Sheet1!$B$2:$B$4</c:f>
              <c:numCache>
                <c:formatCode>0%</c:formatCode>
                <c:ptCount val="3"/>
                <c:pt idx="0">
                  <c:v>0.2</c:v>
                </c:pt>
                <c:pt idx="1">
                  <c:v>5.0000000000000114E-2</c:v>
                </c:pt>
                <c:pt idx="2">
                  <c:v>0.75000000000000167</c:v>
                </c:pt>
              </c:numCache>
            </c:numRef>
          </c:val>
        </c:ser>
        <c:firstSliceAng val="0"/>
      </c:pieChart>
    </c:plotArea>
    <c:legend>
      <c:legendPos val="r"/>
      <c:layout/>
      <c:txPr>
        <a:bodyPr/>
        <a:lstStyle/>
        <a:p>
          <a:pPr>
            <a:defRPr sz="1600"/>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891316315232837"/>
          <c:y val="2.9815057009291612E-2"/>
          <c:w val="0.85302571271285665"/>
          <c:h val="0.74168294365317333"/>
        </c:manualLayout>
      </c:layout>
      <c:barChart>
        <c:barDir val="col"/>
        <c:grouping val="clustered"/>
        <c:ser>
          <c:idx val="0"/>
          <c:order val="0"/>
          <c:tx>
            <c:strRef>
              <c:f>Sheet1!$B$393</c:f>
              <c:strCache>
                <c:ptCount val="1"/>
                <c:pt idx="0">
                  <c:v>White, Non-Hispanic</c:v>
                </c:pt>
              </c:strCache>
            </c:strRef>
          </c:tx>
          <c:dLbls>
            <c:dLbl>
              <c:idx val="1"/>
              <c:layout>
                <c:manualLayout>
                  <c:x val="-2.5137470542026811E-2"/>
                  <c:y val="0"/>
                </c:manualLayout>
              </c:layout>
              <c:showVal val="1"/>
            </c:dLbl>
            <c:dLbl>
              <c:idx val="2"/>
              <c:layout>
                <c:manualLayout>
                  <c:x val="-1.8853102906520001E-2"/>
                  <c:y val="9.9382375290626493E-17"/>
                </c:manualLayout>
              </c:layout>
              <c:showVal val="1"/>
            </c:dLbl>
            <c:dLbl>
              <c:idx val="3"/>
              <c:layout>
                <c:manualLayout>
                  <c:x val="-1.8853102906520001E-2"/>
                  <c:y val="2.7104597281175243E-3"/>
                </c:manualLayout>
              </c:layout>
              <c:showVal val="1"/>
            </c:dLbl>
            <c:dLbl>
              <c:idx val="4"/>
              <c:layout>
                <c:manualLayout>
                  <c:x val="-1.2568735271013405E-2"/>
                  <c:y val="9.9382375290626493E-17"/>
                </c:manualLayout>
              </c:layout>
              <c:showVal val="1"/>
            </c:dLbl>
            <c:txPr>
              <a:bodyPr/>
              <a:lstStyle/>
              <a:p>
                <a:pPr>
                  <a:defRPr sz="1200"/>
                </a:pPr>
                <a:endParaRPr lang="en-US"/>
              </a:p>
            </c:txPr>
            <c:showVal val="1"/>
          </c:dLbls>
          <c:cat>
            <c:strRef>
              <c:f>Sheet1!$C$392:$G$392</c:f>
              <c:strCache>
                <c:ptCount val="5"/>
                <c:pt idx="0">
                  <c:v>Spoken</c:v>
                </c:pt>
                <c:pt idx="1">
                  <c:v>Gestures/body language</c:v>
                </c:pt>
                <c:pt idx="2">
                  <c:v>Sign language/finger spelling</c:v>
                </c:pt>
                <c:pt idx="3">
                  <c:v>Communication aid</c:v>
                </c:pt>
                <c:pt idx="4">
                  <c:v>Other</c:v>
                </c:pt>
              </c:strCache>
            </c:strRef>
          </c:cat>
          <c:val>
            <c:numRef>
              <c:f>Sheet1!$C$393:$G$393</c:f>
              <c:numCache>
                <c:formatCode>0%</c:formatCode>
                <c:ptCount val="5"/>
                <c:pt idx="0">
                  <c:v>0.78</c:v>
                </c:pt>
                <c:pt idx="1">
                  <c:v>0.18000000000000016</c:v>
                </c:pt>
                <c:pt idx="2">
                  <c:v>1.0000000000000005E-2</c:v>
                </c:pt>
                <c:pt idx="3">
                  <c:v>1.0000000000000005E-2</c:v>
                </c:pt>
                <c:pt idx="4">
                  <c:v>2.0000000000000011E-2</c:v>
                </c:pt>
              </c:numCache>
            </c:numRef>
          </c:val>
        </c:ser>
        <c:ser>
          <c:idx val="1"/>
          <c:order val="1"/>
          <c:tx>
            <c:strRef>
              <c:f>Sheet1!$B$394</c:f>
              <c:strCache>
                <c:ptCount val="1"/>
                <c:pt idx="0">
                  <c:v>African American, Non-Hispanic</c:v>
                </c:pt>
              </c:strCache>
            </c:strRef>
          </c:tx>
          <c:dLbls>
            <c:dLbl>
              <c:idx val="0"/>
              <c:layout>
                <c:manualLayout>
                  <c:x val="2.1995286724273439E-2"/>
                  <c:y val="5.4209194562348352E-3"/>
                </c:manualLayout>
              </c:layout>
              <c:showVal val="1"/>
            </c:dLbl>
            <c:txPr>
              <a:bodyPr/>
              <a:lstStyle/>
              <a:p>
                <a:pPr>
                  <a:defRPr sz="1200"/>
                </a:pPr>
                <a:endParaRPr lang="en-US"/>
              </a:p>
            </c:txPr>
            <c:showVal val="1"/>
          </c:dLbls>
          <c:cat>
            <c:strRef>
              <c:f>Sheet1!$C$392:$G$392</c:f>
              <c:strCache>
                <c:ptCount val="5"/>
                <c:pt idx="0">
                  <c:v>Spoken</c:v>
                </c:pt>
                <c:pt idx="1">
                  <c:v>Gestures/body language</c:v>
                </c:pt>
                <c:pt idx="2">
                  <c:v>Sign language/finger spelling</c:v>
                </c:pt>
                <c:pt idx="3">
                  <c:v>Communication aid</c:v>
                </c:pt>
                <c:pt idx="4">
                  <c:v>Other</c:v>
                </c:pt>
              </c:strCache>
            </c:strRef>
          </c:cat>
          <c:val>
            <c:numRef>
              <c:f>Sheet1!$C$394:$G$394</c:f>
              <c:numCache>
                <c:formatCode>0%</c:formatCode>
                <c:ptCount val="5"/>
                <c:pt idx="0">
                  <c:v>0.74000000000000166</c:v>
                </c:pt>
                <c:pt idx="1">
                  <c:v>0.23</c:v>
                </c:pt>
                <c:pt idx="2">
                  <c:v>1.0000000000000005E-2</c:v>
                </c:pt>
                <c:pt idx="3">
                  <c:v>1.0000000000000005E-2</c:v>
                </c:pt>
                <c:pt idx="4">
                  <c:v>2.0000000000000011E-2</c:v>
                </c:pt>
              </c:numCache>
            </c:numRef>
          </c:val>
        </c:ser>
        <c:ser>
          <c:idx val="2"/>
          <c:order val="2"/>
          <c:tx>
            <c:strRef>
              <c:f>Sheet1!$B$395</c:f>
              <c:strCache>
                <c:ptCount val="1"/>
                <c:pt idx="0">
                  <c:v>Hispanic</c:v>
                </c:pt>
              </c:strCache>
            </c:strRef>
          </c:tx>
          <c:dLbls>
            <c:dLbl>
              <c:idx val="0"/>
              <c:layout>
                <c:manualLayout>
                  <c:x val="4.3990573448546989E-2"/>
                  <c:y val="5.4209194562348352E-3"/>
                </c:manualLayout>
              </c:layout>
              <c:showVal val="1"/>
            </c:dLbl>
            <c:dLbl>
              <c:idx val="1"/>
              <c:layout>
                <c:manualLayout>
                  <c:x val="4.0848389630793416E-2"/>
                  <c:y val="0"/>
                </c:manualLayout>
              </c:layout>
              <c:showVal val="1"/>
            </c:dLbl>
            <c:dLbl>
              <c:idx val="2"/>
              <c:layout>
                <c:manualLayout>
                  <c:x val="1.5710919088766703E-2"/>
                  <c:y val="-9.9382375290626493E-17"/>
                </c:manualLayout>
              </c:layout>
              <c:showVal val="1"/>
            </c:dLbl>
            <c:dLbl>
              <c:idx val="3"/>
              <c:layout>
                <c:manualLayout>
                  <c:x val="2.5137470542026811E-2"/>
                  <c:y val="9.9382375290626493E-17"/>
                </c:manualLayout>
              </c:layout>
              <c:showVal val="1"/>
            </c:dLbl>
            <c:dLbl>
              <c:idx val="4"/>
              <c:layout>
                <c:manualLayout>
                  <c:x val="3.1421838177533553E-3"/>
                  <c:y val="-2.1683677824939563E-2"/>
                </c:manualLayout>
              </c:layout>
              <c:showVal val="1"/>
            </c:dLbl>
            <c:txPr>
              <a:bodyPr/>
              <a:lstStyle/>
              <a:p>
                <a:pPr>
                  <a:defRPr sz="1200"/>
                </a:pPr>
                <a:endParaRPr lang="en-US"/>
              </a:p>
            </c:txPr>
            <c:showVal val="1"/>
          </c:dLbls>
          <c:cat>
            <c:strRef>
              <c:f>Sheet1!$C$392:$G$392</c:f>
              <c:strCache>
                <c:ptCount val="5"/>
                <c:pt idx="0">
                  <c:v>Spoken</c:v>
                </c:pt>
                <c:pt idx="1">
                  <c:v>Gestures/body language</c:v>
                </c:pt>
                <c:pt idx="2">
                  <c:v>Sign language/finger spelling</c:v>
                </c:pt>
                <c:pt idx="3">
                  <c:v>Communication aid</c:v>
                </c:pt>
                <c:pt idx="4">
                  <c:v>Other</c:v>
                </c:pt>
              </c:strCache>
            </c:strRef>
          </c:cat>
          <c:val>
            <c:numRef>
              <c:f>Sheet1!$C$395:$G$395</c:f>
              <c:numCache>
                <c:formatCode>0%</c:formatCode>
                <c:ptCount val="5"/>
                <c:pt idx="0">
                  <c:v>0.71000000000000163</c:v>
                </c:pt>
                <c:pt idx="1">
                  <c:v>0.22</c:v>
                </c:pt>
                <c:pt idx="2">
                  <c:v>3.0000000000000002E-2</c:v>
                </c:pt>
                <c:pt idx="3">
                  <c:v>1.0000000000000005E-2</c:v>
                </c:pt>
                <c:pt idx="4">
                  <c:v>3.0000000000000002E-2</c:v>
                </c:pt>
              </c:numCache>
            </c:numRef>
          </c:val>
        </c:ser>
        <c:axId val="63941248"/>
        <c:axId val="61620608"/>
      </c:barChart>
      <c:catAx>
        <c:axId val="63941248"/>
        <c:scaling>
          <c:orientation val="minMax"/>
        </c:scaling>
        <c:axPos val="b"/>
        <c:tickLblPos val="nextTo"/>
        <c:txPr>
          <a:bodyPr/>
          <a:lstStyle/>
          <a:p>
            <a:pPr>
              <a:defRPr sz="1400"/>
            </a:pPr>
            <a:endParaRPr lang="en-US"/>
          </a:p>
        </c:txPr>
        <c:crossAx val="61620608"/>
        <c:crosses val="autoZero"/>
        <c:auto val="1"/>
        <c:lblAlgn val="ctr"/>
        <c:lblOffset val="100"/>
      </c:catAx>
      <c:valAx>
        <c:axId val="61620608"/>
        <c:scaling>
          <c:orientation val="minMax"/>
          <c:max val="1"/>
        </c:scaling>
        <c:axPos val="l"/>
        <c:majorGridlines/>
        <c:numFmt formatCode="0%" sourceLinked="1"/>
        <c:tickLblPos val="nextTo"/>
        <c:txPr>
          <a:bodyPr/>
          <a:lstStyle/>
          <a:p>
            <a:pPr>
              <a:defRPr sz="1600"/>
            </a:pPr>
            <a:endParaRPr lang="en-US"/>
          </a:p>
        </c:txPr>
        <c:crossAx val="63941248"/>
        <c:crosses val="autoZero"/>
        <c:crossBetween val="between"/>
      </c:valAx>
    </c:plotArea>
    <c:legend>
      <c:legendPos val="r"/>
      <c:layout>
        <c:manualLayout>
          <c:xMode val="edge"/>
          <c:yMode val="edge"/>
          <c:x val="0.65200957500108492"/>
          <c:y val="3.4321249662793235E-2"/>
          <c:w val="0.32913732209239699"/>
          <c:h val="0.35131911885728734"/>
        </c:manualLayout>
      </c:layout>
      <c:spPr>
        <a:solidFill>
          <a:schemeClr val="lt1"/>
        </a:solidFill>
      </c:spPr>
      <c:txPr>
        <a:bodyPr/>
        <a:lstStyle/>
        <a:p>
          <a:pPr>
            <a:defRPr sz="1200"/>
          </a:pPr>
          <a:endParaRPr lang="en-US"/>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7709487702926E-2"/>
          <c:y val="3.1620549781089406E-2"/>
          <c:w val="0.93684480412170978"/>
          <c:h val="0.8641085936143712"/>
        </c:manualLayout>
      </c:layout>
      <c:barChart>
        <c:barDir val="col"/>
        <c:grouping val="clustered"/>
        <c:ser>
          <c:idx val="0"/>
          <c:order val="0"/>
          <c:tx>
            <c:strRef>
              <c:f>Sheet1!$I$49</c:f>
              <c:strCache>
                <c:ptCount val="1"/>
                <c:pt idx="0">
                  <c:v>White, Non-Hispanic</c:v>
                </c:pt>
              </c:strCache>
            </c:strRef>
          </c:tx>
          <c:dLbls>
            <c:dLbl>
              <c:idx val="2"/>
              <c:layout>
                <c:manualLayout>
                  <c:x val="-9.2592592592592622E-3"/>
                  <c:y val="0"/>
                </c:manualLayout>
              </c:layout>
              <c:showVal val="1"/>
            </c:dLbl>
            <c:dLbl>
              <c:idx val="4"/>
              <c:layout>
                <c:manualLayout>
                  <c:x val="-1.3888888888888892E-2"/>
                  <c:y val="0"/>
                </c:manualLayout>
              </c:layout>
              <c:showVal val="1"/>
            </c:dLbl>
            <c:txPr>
              <a:bodyPr/>
              <a:lstStyle/>
              <a:p>
                <a:pPr>
                  <a:defRPr sz="1400"/>
                </a:pPr>
                <a:endParaRPr lang="en-US"/>
              </a:p>
            </c:txPr>
            <c:showVal val="1"/>
          </c:dLbls>
          <c:cat>
            <c:strRef>
              <c:f>Sheet1!$J$48:$P$48</c:f>
              <c:strCache>
                <c:ptCount val="7"/>
                <c:pt idx="0">
                  <c:v>n/a - no ID label</c:v>
                </c:pt>
                <c:pt idx="1">
                  <c:v>Mild ID</c:v>
                </c:pt>
                <c:pt idx="2">
                  <c:v>Moderate ID</c:v>
                </c:pt>
                <c:pt idx="3">
                  <c:v>Severe ID</c:v>
                </c:pt>
                <c:pt idx="4">
                  <c:v>Profound ID</c:v>
                </c:pt>
                <c:pt idx="5">
                  <c:v>Unspecified level</c:v>
                </c:pt>
                <c:pt idx="6">
                  <c:v>ID level unknown</c:v>
                </c:pt>
              </c:strCache>
            </c:strRef>
          </c:cat>
          <c:val>
            <c:numRef>
              <c:f>Sheet1!$J$49:$P$49</c:f>
              <c:numCache>
                <c:formatCode>0%</c:formatCode>
                <c:ptCount val="7"/>
                <c:pt idx="0">
                  <c:v>3.0000000000000002E-2</c:v>
                </c:pt>
                <c:pt idx="1">
                  <c:v>0.38000000000000139</c:v>
                </c:pt>
                <c:pt idx="2">
                  <c:v>0.28000000000000008</c:v>
                </c:pt>
                <c:pt idx="3">
                  <c:v>0.13</c:v>
                </c:pt>
                <c:pt idx="4">
                  <c:v>0.12000000000000002</c:v>
                </c:pt>
                <c:pt idx="5">
                  <c:v>3.0000000000000002E-2</c:v>
                </c:pt>
                <c:pt idx="6">
                  <c:v>3.0000000000000002E-2</c:v>
                </c:pt>
              </c:numCache>
            </c:numRef>
          </c:val>
        </c:ser>
        <c:ser>
          <c:idx val="1"/>
          <c:order val="1"/>
          <c:tx>
            <c:strRef>
              <c:f>Sheet1!$I$50</c:f>
              <c:strCache>
                <c:ptCount val="1"/>
                <c:pt idx="0">
                  <c:v>African American, Non-Hispanic</c:v>
                </c:pt>
              </c:strCache>
            </c:strRef>
          </c:tx>
          <c:dLbls>
            <c:dLbl>
              <c:idx val="0"/>
              <c:layout>
                <c:manualLayout>
                  <c:x val="7.7160493827160516E-3"/>
                  <c:y val="-1.437297717322244E-2"/>
                </c:manualLayout>
              </c:layout>
              <c:showVal val="1"/>
            </c:dLbl>
            <c:dLbl>
              <c:idx val="1"/>
              <c:layout>
                <c:manualLayout>
                  <c:x val="1.0802469135802472E-2"/>
                  <c:y val="-1.437297717322244E-2"/>
                </c:manualLayout>
              </c:layout>
              <c:showVal val="1"/>
            </c:dLbl>
            <c:dLbl>
              <c:idx val="3"/>
              <c:layout>
                <c:manualLayout>
                  <c:x val="0"/>
                  <c:y val="-3.7369740650378354E-2"/>
                </c:manualLayout>
              </c:layout>
              <c:showVal val="1"/>
            </c:dLbl>
            <c:dLbl>
              <c:idx val="4"/>
              <c:layout>
                <c:manualLayout>
                  <c:x val="0"/>
                  <c:y val="-3.4495145215733866E-2"/>
                </c:manualLayout>
              </c:layout>
              <c:showVal val="1"/>
            </c:dLbl>
            <c:txPr>
              <a:bodyPr/>
              <a:lstStyle/>
              <a:p>
                <a:pPr>
                  <a:defRPr sz="1400"/>
                </a:pPr>
                <a:endParaRPr lang="en-US"/>
              </a:p>
            </c:txPr>
            <c:showVal val="1"/>
          </c:dLbls>
          <c:cat>
            <c:strRef>
              <c:f>Sheet1!$J$48:$P$48</c:f>
              <c:strCache>
                <c:ptCount val="7"/>
                <c:pt idx="0">
                  <c:v>n/a - no ID label</c:v>
                </c:pt>
                <c:pt idx="1">
                  <c:v>Mild ID</c:v>
                </c:pt>
                <c:pt idx="2">
                  <c:v>Moderate ID</c:v>
                </c:pt>
                <c:pt idx="3">
                  <c:v>Severe ID</c:v>
                </c:pt>
                <c:pt idx="4">
                  <c:v>Profound ID</c:v>
                </c:pt>
                <c:pt idx="5">
                  <c:v>Unspecified level</c:v>
                </c:pt>
                <c:pt idx="6">
                  <c:v>ID level unknown</c:v>
                </c:pt>
              </c:strCache>
            </c:strRef>
          </c:cat>
          <c:val>
            <c:numRef>
              <c:f>Sheet1!$J$50:$P$50</c:f>
              <c:numCache>
                <c:formatCode>0%</c:formatCode>
                <c:ptCount val="7"/>
                <c:pt idx="0">
                  <c:v>1.0000000000000005E-2</c:v>
                </c:pt>
                <c:pt idx="1">
                  <c:v>0.32000000000000139</c:v>
                </c:pt>
                <c:pt idx="2">
                  <c:v>0.30000000000000032</c:v>
                </c:pt>
                <c:pt idx="3">
                  <c:v>0.15000000000000016</c:v>
                </c:pt>
                <c:pt idx="4">
                  <c:v>0.16</c:v>
                </c:pt>
                <c:pt idx="5">
                  <c:v>2.0000000000000011E-2</c:v>
                </c:pt>
                <c:pt idx="6">
                  <c:v>2.0000000000000011E-2</c:v>
                </c:pt>
              </c:numCache>
            </c:numRef>
          </c:val>
        </c:ser>
        <c:ser>
          <c:idx val="2"/>
          <c:order val="2"/>
          <c:tx>
            <c:strRef>
              <c:f>Sheet1!$I$51</c:f>
              <c:strCache>
                <c:ptCount val="1"/>
                <c:pt idx="0">
                  <c:v>Hispanic</c:v>
                </c:pt>
              </c:strCache>
            </c:strRef>
          </c:tx>
          <c:dLbls>
            <c:dLbl>
              <c:idx val="0"/>
              <c:layout>
                <c:manualLayout>
                  <c:x val="2.1604938271604947E-2"/>
                  <c:y val="0"/>
                </c:manualLayout>
              </c:layout>
              <c:showVal val="1"/>
            </c:dLbl>
            <c:dLbl>
              <c:idx val="1"/>
              <c:layout>
                <c:manualLayout>
                  <c:x val="2.1604938271604947E-2"/>
                  <c:y val="-2.2996763477155915E-2"/>
                </c:manualLayout>
              </c:layout>
              <c:showVal val="1"/>
            </c:dLbl>
            <c:dLbl>
              <c:idx val="2"/>
              <c:layout>
                <c:manualLayout>
                  <c:x val="0"/>
                  <c:y val="-2.2996763477155915E-2"/>
                </c:manualLayout>
              </c:layout>
              <c:showVal val="1"/>
            </c:dLbl>
            <c:dLbl>
              <c:idx val="4"/>
              <c:layout>
                <c:manualLayout>
                  <c:x val="1.6975308641975311E-2"/>
                  <c:y val="-2.8745954346444881E-3"/>
                </c:manualLayout>
              </c:layout>
              <c:showVal val="1"/>
            </c:dLbl>
            <c:txPr>
              <a:bodyPr/>
              <a:lstStyle/>
              <a:p>
                <a:pPr>
                  <a:defRPr sz="1400"/>
                </a:pPr>
                <a:endParaRPr lang="en-US"/>
              </a:p>
            </c:txPr>
            <c:showVal val="1"/>
          </c:dLbls>
          <c:cat>
            <c:strRef>
              <c:f>Sheet1!$J$48:$P$48</c:f>
              <c:strCache>
                <c:ptCount val="7"/>
                <c:pt idx="0">
                  <c:v>n/a - no ID label</c:v>
                </c:pt>
                <c:pt idx="1">
                  <c:v>Mild ID</c:v>
                </c:pt>
                <c:pt idx="2">
                  <c:v>Moderate ID</c:v>
                </c:pt>
                <c:pt idx="3">
                  <c:v>Severe ID</c:v>
                </c:pt>
                <c:pt idx="4">
                  <c:v>Profound ID</c:v>
                </c:pt>
                <c:pt idx="5">
                  <c:v>Unspecified level</c:v>
                </c:pt>
                <c:pt idx="6">
                  <c:v>ID level unknown</c:v>
                </c:pt>
              </c:strCache>
            </c:strRef>
          </c:cat>
          <c:val>
            <c:numRef>
              <c:f>Sheet1!$J$51:$P$51</c:f>
              <c:numCache>
                <c:formatCode>0%</c:formatCode>
                <c:ptCount val="7"/>
                <c:pt idx="0">
                  <c:v>2.0000000000000011E-2</c:v>
                </c:pt>
                <c:pt idx="1">
                  <c:v>0.33000000000000146</c:v>
                </c:pt>
                <c:pt idx="2">
                  <c:v>0.33000000000000146</c:v>
                </c:pt>
                <c:pt idx="3">
                  <c:v>0.14000000000000001</c:v>
                </c:pt>
                <c:pt idx="4">
                  <c:v>0.12000000000000002</c:v>
                </c:pt>
                <c:pt idx="5">
                  <c:v>2.0000000000000011E-2</c:v>
                </c:pt>
                <c:pt idx="6">
                  <c:v>4.0000000000000022E-2</c:v>
                </c:pt>
              </c:numCache>
            </c:numRef>
          </c:val>
        </c:ser>
        <c:axId val="63971328"/>
        <c:axId val="63972864"/>
      </c:barChart>
      <c:catAx>
        <c:axId val="63971328"/>
        <c:scaling>
          <c:orientation val="minMax"/>
        </c:scaling>
        <c:axPos val="b"/>
        <c:tickLblPos val="nextTo"/>
        <c:txPr>
          <a:bodyPr/>
          <a:lstStyle/>
          <a:p>
            <a:pPr>
              <a:defRPr sz="1600"/>
            </a:pPr>
            <a:endParaRPr lang="en-US"/>
          </a:p>
        </c:txPr>
        <c:crossAx val="63972864"/>
        <c:crosses val="autoZero"/>
        <c:auto val="1"/>
        <c:lblAlgn val="ctr"/>
        <c:lblOffset val="100"/>
      </c:catAx>
      <c:valAx>
        <c:axId val="63972864"/>
        <c:scaling>
          <c:orientation val="minMax"/>
          <c:max val="1"/>
        </c:scaling>
        <c:axPos val="l"/>
        <c:majorGridlines/>
        <c:numFmt formatCode="0%" sourceLinked="1"/>
        <c:tickLblPos val="nextTo"/>
        <c:txPr>
          <a:bodyPr/>
          <a:lstStyle/>
          <a:p>
            <a:pPr>
              <a:defRPr sz="1600"/>
            </a:pPr>
            <a:endParaRPr lang="en-US"/>
          </a:p>
        </c:txPr>
        <c:crossAx val="63971328"/>
        <c:crosses val="autoZero"/>
        <c:crossBetween val="between"/>
      </c:valAx>
    </c:plotArea>
    <c:legend>
      <c:legendPos val="r"/>
      <c:layout>
        <c:manualLayout>
          <c:xMode val="edge"/>
          <c:yMode val="edge"/>
          <c:x val="0.74778859239817874"/>
          <c:y val="2.7404853720439548E-2"/>
          <c:w val="0.23677930883639636"/>
          <c:h val="0.46800722406203876"/>
        </c:manualLayout>
      </c:layout>
      <c:spPr>
        <a:solidFill>
          <a:prstClr val="white"/>
        </a:solidFill>
      </c:spPr>
      <c:txPr>
        <a:bodyPr/>
        <a:lstStyle/>
        <a:p>
          <a:pPr>
            <a:defRPr sz="1600"/>
          </a:pPr>
          <a:endParaRPr lang="en-US"/>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7709487702926E-2"/>
          <c:y val="3.1620549781089406E-2"/>
          <c:w val="0.93684480412170978"/>
          <c:h val="0.83971753817836203"/>
        </c:manualLayout>
      </c:layout>
      <c:barChart>
        <c:barDir val="col"/>
        <c:grouping val="clustered"/>
        <c:ser>
          <c:idx val="0"/>
          <c:order val="0"/>
          <c:tx>
            <c:strRef>
              <c:f>Sheet1!$B$366</c:f>
              <c:strCache>
                <c:ptCount val="1"/>
                <c:pt idx="0">
                  <c:v>White, Non-Hispanic</c:v>
                </c:pt>
              </c:strCache>
            </c:strRef>
          </c:tx>
          <c:dLbls>
            <c:txPr>
              <a:bodyPr/>
              <a:lstStyle/>
              <a:p>
                <a:pPr>
                  <a:defRPr sz="1600"/>
                </a:pPr>
                <a:endParaRPr lang="en-US"/>
              </a:p>
            </c:txPr>
            <c:showVal val="1"/>
          </c:dLbls>
          <c:cat>
            <c:multiLvlStrRef>
              <c:f>Sheet1!$C$364:$E$365</c:f>
              <c:multiLvlStrCache>
                <c:ptCount val="3"/>
                <c:lvl>
                  <c:pt idx="0">
                    <c:v>Moves self around environment without aids</c:v>
                  </c:pt>
                  <c:pt idx="1">
                    <c:v>Moves self around environment with aids or uses wheelchair independently</c:v>
                  </c:pt>
                  <c:pt idx="2">
                    <c:v>Non-ambulatory, always needs assistance</c:v>
                  </c:pt>
                </c:lvl>
                <c:lvl>
                  <c:pt idx="0">
                    <c:v>‘person’s mobility’</c:v>
                  </c:pt>
                </c:lvl>
              </c:multiLvlStrCache>
            </c:multiLvlStrRef>
          </c:cat>
          <c:val>
            <c:numRef>
              <c:f>Sheet1!$C$366:$E$366</c:f>
              <c:numCache>
                <c:formatCode>0%</c:formatCode>
                <c:ptCount val="3"/>
                <c:pt idx="0">
                  <c:v>0.75000000000000266</c:v>
                </c:pt>
                <c:pt idx="1">
                  <c:v>0.15000000000000016</c:v>
                </c:pt>
                <c:pt idx="2">
                  <c:v>0.1</c:v>
                </c:pt>
              </c:numCache>
            </c:numRef>
          </c:val>
        </c:ser>
        <c:ser>
          <c:idx val="1"/>
          <c:order val="1"/>
          <c:tx>
            <c:strRef>
              <c:f>Sheet1!$B$367</c:f>
              <c:strCache>
                <c:ptCount val="1"/>
                <c:pt idx="0">
                  <c:v>African American, Non-Hispanic</c:v>
                </c:pt>
              </c:strCache>
            </c:strRef>
          </c:tx>
          <c:dLbls>
            <c:txPr>
              <a:bodyPr/>
              <a:lstStyle/>
              <a:p>
                <a:pPr>
                  <a:defRPr sz="1600"/>
                </a:pPr>
                <a:endParaRPr lang="en-US"/>
              </a:p>
            </c:txPr>
            <c:showVal val="1"/>
          </c:dLbls>
          <c:cat>
            <c:multiLvlStrRef>
              <c:f>Sheet1!$C$364:$E$365</c:f>
              <c:multiLvlStrCache>
                <c:ptCount val="3"/>
                <c:lvl>
                  <c:pt idx="0">
                    <c:v>Moves self around environment without aids</c:v>
                  </c:pt>
                  <c:pt idx="1">
                    <c:v>Moves self around environment with aids or uses wheelchair independently</c:v>
                  </c:pt>
                  <c:pt idx="2">
                    <c:v>Non-ambulatory, always needs assistance</c:v>
                  </c:pt>
                </c:lvl>
                <c:lvl>
                  <c:pt idx="0">
                    <c:v>‘person’s mobility’</c:v>
                  </c:pt>
                </c:lvl>
              </c:multiLvlStrCache>
            </c:multiLvlStrRef>
          </c:cat>
          <c:val>
            <c:numRef>
              <c:f>Sheet1!$C$367:$E$367</c:f>
              <c:numCache>
                <c:formatCode>0%</c:formatCode>
                <c:ptCount val="3"/>
                <c:pt idx="0">
                  <c:v>0.81</c:v>
                </c:pt>
                <c:pt idx="1">
                  <c:v>0.11</c:v>
                </c:pt>
                <c:pt idx="2">
                  <c:v>8.0000000000000043E-2</c:v>
                </c:pt>
              </c:numCache>
            </c:numRef>
          </c:val>
        </c:ser>
        <c:ser>
          <c:idx val="2"/>
          <c:order val="2"/>
          <c:tx>
            <c:strRef>
              <c:f>Sheet1!$B$368</c:f>
              <c:strCache>
                <c:ptCount val="1"/>
                <c:pt idx="0">
                  <c:v>Hispanic</c:v>
                </c:pt>
              </c:strCache>
            </c:strRef>
          </c:tx>
          <c:dLbls>
            <c:txPr>
              <a:bodyPr/>
              <a:lstStyle/>
              <a:p>
                <a:pPr>
                  <a:defRPr sz="1600"/>
                </a:pPr>
                <a:endParaRPr lang="en-US"/>
              </a:p>
            </c:txPr>
            <c:showVal val="1"/>
          </c:dLbls>
          <c:cat>
            <c:multiLvlStrRef>
              <c:f>Sheet1!$C$364:$E$365</c:f>
              <c:multiLvlStrCache>
                <c:ptCount val="3"/>
                <c:lvl>
                  <c:pt idx="0">
                    <c:v>Moves self around environment without aids</c:v>
                  </c:pt>
                  <c:pt idx="1">
                    <c:v>Moves self around environment with aids or uses wheelchair independently</c:v>
                  </c:pt>
                  <c:pt idx="2">
                    <c:v>Non-ambulatory, always needs assistance</c:v>
                  </c:pt>
                </c:lvl>
                <c:lvl>
                  <c:pt idx="0">
                    <c:v>‘person’s mobility’</c:v>
                  </c:pt>
                </c:lvl>
              </c:multiLvlStrCache>
            </c:multiLvlStrRef>
          </c:cat>
          <c:val>
            <c:numRef>
              <c:f>Sheet1!$C$368:$E$368</c:f>
              <c:numCache>
                <c:formatCode>0%</c:formatCode>
                <c:ptCount val="3"/>
                <c:pt idx="0">
                  <c:v>0.81</c:v>
                </c:pt>
                <c:pt idx="1">
                  <c:v>0.11</c:v>
                </c:pt>
                <c:pt idx="2">
                  <c:v>8.0000000000000043E-2</c:v>
                </c:pt>
              </c:numCache>
            </c:numRef>
          </c:val>
        </c:ser>
        <c:axId val="64180992"/>
        <c:axId val="64182528"/>
      </c:barChart>
      <c:catAx>
        <c:axId val="64180992"/>
        <c:scaling>
          <c:orientation val="minMax"/>
        </c:scaling>
        <c:axPos val="b"/>
        <c:tickLblPos val="nextTo"/>
        <c:txPr>
          <a:bodyPr/>
          <a:lstStyle/>
          <a:p>
            <a:pPr>
              <a:defRPr sz="1600" baseline="0"/>
            </a:pPr>
            <a:endParaRPr lang="en-US"/>
          </a:p>
        </c:txPr>
        <c:crossAx val="64182528"/>
        <c:crosses val="autoZero"/>
        <c:auto val="1"/>
        <c:lblAlgn val="ctr"/>
        <c:lblOffset val="100"/>
      </c:catAx>
      <c:valAx>
        <c:axId val="64182528"/>
        <c:scaling>
          <c:orientation val="minMax"/>
          <c:max val="1"/>
        </c:scaling>
        <c:axPos val="l"/>
        <c:majorGridlines/>
        <c:numFmt formatCode="0%" sourceLinked="0"/>
        <c:tickLblPos val="nextTo"/>
        <c:txPr>
          <a:bodyPr/>
          <a:lstStyle/>
          <a:p>
            <a:pPr>
              <a:defRPr sz="1600"/>
            </a:pPr>
            <a:endParaRPr lang="en-US"/>
          </a:p>
        </c:txPr>
        <c:crossAx val="64180992"/>
        <c:crosses val="autoZero"/>
        <c:crossBetween val="between"/>
      </c:valAx>
    </c:plotArea>
    <c:legend>
      <c:legendPos val="r"/>
      <c:layout>
        <c:manualLayout>
          <c:xMode val="edge"/>
          <c:yMode val="edge"/>
          <c:x val="0.74778859239817874"/>
          <c:y val="6.1899998936173532E-2"/>
          <c:w val="0.23677930883639636"/>
          <c:h val="0.37182383769995542"/>
        </c:manualLayout>
      </c:layout>
      <c:spPr>
        <a:solidFill>
          <a:prstClr val="white"/>
        </a:solidFill>
      </c:spPr>
      <c:txPr>
        <a:bodyPr/>
        <a:lstStyle/>
        <a:p>
          <a:pPr>
            <a:defRPr sz="1600"/>
          </a:pPr>
          <a:endParaRPr lang="en-US"/>
        </a:p>
      </c:txP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7709487702926E-2"/>
          <c:y val="3.1620549781089406E-2"/>
          <c:w val="0.93662085642073034"/>
          <c:h val="0.83041833512033558"/>
        </c:manualLayout>
      </c:layout>
      <c:barChart>
        <c:barDir val="col"/>
        <c:grouping val="clustered"/>
        <c:ser>
          <c:idx val="0"/>
          <c:order val="0"/>
          <c:tx>
            <c:strRef>
              <c:f>Sheet1!$A$57</c:f>
              <c:strCache>
                <c:ptCount val="1"/>
                <c:pt idx="0">
                  <c:v>White, Non-Hispanic</c:v>
                </c:pt>
              </c:strCache>
            </c:strRef>
          </c:tx>
          <c:dLbls>
            <c:txPr>
              <a:bodyPr/>
              <a:lstStyle/>
              <a:p>
                <a:pPr>
                  <a:defRPr sz="1600"/>
                </a:pPr>
                <a:endParaRPr lang="en-US"/>
              </a:p>
            </c:txPr>
            <c:showVal val="1"/>
          </c:dLbls>
          <c:cat>
            <c:strRef>
              <c:f>Sheet1!$B$56:$E$56</c:f>
              <c:strCache>
                <c:ptCount val="4"/>
                <c:pt idx="0">
                  <c:v>Autism-Spectrum Disorder                              (p &lt; .01)</c:v>
                </c:pt>
                <c:pt idx="1">
                  <c:v>Mental Illness or Psychiatric Diagnosis (p &lt; .01)</c:v>
                </c:pt>
                <c:pt idx="2">
                  <c:v>Hearing loss- severe or profound (p &lt; .01)</c:v>
                </c:pt>
                <c:pt idx="3">
                  <c:v>Down Syndrome                                                      (p &lt; .01)</c:v>
                </c:pt>
              </c:strCache>
            </c:strRef>
          </c:cat>
          <c:val>
            <c:numRef>
              <c:f>Sheet1!$B$57:$E$57</c:f>
              <c:numCache>
                <c:formatCode>0%</c:formatCode>
                <c:ptCount val="4"/>
                <c:pt idx="0">
                  <c:v>0.11</c:v>
                </c:pt>
                <c:pt idx="1">
                  <c:v>0.36000000000000032</c:v>
                </c:pt>
                <c:pt idx="2">
                  <c:v>6.0000000000000032E-2</c:v>
                </c:pt>
                <c:pt idx="3">
                  <c:v>0.11</c:v>
                </c:pt>
              </c:numCache>
            </c:numRef>
          </c:val>
        </c:ser>
        <c:ser>
          <c:idx val="1"/>
          <c:order val="1"/>
          <c:tx>
            <c:strRef>
              <c:f>Sheet1!$A$58</c:f>
              <c:strCache>
                <c:ptCount val="1"/>
                <c:pt idx="0">
                  <c:v>African American, Non-Hispanic</c:v>
                </c:pt>
              </c:strCache>
            </c:strRef>
          </c:tx>
          <c:dLbls>
            <c:txPr>
              <a:bodyPr/>
              <a:lstStyle/>
              <a:p>
                <a:pPr>
                  <a:defRPr sz="1600"/>
                </a:pPr>
                <a:endParaRPr lang="en-US"/>
              </a:p>
            </c:txPr>
            <c:showVal val="1"/>
          </c:dLbls>
          <c:cat>
            <c:strRef>
              <c:f>Sheet1!$B$56:$E$56</c:f>
              <c:strCache>
                <c:ptCount val="4"/>
                <c:pt idx="0">
                  <c:v>Autism-Spectrum Disorder                              (p &lt; .01)</c:v>
                </c:pt>
                <c:pt idx="1">
                  <c:v>Mental Illness or Psychiatric Diagnosis (p &lt; .01)</c:v>
                </c:pt>
                <c:pt idx="2">
                  <c:v>Hearing loss- severe or profound (p &lt; .01)</c:v>
                </c:pt>
                <c:pt idx="3">
                  <c:v>Down Syndrome                                                      (p &lt; .01)</c:v>
                </c:pt>
              </c:strCache>
            </c:strRef>
          </c:cat>
          <c:val>
            <c:numRef>
              <c:f>Sheet1!$B$58:$E$58</c:f>
              <c:numCache>
                <c:formatCode>0%</c:formatCode>
                <c:ptCount val="4"/>
                <c:pt idx="0">
                  <c:v>0.14000000000000001</c:v>
                </c:pt>
                <c:pt idx="1">
                  <c:v>0.30000000000000032</c:v>
                </c:pt>
                <c:pt idx="2">
                  <c:v>4.0000000000000022E-2</c:v>
                </c:pt>
                <c:pt idx="3">
                  <c:v>6.0000000000000032E-2</c:v>
                </c:pt>
              </c:numCache>
            </c:numRef>
          </c:val>
        </c:ser>
        <c:ser>
          <c:idx val="2"/>
          <c:order val="2"/>
          <c:tx>
            <c:strRef>
              <c:f>Sheet1!$A$59</c:f>
              <c:strCache>
                <c:ptCount val="1"/>
                <c:pt idx="0">
                  <c:v>Hispanic</c:v>
                </c:pt>
              </c:strCache>
            </c:strRef>
          </c:tx>
          <c:dLbls>
            <c:txPr>
              <a:bodyPr/>
              <a:lstStyle/>
              <a:p>
                <a:pPr>
                  <a:defRPr sz="1600"/>
                </a:pPr>
                <a:endParaRPr lang="en-US"/>
              </a:p>
            </c:txPr>
            <c:showVal val="1"/>
          </c:dLbls>
          <c:cat>
            <c:strRef>
              <c:f>Sheet1!$B$56:$E$56</c:f>
              <c:strCache>
                <c:ptCount val="4"/>
                <c:pt idx="0">
                  <c:v>Autism-Spectrum Disorder                              (p &lt; .01)</c:v>
                </c:pt>
                <c:pt idx="1">
                  <c:v>Mental Illness or Psychiatric Diagnosis (p &lt; .01)</c:v>
                </c:pt>
                <c:pt idx="2">
                  <c:v>Hearing loss- severe or profound (p &lt; .01)</c:v>
                </c:pt>
                <c:pt idx="3">
                  <c:v>Down Syndrome                                                      (p &lt; .01)</c:v>
                </c:pt>
              </c:strCache>
            </c:strRef>
          </c:cat>
          <c:val>
            <c:numRef>
              <c:f>Sheet1!$B$59:$E$59</c:f>
              <c:numCache>
                <c:formatCode>0%</c:formatCode>
                <c:ptCount val="4"/>
                <c:pt idx="0">
                  <c:v>0.14000000000000001</c:v>
                </c:pt>
                <c:pt idx="1">
                  <c:v>0.29000000000000031</c:v>
                </c:pt>
                <c:pt idx="2">
                  <c:v>0.05</c:v>
                </c:pt>
                <c:pt idx="3">
                  <c:v>8.0000000000000043E-2</c:v>
                </c:pt>
              </c:numCache>
            </c:numRef>
          </c:val>
        </c:ser>
        <c:axId val="64243200"/>
        <c:axId val="64244736"/>
      </c:barChart>
      <c:catAx>
        <c:axId val="64243200"/>
        <c:scaling>
          <c:orientation val="minMax"/>
        </c:scaling>
        <c:axPos val="b"/>
        <c:tickLblPos val="nextTo"/>
        <c:txPr>
          <a:bodyPr/>
          <a:lstStyle/>
          <a:p>
            <a:pPr>
              <a:defRPr sz="1600"/>
            </a:pPr>
            <a:endParaRPr lang="en-US"/>
          </a:p>
        </c:txPr>
        <c:crossAx val="64244736"/>
        <c:crosses val="autoZero"/>
        <c:auto val="1"/>
        <c:lblAlgn val="ctr"/>
        <c:lblOffset val="100"/>
      </c:catAx>
      <c:valAx>
        <c:axId val="64244736"/>
        <c:scaling>
          <c:orientation val="minMax"/>
          <c:max val="1"/>
        </c:scaling>
        <c:axPos val="l"/>
        <c:majorGridlines/>
        <c:numFmt formatCode="0%" sourceLinked="1"/>
        <c:tickLblPos val="nextTo"/>
        <c:txPr>
          <a:bodyPr/>
          <a:lstStyle/>
          <a:p>
            <a:pPr>
              <a:defRPr sz="1600"/>
            </a:pPr>
            <a:endParaRPr lang="en-US"/>
          </a:p>
        </c:txPr>
        <c:crossAx val="64243200"/>
        <c:crosses val="autoZero"/>
        <c:crossBetween val="between"/>
      </c:valAx>
    </c:plotArea>
    <c:legend>
      <c:legendPos val="r"/>
      <c:layout>
        <c:manualLayout>
          <c:xMode val="edge"/>
          <c:yMode val="edge"/>
          <c:x val="0.75396143190434661"/>
          <c:y val="3.8903235459017547E-2"/>
          <c:w val="0.23677930883639636"/>
          <c:h val="0.3817693610227042"/>
        </c:manualLayout>
      </c:layout>
      <c:spPr>
        <a:solidFill>
          <a:prstClr val="white"/>
        </a:solidFill>
        <a:ln>
          <a:solidFill>
            <a:schemeClr val="bg1"/>
          </a:solidFill>
        </a:ln>
      </c:spPr>
      <c:txPr>
        <a:bodyPr/>
        <a:lstStyle/>
        <a:p>
          <a:pPr>
            <a:defRPr sz="1600"/>
          </a:pPr>
          <a:endParaRPr lang="en-US"/>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7709487702926E-2"/>
          <c:y val="3.1620549781089406E-2"/>
          <c:w val="0.92295591523281961"/>
          <c:h val="0.84128838009304097"/>
        </c:manualLayout>
      </c:layout>
      <c:barChart>
        <c:barDir val="col"/>
        <c:grouping val="clustered"/>
        <c:ser>
          <c:idx val="0"/>
          <c:order val="0"/>
          <c:tx>
            <c:strRef>
              <c:f>Sheet1!$A$376</c:f>
              <c:strCache>
                <c:ptCount val="1"/>
                <c:pt idx="0">
                  <c:v>White, Non-Hispanic</c:v>
                </c:pt>
              </c:strCache>
            </c:strRef>
          </c:tx>
          <c:dLbls>
            <c:txPr>
              <a:bodyPr/>
              <a:lstStyle/>
              <a:p>
                <a:pPr>
                  <a:defRPr sz="1400"/>
                </a:pPr>
                <a:endParaRPr lang="en-US"/>
              </a:p>
            </c:txPr>
            <c:showVal val="1"/>
          </c:dLbls>
          <c:cat>
            <c:strRef>
              <c:f>Sheet1!$B$375:$G$375</c:f>
              <c:strCache>
                <c:ptCount val="6"/>
                <c:pt idx="0">
                  <c:v>Institution</c:v>
                </c:pt>
                <c:pt idx="1">
                  <c:v>Community-Based Residence</c:v>
                </c:pt>
                <c:pt idx="2">
                  <c:v>Independent Home/apt</c:v>
                </c:pt>
                <c:pt idx="3">
                  <c:v>Parent/relative’s home</c:v>
                </c:pt>
                <c:pt idx="4">
                  <c:v>Foster care/host home</c:v>
                </c:pt>
                <c:pt idx="5">
                  <c:v>other</c:v>
                </c:pt>
              </c:strCache>
            </c:strRef>
          </c:cat>
          <c:val>
            <c:numRef>
              <c:f>Sheet1!$B$376:$G$376</c:f>
              <c:numCache>
                <c:formatCode>0%</c:formatCode>
                <c:ptCount val="6"/>
                <c:pt idx="0">
                  <c:v>0.05</c:v>
                </c:pt>
                <c:pt idx="1">
                  <c:v>0.41000000000000031</c:v>
                </c:pt>
                <c:pt idx="2">
                  <c:v>0.13</c:v>
                </c:pt>
                <c:pt idx="3">
                  <c:v>0.30000000000000032</c:v>
                </c:pt>
                <c:pt idx="4">
                  <c:v>0.05</c:v>
                </c:pt>
                <c:pt idx="5">
                  <c:v>0.05</c:v>
                </c:pt>
              </c:numCache>
            </c:numRef>
          </c:val>
        </c:ser>
        <c:ser>
          <c:idx val="1"/>
          <c:order val="1"/>
          <c:tx>
            <c:strRef>
              <c:f>Sheet1!$A$377</c:f>
              <c:strCache>
                <c:ptCount val="1"/>
                <c:pt idx="0">
                  <c:v>African American, Non-Hispanic</c:v>
                </c:pt>
              </c:strCache>
            </c:strRef>
          </c:tx>
          <c:dLbls>
            <c:dLbl>
              <c:idx val="1"/>
              <c:layout>
                <c:manualLayout>
                  <c:x val="7.7160493827160906E-3"/>
                  <c:y val="0"/>
                </c:manualLayout>
              </c:layout>
              <c:showVal val="1"/>
            </c:dLbl>
            <c:dLbl>
              <c:idx val="2"/>
              <c:layout>
                <c:manualLayout>
                  <c:x val="1.5432098765432115E-2"/>
                  <c:y val="-1.7247572607867037E-2"/>
                </c:manualLayout>
              </c:layout>
              <c:showVal val="1"/>
            </c:dLbl>
            <c:txPr>
              <a:bodyPr/>
              <a:lstStyle/>
              <a:p>
                <a:pPr>
                  <a:defRPr sz="1400"/>
                </a:pPr>
                <a:endParaRPr lang="en-US"/>
              </a:p>
            </c:txPr>
            <c:showVal val="1"/>
          </c:dLbls>
          <c:cat>
            <c:strRef>
              <c:f>Sheet1!$B$375:$G$375</c:f>
              <c:strCache>
                <c:ptCount val="6"/>
                <c:pt idx="0">
                  <c:v>Institution</c:v>
                </c:pt>
                <c:pt idx="1">
                  <c:v>Community-Based Residence</c:v>
                </c:pt>
                <c:pt idx="2">
                  <c:v>Independent Home/apt</c:v>
                </c:pt>
                <c:pt idx="3">
                  <c:v>Parent/relative’s home</c:v>
                </c:pt>
                <c:pt idx="4">
                  <c:v>Foster care/host home</c:v>
                </c:pt>
                <c:pt idx="5">
                  <c:v>other</c:v>
                </c:pt>
              </c:strCache>
            </c:strRef>
          </c:cat>
          <c:val>
            <c:numRef>
              <c:f>Sheet1!$B$377:$G$377</c:f>
              <c:numCache>
                <c:formatCode>0%</c:formatCode>
                <c:ptCount val="6"/>
                <c:pt idx="0">
                  <c:v>0.05</c:v>
                </c:pt>
                <c:pt idx="1">
                  <c:v>0.33000000000000146</c:v>
                </c:pt>
                <c:pt idx="2">
                  <c:v>0.12000000000000002</c:v>
                </c:pt>
                <c:pt idx="3">
                  <c:v>0.41000000000000031</c:v>
                </c:pt>
                <c:pt idx="4">
                  <c:v>0.05</c:v>
                </c:pt>
                <c:pt idx="5">
                  <c:v>4.0000000000000022E-2</c:v>
                </c:pt>
              </c:numCache>
            </c:numRef>
          </c:val>
        </c:ser>
        <c:ser>
          <c:idx val="2"/>
          <c:order val="2"/>
          <c:tx>
            <c:strRef>
              <c:f>Sheet1!$A$378</c:f>
              <c:strCache>
                <c:ptCount val="1"/>
                <c:pt idx="0">
                  <c:v>Hispanic</c:v>
                </c:pt>
              </c:strCache>
            </c:strRef>
          </c:tx>
          <c:dLbls>
            <c:dLbl>
              <c:idx val="1"/>
              <c:layout>
                <c:manualLayout>
                  <c:x val="1.6975308641975325E-2"/>
                  <c:y val="2.8745954346444907E-3"/>
                </c:manualLayout>
              </c:layout>
              <c:showVal val="1"/>
            </c:dLbl>
            <c:txPr>
              <a:bodyPr/>
              <a:lstStyle/>
              <a:p>
                <a:pPr>
                  <a:defRPr sz="1400"/>
                </a:pPr>
                <a:endParaRPr lang="en-US"/>
              </a:p>
            </c:txPr>
            <c:showVal val="1"/>
          </c:dLbls>
          <c:cat>
            <c:strRef>
              <c:f>Sheet1!$B$375:$G$375</c:f>
              <c:strCache>
                <c:ptCount val="6"/>
                <c:pt idx="0">
                  <c:v>Institution</c:v>
                </c:pt>
                <c:pt idx="1">
                  <c:v>Community-Based Residence</c:v>
                </c:pt>
                <c:pt idx="2">
                  <c:v>Independent Home/apt</c:v>
                </c:pt>
                <c:pt idx="3">
                  <c:v>Parent/relative’s home</c:v>
                </c:pt>
                <c:pt idx="4">
                  <c:v>Foster care/host home</c:v>
                </c:pt>
                <c:pt idx="5">
                  <c:v>other</c:v>
                </c:pt>
              </c:strCache>
            </c:strRef>
          </c:cat>
          <c:val>
            <c:numRef>
              <c:f>Sheet1!$B$378:$G$378</c:f>
              <c:numCache>
                <c:formatCode>0%</c:formatCode>
                <c:ptCount val="6"/>
                <c:pt idx="0">
                  <c:v>3.0000000000000002E-2</c:v>
                </c:pt>
                <c:pt idx="1">
                  <c:v>0.33000000000000146</c:v>
                </c:pt>
                <c:pt idx="2">
                  <c:v>8.0000000000000043E-2</c:v>
                </c:pt>
                <c:pt idx="3">
                  <c:v>0.47000000000000008</c:v>
                </c:pt>
                <c:pt idx="4">
                  <c:v>0.05</c:v>
                </c:pt>
                <c:pt idx="5">
                  <c:v>3.0000000000000002E-2</c:v>
                </c:pt>
              </c:numCache>
            </c:numRef>
          </c:val>
        </c:ser>
        <c:axId val="64289024"/>
        <c:axId val="64315392"/>
      </c:barChart>
      <c:catAx>
        <c:axId val="64289024"/>
        <c:scaling>
          <c:orientation val="minMax"/>
        </c:scaling>
        <c:axPos val="b"/>
        <c:tickLblPos val="nextTo"/>
        <c:txPr>
          <a:bodyPr/>
          <a:lstStyle/>
          <a:p>
            <a:pPr>
              <a:defRPr sz="1200"/>
            </a:pPr>
            <a:endParaRPr lang="en-US"/>
          </a:p>
        </c:txPr>
        <c:crossAx val="64315392"/>
        <c:crosses val="autoZero"/>
        <c:auto val="1"/>
        <c:lblAlgn val="ctr"/>
        <c:lblOffset val="100"/>
      </c:catAx>
      <c:valAx>
        <c:axId val="64315392"/>
        <c:scaling>
          <c:orientation val="minMax"/>
          <c:max val="1"/>
        </c:scaling>
        <c:axPos val="l"/>
        <c:majorGridlines/>
        <c:numFmt formatCode="0%" sourceLinked="0"/>
        <c:tickLblPos val="nextTo"/>
        <c:txPr>
          <a:bodyPr/>
          <a:lstStyle/>
          <a:p>
            <a:pPr>
              <a:defRPr sz="1600"/>
            </a:pPr>
            <a:endParaRPr lang="en-US"/>
          </a:p>
        </c:txPr>
        <c:crossAx val="64289024"/>
        <c:crosses val="autoZero"/>
        <c:crossBetween val="between"/>
      </c:valAx>
    </c:plotArea>
    <c:legend>
      <c:legendPos val="r"/>
      <c:layout>
        <c:manualLayout>
          <c:xMode val="edge"/>
          <c:yMode val="edge"/>
          <c:x val="0.74778859239817774"/>
          <c:y val="3.6028640024373046E-2"/>
          <c:w val="0.23677930883639636"/>
          <c:h val="0.39326774276128207"/>
        </c:manualLayout>
      </c:layout>
      <c:spPr>
        <a:solidFill>
          <a:prstClr val="white"/>
        </a:solidFill>
      </c:spPr>
      <c:txPr>
        <a:bodyPr/>
        <a:lstStyle/>
        <a:p>
          <a:pPr>
            <a:defRPr sz="1600"/>
          </a:pPr>
          <a:endParaRPr lang="en-US"/>
        </a:p>
      </c:txP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sz="1600"/>
                </a:pPr>
                <a:endParaRPr lang="en-US"/>
              </a:p>
            </c:txPr>
            <c:showVal val="1"/>
          </c:dLbls>
          <c:cat>
            <c:strRef>
              <c:f>Sheet1!$A$20:$A$22</c:f>
              <c:strCache>
                <c:ptCount val="3"/>
                <c:pt idx="0">
                  <c:v>White, Non-Hispanic</c:v>
                </c:pt>
                <c:pt idx="1">
                  <c:v>African American, Non-Hispanic</c:v>
                </c:pt>
                <c:pt idx="2">
                  <c:v>Hispanic</c:v>
                </c:pt>
              </c:strCache>
            </c:strRef>
          </c:cat>
          <c:val>
            <c:numRef>
              <c:f>Sheet1!$B$20:$B$22</c:f>
              <c:numCache>
                <c:formatCode>0.0%</c:formatCode>
                <c:ptCount val="3"/>
                <c:pt idx="0">
                  <c:v>0.13300000000000001</c:v>
                </c:pt>
                <c:pt idx="1">
                  <c:v>0.13100000000000001</c:v>
                </c:pt>
                <c:pt idx="2">
                  <c:v>0.16400000000000001</c:v>
                </c:pt>
              </c:numCache>
            </c:numRef>
          </c:val>
        </c:ser>
        <c:axId val="64322944"/>
        <c:axId val="64332928"/>
      </c:barChart>
      <c:catAx>
        <c:axId val="64322944"/>
        <c:scaling>
          <c:orientation val="minMax"/>
        </c:scaling>
        <c:axPos val="b"/>
        <c:tickLblPos val="nextTo"/>
        <c:txPr>
          <a:bodyPr/>
          <a:lstStyle/>
          <a:p>
            <a:pPr>
              <a:defRPr sz="2000"/>
            </a:pPr>
            <a:endParaRPr lang="en-US"/>
          </a:p>
        </c:txPr>
        <c:crossAx val="64332928"/>
        <c:crosses val="autoZero"/>
        <c:auto val="1"/>
        <c:lblAlgn val="ctr"/>
        <c:lblOffset val="100"/>
      </c:catAx>
      <c:valAx>
        <c:axId val="64332928"/>
        <c:scaling>
          <c:orientation val="minMax"/>
          <c:max val="1"/>
        </c:scaling>
        <c:axPos val="l"/>
        <c:majorGridlines/>
        <c:numFmt formatCode="0%" sourceLinked="0"/>
        <c:tickLblPos val="nextTo"/>
        <c:txPr>
          <a:bodyPr/>
          <a:lstStyle/>
          <a:p>
            <a:pPr>
              <a:defRPr sz="1800"/>
            </a:pPr>
            <a:endParaRPr lang="en-US"/>
          </a:p>
        </c:txPr>
        <c:crossAx val="64322944"/>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sz="1600"/>
                </a:pPr>
                <a:endParaRPr lang="en-US"/>
              </a:p>
            </c:txPr>
            <c:showVal val="1"/>
          </c:dLbls>
          <c:cat>
            <c:strRef>
              <c:f>Sheet1!$A$88:$A$90</c:f>
              <c:strCache>
                <c:ptCount val="3"/>
                <c:pt idx="0">
                  <c:v>White, Non-Hispanic</c:v>
                </c:pt>
                <c:pt idx="1">
                  <c:v>African American, Non-Hispanic</c:v>
                </c:pt>
                <c:pt idx="2">
                  <c:v>Hispanic</c:v>
                </c:pt>
              </c:strCache>
            </c:strRef>
          </c:cat>
          <c:val>
            <c:numRef>
              <c:f>Sheet1!$B$88:$B$90</c:f>
              <c:numCache>
                <c:formatCode>0.0%</c:formatCode>
                <c:ptCount val="3"/>
                <c:pt idx="0">
                  <c:v>0.43500000000000033</c:v>
                </c:pt>
                <c:pt idx="1">
                  <c:v>0.56500000000000061</c:v>
                </c:pt>
                <c:pt idx="2">
                  <c:v>0.45900000000000002</c:v>
                </c:pt>
              </c:numCache>
            </c:numRef>
          </c:val>
        </c:ser>
        <c:axId val="64774912"/>
        <c:axId val="64776448"/>
      </c:barChart>
      <c:catAx>
        <c:axId val="64774912"/>
        <c:scaling>
          <c:orientation val="minMax"/>
        </c:scaling>
        <c:axPos val="b"/>
        <c:tickLblPos val="nextTo"/>
        <c:txPr>
          <a:bodyPr/>
          <a:lstStyle/>
          <a:p>
            <a:pPr>
              <a:defRPr sz="1600"/>
            </a:pPr>
            <a:endParaRPr lang="en-US"/>
          </a:p>
        </c:txPr>
        <c:crossAx val="64776448"/>
        <c:crosses val="autoZero"/>
        <c:auto val="1"/>
        <c:lblAlgn val="ctr"/>
        <c:lblOffset val="100"/>
      </c:catAx>
      <c:valAx>
        <c:axId val="64776448"/>
        <c:scaling>
          <c:orientation val="minMax"/>
          <c:max val="1"/>
        </c:scaling>
        <c:axPos val="l"/>
        <c:majorGridlines/>
        <c:numFmt formatCode="0%" sourceLinked="0"/>
        <c:tickLblPos val="nextTo"/>
        <c:txPr>
          <a:bodyPr/>
          <a:lstStyle/>
          <a:p>
            <a:pPr>
              <a:defRPr sz="1600"/>
            </a:pPr>
            <a:endParaRPr lang="en-US"/>
          </a:p>
        </c:txPr>
        <c:crossAx val="64774912"/>
        <c:crosses val="autoZero"/>
        <c:crossBetween val="between"/>
      </c:valAx>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dLbls>
            <c:txPr>
              <a:bodyPr/>
              <a:lstStyle/>
              <a:p>
                <a:pPr>
                  <a:defRPr sz="1600"/>
                </a:pPr>
                <a:endParaRPr lang="en-US"/>
              </a:p>
            </c:txPr>
            <c:showVal val="1"/>
          </c:dLbls>
          <c:cat>
            <c:strRef>
              <c:f>Sheet1!$A$117:$A$119</c:f>
              <c:strCache>
                <c:ptCount val="3"/>
                <c:pt idx="0">
                  <c:v>White, Non-Hispanic</c:v>
                </c:pt>
                <c:pt idx="1">
                  <c:v>African American, Non-Hispanic</c:v>
                </c:pt>
                <c:pt idx="2">
                  <c:v>Hispanic</c:v>
                </c:pt>
              </c:strCache>
            </c:strRef>
          </c:cat>
          <c:val>
            <c:numRef>
              <c:f>Sheet1!$B$117:$B$119</c:f>
              <c:numCache>
                <c:formatCode>0.0%</c:formatCode>
                <c:ptCount val="3"/>
                <c:pt idx="0">
                  <c:v>0.251</c:v>
                </c:pt>
                <c:pt idx="1">
                  <c:v>0.43200000000000033</c:v>
                </c:pt>
                <c:pt idx="2">
                  <c:v>0.36800000000000033</c:v>
                </c:pt>
              </c:numCache>
            </c:numRef>
          </c:val>
        </c:ser>
        <c:axId val="64804736"/>
        <c:axId val="64806272"/>
      </c:barChart>
      <c:catAx>
        <c:axId val="64804736"/>
        <c:scaling>
          <c:orientation val="minMax"/>
        </c:scaling>
        <c:axPos val="b"/>
        <c:tickLblPos val="nextTo"/>
        <c:txPr>
          <a:bodyPr/>
          <a:lstStyle/>
          <a:p>
            <a:pPr>
              <a:defRPr sz="1600"/>
            </a:pPr>
            <a:endParaRPr lang="en-US"/>
          </a:p>
        </c:txPr>
        <c:crossAx val="64806272"/>
        <c:crosses val="autoZero"/>
        <c:auto val="1"/>
        <c:lblAlgn val="ctr"/>
        <c:lblOffset val="100"/>
      </c:catAx>
      <c:valAx>
        <c:axId val="64806272"/>
        <c:scaling>
          <c:orientation val="minMax"/>
          <c:max val="1"/>
        </c:scaling>
        <c:axPos val="l"/>
        <c:majorGridlines/>
        <c:numFmt formatCode="0%" sourceLinked="0"/>
        <c:tickLblPos val="nextTo"/>
        <c:txPr>
          <a:bodyPr/>
          <a:lstStyle/>
          <a:p>
            <a:pPr>
              <a:defRPr sz="1600"/>
            </a:pPr>
            <a:endParaRPr lang="en-US"/>
          </a:p>
        </c:txPr>
        <c:crossAx val="6480473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Sheet1!$C$193</c:f>
              <c:strCache>
                <c:ptCount val="1"/>
                <c:pt idx="0">
                  <c:v>has a primary doc</c:v>
                </c:pt>
              </c:strCache>
            </c:strRef>
          </c:tx>
          <c:dLbls>
            <c:txPr>
              <a:bodyPr/>
              <a:lstStyle/>
              <a:p>
                <a:pPr>
                  <a:defRPr sz="1600"/>
                </a:pPr>
                <a:endParaRPr lang="en-US"/>
              </a:p>
            </c:txPr>
            <c:showVal val="1"/>
          </c:dLbls>
          <c:cat>
            <c:strRef>
              <c:f>Sheet1!$B$194:$B$196</c:f>
              <c:strCache>
                <c:ptCount val="3"/>
                <c:pt idx="0">
                  <c:v>White, Non-Hispanic</c:v>
                </c:pt>
                <c:pt idx="1">
                  <c:v>African American, Non-Hispanic</c:v>
                </c:pt>
                <c:pt idx="2">
                  <c:v>Hispanic</c:v>
                </c:pt>
              </c:strCache>
            </c:strRef>
          </c:cat>
          <c:val>
            <c:numRef>
              <c:f>Sheet1!$C$194:$C$196</c:f>
              <c:numCache>
                <c:formatCode>0%</c:formatCode>
                <c:ptCount val="3"/>
                <c:pt idx="0">
                  <c:v>0.92</c:v>
                </c:pt>
                <c:pt idx="1">
                  <c:v>0.97000000000000064</c:v>
                </c:pt>
                <c:pt idx="2">
                  <c:v>0.96000000000000163</c:v>
                </c:pt>
              </c:numCache>
            </c:numRef>
          </c:val>
        </c:ser>
        <c:axId val="62399232"/>
        <c:axId val="62400768"/>
      </c:barChart>
      <c:catAx>
        <c:axId val="62399232"/>
        <c:scaling>
          <c:orientation val="minMax"/>
        </c:scaling>
        <c:axPos val="b"/>
        <c:tickLblPos val="nextTo"/>
        <c:txPr>
          <a:bodyPr/>
          <a:lstStyle/>
          <a:p>
            <a:pPr>
              <a:defRPr sz="1600"/>
            </a:pPr>
            <a:endParaRPr lang="en-US"/>
          </a:p>
        </c:txPr>
        <c:crossAx val="62400768"/>
        <c:crosses val="autoZero"/>
        <c:auto val="1"/>
        <c:lblAlgn val="ctr"/>
        <c:lblOffset val="100"/>
      </c:catAx>
      <c:valAx>
        <c:axId val="62400768"/>
        <c:scaling>
          <c:orientation val="minMax"/>
          <c:max val="1"/>
          <c:min val="0"/>
        </c:scaling>
        <c:axPos val="l"/>
        <c:majorGridlines/>
        <c:numFmt formatCode="0%" sourceLinked="1"/>
        <c:tickLblPos val="nextTo"/>
        <c:txPr>
          <a:bodyPr/>
          <a:lstStyle/>
          <a:p>
            <a:pPr>
              <a:defRPr sz="1600"/>
            </a:pPr>
            <a:endParaRPr lang="en-US"/>
          </a:p>
        </c:txPr>
        <c:crossAx val="6239923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sz="1600"/>
                </a:pPr>
                <a:endParaRPr lang="en-US"/>
              </a:p>
            </c:txPr>
            <c:showVal val="1"/>
          </c:dLbls>
          <c:cat>
            <c:strRef>
              <c:f>Sheet1!$B$154:$B$156</c:f>
              <c:strCache>
                <c:ptCount val="3"/>
                <c:pt idx="0">
                  <c:v>White, Non-Hispanic</c:v>
                </c:pt>
                <c:pt idx="1">
                  <c:v>African American, Non-Hispanic</c:v>
                </c:pt>
                <c:pt idx="2">
                  <c:v>Hispanic</c:v>
                </c:pt>
              </c:strCache>
            </c:strRef>
          </c:cat>
          <c:val>
            <c:numRef>
              <c:f>Sheet1!$C$154:$C$156</c:f>
              <c:numCache>
                <c:formatCode>0%</c:formatCode>
                <c:ptCount val="3"/>
                <c:pt idx="0">
                  <c:v>0.92</c:v>
                </c:pt>
                <c:pt idx="1">
                  <c:v>0.89</c:v>
                </c:pt>
                <c:pt idx="2">
                  <c:v>0.85000000000000164</c:v>
                </c:pt>
              </c:numCache>
            </c:numRef>
          </c:val>
        </c:ser>
        <c:axId val="62432768"/>
        <c:axId val="62434304"/>
      </c:barChart>
      <c:catAx>
        <c:axId val="62432768"/>
        <c:scaling>
          <c:orientation val="minMax"/>
        </c:scaling>
        <c:axPos val="b"/>
        <c:tickLblPos val="nextTo"/>
        <c:txPr>
          <a:bodyPr/>
          <a:lstStyle/>
          <a:p>
            <a:pPr>
              <a:defRPr sz="1400"/>
            </a:pPr>
            <a:endParaRPr lang="en-US"/>
          </a:p>
        </c:txPr>
        <c:crossAx val="62434304"/>
        <c:crosses val="autoZero"/>
        <c:auto val="1"/>
        <c:lblAlgn val="ctr"/>
        <c:lblOffset val="100"/>
      </c:catAx>
      <c:valAx>
        <c:axId val="62434304"/>
        <c:scaling>
          <c:orientation val="minMax"/>
          <c:max val="1"/>
          <c:min val="0"/>
        </c:scaling>
        <c:axPos val="l"/>
        <c:majorGridlines/>
        <c:numFmt formatCode="0%" sourceLinked="1"/>
        <c:tickLblPos val="nextTo"/>
        <c:txPr>
          <a:bodyPr/>
          <a:lstStyle/>
          <a:p>
            <a:pPr>
              <a:defRPr sz="1600"/>
            </a:pPr>
            <a:endParaRPr lang="en-US"/>
          </a:p>
        </c:txPr>
        <c:crossAx val="6243276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Sheet1!$C$173</c:f>
              <c:strCache>
                <c:ptCount val="1"/>
                <c:pt idx="0">
                  <c:v>in past year mos</c:v>
                </c:pt>
              </c:strCache>
            </c:strRef>
          </c:tx>
          <c:dLbls>
            <c:txPr>
              <a:bodyPr/>
              <a:lstStyle/>
              <a:p>
                <a:pPr>
                  <a:defRPr sz="1600"/>
                </a:pPr>
                <a:endParaRPr lang="en-US"/>
              </a:p>
            </c:txPr>
            <c:showVal val="1"/>
          </c:dLbls>
          <c:cat>
            <c:strRef>
              <c:f>Sheet1!$B$174:$B$176</c:f>
              <c:strCache>
                <c:ptCount val="3"/>
                <c:pt idx="0">
                  <c:v>White, Non-Hispanic</c:v>
                </c:pt>
                <c:pt idx="1">
                  <c:v>African American, Non-Hispanic</c:v>
                </c:pt>
                <c:pt idx="2">
                  <c:v>Hispanic</c:v>
                </c:pt>
              </c:strCache>
            </c:strRef>
          </c:cat>
          <c:val>
            <c:numRef>
              <c:f>Sheet1!$C$174:$C$176</c:f>
              <c:numCache>
                <c:formatCode>0%</c:formatCode>
                <c:ptCount val="3"/>
                <c:pt idx="0">
                  <c:v>0.85000000000000164</c:v>
                </c:pt>
                <c:pt idx="1">
                  <c:v>0.75000000000000266</c:v>
                </c:pt>
                <c:pt idx="2">
                  <c:v>0.79</c:v>
                </c:pt>
              </c:numCache>
            </c:numRef>
          </c:val>
        </c:ser>
        <c:axId val="62474496"/>
        <c:axId val="62476288"/>
      </c:barChart>
      <c:catAx>
        <c:axId val="62474496"/>
        <c:scaling>
          <c:orientation val="minMax"/>
        </c:scaling>
        <c:axPos val="b"/>
        <c:tickLblPos val="nextTo"/>
        <c:txPr>
          <a:bodyPr/>
          <a:lstStyle/>
          <a:p>
            <a:pPr>
              <a:defRPr sz="1400"/>
            </a:pPr>
            <a:endParaRPr lang="en-US"/>
          </a:p>
        </c:txPr>
        <c:crossAx val="62476288"/>
        <c:crosses val="autoZero"/>
        <c:auto val="1"/>
        <c:lblAlgn val="ctr"/>
        <c:lblOffset val="100"/>
      </c:catAx>
      <c:valAx>
        <c:axId val="62476288"/>
        <c:scaling>
          <c:orientation val="minMax"/>
          <c:max val="1"/>
          <c:min val="0"/>
        </c:scaling>
        <c:axPos val="l"/>
        <c:majorGridlines/>
        <c:numFmt formatCode="0%" sourceLinked="1"/>
        <c:tickLblPos val="nextTo"/>
        <c:txPr>
          <a:bodyPr/>
          <a:lstStyle/>
          <a:p>
            <a:pPr>
              <a:defRPr sz="1600"/>
            </a:pPr>
            <a:endParaRPr lang="en-US"/>
          </a:p>
        </c:txPr>
        <c:crossAx val="6247449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Sheet1!$C$277</c:f>
              <c:strCache>
                <c:ptCount val="1"/>
                <c:pt idx="0">
                  <c:v>flu vaccine in the past year</c:v>
                </c:pt>
              </c:strCache>
            </c:strRef>
          </c:tx>
          <c:dLbls>
            <c:txPr>
              <a:bodyPr/>
              <a:lstStyle/>
              <a:p>
                <a:pPr>
                  <a:defRPr sz="1600"/>
                </a:pPr>
                <a:endParaRPr lang="en-US"/>
              </a:p>
            </c:txPr>
            <c:showVal val="1"/>
          </c:dLbls>
          <c:cat>
            <c:strRef>
              <c:f>Sheet1!$B$278:$B$280</c:f>
              <c:strCache>
                <c:ptCount val="3"/>
                <c:pt idx="0">
                  <c:v>White, Non-Hispanic</c:v>
                </c:pt>
                <c:pt idx="1">
                  <c:v>African American, Non-Hispanic</c:v>
                </c:pt>
                <c:pt idx="2">
                  <c:v>Hispanic</c:v>
                </c:pt>
              </c:strCache>
            </c:strRef>
          </c:cat>
          <c:val>
            <c:numRef>
              <c:f>Sheet1!$C$278:$C$280</c:f>
              <c:numCache>
                <c:formatCode>0%</c:formatCode>
                <c:ptCount val="3"/>
                <c:pt idx="0">
                  <c:v>0.81</c:v>
                </c:pt>
                <c:pt idx="1">
                  <c:v>0.71000000000000163</c:v>
                </c:pt>
                <c:pt idx="2">
                  <c:v>0.74000000000000166</c:v>
                </c:pt>
              </c:numCache>
            </c:numRef>
          </c:val>
        </c:ser>
        <c:axId val="62487936"/>
        <c:axId val="62518400"/>
      </c:barChart>
      <c:catAx>
        <c:axId val="62487936"/>
        <c:scaling>
          <c:orientation val="minMax"/>
        </c:scaling>
        <c:axPos val="b"/>
        <c:tickLblPos val="nextTo"/>
        <c:txPr>
          <a:bodyPr/>
          <a:lstStyle/>
          <a:p>
            <a:pPr>
              <a:defRPr sz="1400"/>
            </a:pPr>
            <a:endParaRPr lang="en-US"/>
          </a:p>
        </c:txPr>
        <c:crossAx val="62518400"/>
        <c:crosses val="autoZero"/>
        <c:auto val="1"/>
        <c:lblAlgn val="ctr"/>
        <c:lblOffset val="100"/>
      </c:catAx>
      <c:valAx>
        <c:axId val="62518400"/>
        <c:scaling>
          <c:orientation val="minMax"/>
          <c:max val="1"/>
          <c:min val="0"/>
        </c:scaling>
        <c:axPos val="l"/>
        <c:majorGridlines/>
        <c:numFmt formatCode="0%" sourceLinked="0"/>
        <c:tickLblPos val="nextTo"/>
        <c:txPr>
          <a:bodyPr/>
          <a:lstStyle/>
          <a:p>
            <a:pPr>
              <a:defRPr sz="1600"/>
            </a:pPr>
            <a:endParaRPr lang="en-US"/>
          </a:p>
        </c:txPr>
        <c:crossAx val="62487936"/>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sz="1600"/>
                </a:pPr>
                <a:endParaRPr lang="en-US"/>
              </a:p>
            </c:txPr>
            <c:showVal val="1"/>
          </c:dLbls>
          <c:cat>
            <c:strRef>
              <c:f>Sheet1!$B$296:$B$298</c:f>
              <c:strCache>
                <c:ptCount val="3"/>
                <c:pt idx="0">
                  <c:v>White, Non-Hispanic</c:v>
                </c:pt>
                <c:pt idx="1">
                  <c:v>African American, Non-Hispanic</c:v>
                </c:pt>
                <c:pt idx="2">
                  <c:v>Hispanic</c:v>
                </c:pt>
              </c:strCache>
            </c:strRef>
          </c:cat>
          <c:val>
            <c:numRef>
              <c:f>Sheet1!$C$296:$C$298</c:f>
              <c:numCache>
                <c:formatCode>0%</c:formatCode>
                <c:ptCount val="3"/>
                <c:pt idx="0">
                  <c:v>0.45</c:v>
                </c:pt>
                <c:pt idx="1">
                  <c:v>0.35000000000000031</c:v>
                </c:pt>
                <c:pt idx="2">
                  <c:v>0.34</c:v>
                </c:pt>
              </c:numCache>
            </c:numRef>
          </c:val>
        </c:ser>
        <c:axId val="61686144"/>
        <c:axId val="61687680"/>
      </c:barChart>
      <c:catAx>
        <c:axId val="61686144"/>
        <c:scaling>
          <c:orientation val="minMax"/>
        </c:scaling>
        <c:axPos val="b"/>
        <c:tickLblPos val="nextTo"/>
        <c:txPr>
          <a:bodyPr/>
          <a:lstStyle/>
          <a:p>
            <a:pPr>
              <a:defRPr sz="1400"/>
            </a:pPr>
            <a:endParaRPr lang="en-US"/>
          </a:p>
        </c:txPr>
        <c:crossAx val="61687680"/>
        <c:crosses val="autoZero"/>
        <c:auto val="1"/>
        <c:lblAlgn val="ctr"/>
        <c:lblOffset val="100"/>
      </c:catAx>
      <c:valAx>
        <c:axId val="61687680"/>
        <c:scaling>
          <c:orientation val="minMax"/>
          <c:max val="1"/>
          <c:min val="0"/>
        </c:scaling>
        <c:axPos val="l"/>
        <c:majorGridlines/>
        <c:numFmt formatCode="0%" sourceLinked="0"/>
        <c:tickLblPos val="nextTo"/>
        <c:txPr>
          <a:bodyPr/>
          <a:lstStyle/>
          <a:p>
            <a:pPr>
              <a:defRPr sz="1600"/>
            </a:pPr>
            <a:endParaRPr lang="en-US"/>
          </a:p>
        </c:txPr>
        <c:crossAx val="6168614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sz="1400"/>
                </a:pPr>
                <a:endParaRPr lang="en-US"/>
              </a:p>
            </c:txPr>
            <c:showVal val="1"/>
          </c:dLbls>
          <c:cat>
            <c:strRef>
              <c:f>Sheet1!$A$130:$A$132</c:f>
              <c:strCache>
                <c:ptCount val="3"/>
                <c:pt idx="0">
                  <c:v>White, Non-Hispanic</c:v>
                </c:pt>
                <c:pt idx="1">
                  <c:v>African American, Non-Hispanic</c:v>
                </c:pt>
                <c:pt idx="2">
                  <c:v>Hispanic</c:v>
                </c:pt>
              </c:strCache>
            </c:strRef>
          </c:cat>
          <c:val>
            <c:numRef>
              <c:f>Sheet1!$B$130:$B$132</c:f>
              <c:numCache>
                <c:formatCode>0.0</c:formatCode>
                <c:ptCount val="3"/>
                <c:pt idx="0">
                  <c:v>44.9</c:v>
                </c:pt>
                <c:pt idx="1">
                  <c:v>41</c:v>
                </c:pt>
                <c:pt idx="2">
                  <c:v>37.800000000000004</c:v>
                </c:pt>
              </c:numCache>
            </c:numRef>
          </c:val>
        </c:ser>
        <c:axId val="62526976"/>
        <c:axId val="62528512"/>
      </c:barChart>
      <c:catAx>
        <c:axId val="62526976"/>
        <c:scaling>
          <c:orientation val="minMax"/>
        </c:scaling>
        <c:axPos val="b"/>
        <c:tickLblPos val="nextTo"/>
        <c:txPr>
          <a:bodyPr/>
          <a:lstStyle/>
          <a:p>
            <a:pPr>
              <a:defRPr sz="1400"/>
            </a:pPr>
            <a:endParaRPr lang="en-US"/>
          </a:p>
        </c:txPr>
        <c:crossAx val="62528512"/>
        <c:crosses val="autoZero"/>
        <c:auto val="1"/>
        <c:lblAlgn val="ctr"/>
        <c:lblOffset val="100"/>
      </c:catAx>
      <c:valAx>
        <c:axId val="62528512"/>
        <c:scaling>
          <c:orientation val="minMax"/>
          <c:max val="50"/>
          <c:min val="35"/>
        </c:scaling>
        <c:axPos val="l"/>
        <c:majorGridlines/>
        <c:numFmt formatCode="0" sourceLinked="0"/>
        <c:tickLblPos val="nextTo"/>
        <c:txPr>
          <a:bodyPr/>
          <a:lstStyle/>
          <a:p>
            <a:pPr>
              <a:defRPr sz="1600"/>
            </a:pPr>
            <a:endParaRPr lang="en-US"/>
          </a:p>
        </c:txPr>
        <c:crossAx val="62526976"/>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Sheet1!$C$19</c:f>
              <c:strCache>
                <c:ptCount val="1"/>
                <c:pt idx="0">
                  <c:v>Female</c:v>
                </c:pt>
              </c:strCache>
            </c:strRef>
          </c:tx>
          <c:dLbls>
            <c:txPr>
              <a:bodyPr/>
              <a:lstStyle/>
              <a:p>
                <a:pPr>
                  <a:defRPr sz="1600"/>
                </a:pPr>
                <a:endParaRPr lang="en-US"/>
              </a:p>
            </c:txPr>
            <c:showVal val="1"/>
          </c:dLbls>
          <c:cat>
            <c:strRef>
              <c:f>Sheet1!$B$20:$B$22</c:f>
              <c:strCache>
                <c:ptCount val="3"/>
                <c:pt idx="0">
                  <c:v>White, Non-Hispanic</c:v>
                </c:pt>
                <c:pt idx="1">
                  <c:v>African American, Non-Hispanic</c:v>
                </c:pt>
                <c:pt idx="2">
                  <c:v>Hispanic</c:v>
                </c:pt>
              </c:strCache>
            </c:strRef>
          </c:cat>
          <c:val>
            <c:numRef>
              <c:f>Sheet1!$C$20:$C$22</c:f>
              <c:numCache>
                <c:formatCode>0%</c:formatCode>
                <c:ptCount val="3"/>
                <c:pt idx="0">
                  <c:v>0.45</c:v>
                </c:pt>
                <c:pt idx="1">
                  <c:v>0.41000000000000031</c:v>
                </c:pt>
                <c:pt idx="2">
                  <c:v>0.37000000000000033</c:v>
                </c:pt>
              </c:numCache>
            </c:numRef>
          </c:val>
        </c:ser>
        <c:axId val="62548224"/>
        <c:axId val="62550016"/>
      </c:barChart>
      <c:catAx>
        <c:axId val="62548224"/>
        <c:scaling>
          <c:orientation val="minMax"/>
        </c:scaling>
        <c:axPos val="b"/>
        <c:tickLblPos val="nextTo"/>
        <c:txPr>
          <a:bodyPr/>
          <a:lstStyle/>
          <a:p>
            <a:pPr>
              <a:defRPr sz="1400"/>
            </a:pPr>
            <a:endParaRPr lang="en-US"/>
          </a:p>
        </c:txPr>
        <c:crossAx val="62550016"/>
        <c:crosses val="autoZero"/>
        <c:auto val="1"/>
        <c:lblAlgn val="ctr"/>
        <c:lblOffset val="100"/>
      </c:catAx>
      <c:valAx>
        <c:axId val="62550016"/>
        <c:scaling>
          <c:orientation val="minMax"/>
          <c:max val="1"/>
        </c:scaling>
        <c:axPos val="l"/>
        <c:majorGridlines/>
        <c:numFmt formatCode="0%" sourceLinked="1"/>
        <c:tickLblPos val="nextTo"/>
        <c:txPr>
          <a:bodyPr/>
          <a:lstStyle/>
          <a:p>
            <a:pPr>
              <a:defRPr sz="1600"/>
            </a:pPr>
            <a:endParaRPr lang="en-US"/>
          </a:p>
        </c:txPr>
        <c:crossAx val="62548224"/>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[Book1.xlsx]Sheet1!$C$236</c:f>
              <c:strCache>
                <c:ptCount val="1"/>
                <c:pt idx="0">
                  <c:v>other</c:v>
                </c:pt>
              </c:strCache>
            </c:strRef>
          </c:tx>
          <c:dLbls>
            <c:txPr>
              <a:bodyPr/>
              <a:lstStyle/>
              <a:p>
                <a:pPr>
                  <a:defRPr sz="1600"/>
                </a:pPr>
                <a:endParaRPr lang="en-US"/>
              </a:p>
            </c:txPr>
            <c:showVal val="1"/>
          </c:dLbls>
          <c:cat>
            <c:strRef>
              <c:f>[Book1.xlsx]Sheet1!$B$237:$B$239</c:f>
              <c:strCache>
                <c:ptCount val="3"/>
                <c:pt idx="0">
                  <c:v>White, Non-Hispanic</c:v>
                </c:pt>
                <c:pt idx="1">
                  <c:v>African American, Non-Hispanic</c:v>
                </c:pt>
                <c:pt idx="2">
                  <c:v>Hispanic</c:v>
                </c:pt>
              </c:strCache>
            </c:strRef>
          </c:cat>
          <c:val>
            <c:numRef>
              <c:f>[Book1.xlsx]Sheet1!$C$237:$C$239</c:f>
              <c:numCache>
                <c:formatCode>0%</c:formatCode>
                <c:ptCount val="3"/>
                <c:pt idx="0">
                  <c:v>1.0000000000000005E-2</c:v>
                </c:pt>
                <c:pt idx="1">
                  <c:v>1.0000000000000005E-2</c:v>
                </c:pt>
                <c:pt idx="2">
                  <c:v>0.21006564551422427</c:v>
                </c:pt>
              </c:numCache>
            </c:numRef>
          </c:val>
        </c:ser>
        <c:axId val="62586240"/>
        <c:axId val="63902848"/>
      </c:barChart>
      <c:catAx>
        <c:axId val="62586240"/>
        <c:scaling>
          <c:orientation val="minMax"/>
        </c:scaling>
        <c:axPos val="b"/>
        <c:tickLblPos val="nextTo"/>
        <c:txPr>
          <a:bodyPr/>
          <a:lstStyle/>
          <a:p>
            <a:pPr>
              <a:defRPr sz="1400"/>
            </a:pPr>
            <a:endParaRPr lang="en-US"/>
          </a:p>
        </c:txPr>
        <c:crossAx val="63902848"/>
        <c:crosses val="autoZero"/>
        <c:auto val="1"/>
        <c:lblAlgn val="ctr"/>
        <c:lblOffset val="100"/>
      </c:catAx>
      <c:valAx>
        <c:axId val="63902848"/>
        <c:scaling>
          <c:orientation val="minMax"/>
          <c:max val="1"/>
        </c:scaling>
        <c:axPos val="l"/>
        <c:majorGridlines/>
        <c:numFmt formatCode="0%" sourceLinked="1"/>
        <c:tickLblPos val="nextTo"/>
        <c:txPr>
          <a:bodyPr/>
          <a:lstStyle/>
          <a:p>
            <a:pPr>
              <a:defRPr sz="1600"/>
            </a:pPr>
            <a:endParaRPr lang="en-US"/>
          </a:p>
        </c:txPr>
        <c:crossAx val="62586240"/>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C67701-77F5-454E-A21F-4E27F50F5FB2}" type="datetime1">
              <a:rPr lang="en-US" smtClean="0"/>
              <a:pPr/>
              <a:t>11/15/2013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BBA0D63-C766-DA4E-BE8B-885CB7479C43}" type="slidenum">
              <a:rPr lang="en-US" smtClean="0"/>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616293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542CCE-CC18-7441-9771-64D79037EBBB}" type="datetime1">
              <a:rPr lang="en-US" smtClean="0"/>
              <a:pPr/>
              <a:t>11/15/2013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CC34AD-ECAE-264B-8D85-B004DC999135}" type="slidenum">
              <a:rPr lang="en-US" smtClean="0"/>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0708332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 brief agenda outlining</a:t>
            </a:r>
            <a:r>
              <a:rPr lang="en-US" baseline="0" dirty="0" smtClean="0"/>
              <a:t> this presentation</a:t>
            </a:r>
          </a:p>
          <a:p>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CC34AD-ECAE-264B-8D85-B004DC999135}"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CC34AD-ECAE-264B-8D85-B004DC999135}"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analysis started with the following research questions. We wanted to know…….</a:t>
            </a:r>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is the NCI dataset?</a:t>
            </a:r>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this analysis,</a:t>
            </a:r>
            <a:r>
              <a:rPr lang="en-US" baseline="0" dirty="0" smtClean="0"/>
              <a:t> we used data from the Adult Consumer Survey. </a:t>
            </a:r>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this analysis, we looked at the 2011-12 administration of the ACS. The sample was composed of individuals from 19 states and one regional council, and our initial sample totaled 12,236 individuals.  We looked only at information collected in the BI section, which covers information on demographics, residence, health, and employment. This information is generally collected from existing records by case managers prior to the face to face interview. </a:t>
            </a:r>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define the r/e categories we’d use for our analysis, which would be our primary independent variable of interest, we looked at two items from the background section of the adult consumer survey. Ethnicity and Race. </a:t>
            </a:r>
          </a:p>
          <a:p>
            <a:endParaRPr lang="en-US" dirty="0" smtClean="0"/>
          </a:p>
          <a:p>
            <a:r>
              <a:rPr lang="en-US" dirty="0" smtClean="0"/>
              <a:t>We then combined</a:t>
            </a:r>
            <a:r>
              <a:rPr lang="en-US" baseline="0" dirty="0" smtClean="0"/>
              <a:t> those two variables to create a Race and ethnicity variable with the following values: </a:t>
            </a:r>
          </a:p>
          <a:p>
            <a:endParaRPr lang="en-US" baseline="0" dirty="0" smtClean="0"/>
          </a:p>
          <a:p>
            <a:r>
              <a:rPr lang="en-US" baseline="0" dirty="0" smtClean="0"/>
              <a:t>Unfortunately, other race/ethnic categories yielded numbers too small for analysis. </a:t>
            </a:r>
            <a:r>
              <a:rPr lang="en-US" dirty="0" smtClean="0"/>
              <a:t> </a:t>
            </a:r>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among</a:t>
            </a:r>
            <a:r>
              <a:rPr lang="en-US" baseline="0" dirty="0" smtClean="0"/>
              <a:t> data collected in the BI section, there are several questions pertaining to the receipt of various preventive care procedures. </a:t>
            </a:r>
          </a:p>
          <a:p>
            <a:endParaRPr lang="en-US" baseline="0" dirty="0" smtClean="0"/>
          </a:p>
          <a:p>
            <a:r>
              <a:rPr lang="en-US" baseline="0" dirty="0" smtClean="0"/>
              <a:t>These were used to create our 7 dependent variables. </a:t>
            </a:r>
            <a:endParaRPr lang="en-US" dirty="0"/>
          </a:p>
        </p:txBody>
      </p:sp>
      <p:sp>
        <p:nvSpPr>
          <p:cNvPr id="4" name="Slide Number Placeholder 3"/>
          <p:cNvSpPr>
            <a:spLocks noGrp="1"/>
          </p:cNvSpPr>
          <p:nvPr>
            <p:ph type="sldNum" sz="quarter" idx="10"/>
          </p:nvPr>
        </p:nvSpPr>
        <p:spPr/>
        <p:txBody>
          <a:bodyPr/>
          <a:lstStyle/>
          <a:p>
            <a:fld id="{90CC34AD-ECAE-264B-8D85-B004DC999135}"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CC34AD-ECAE-264B-8D85-B004DC999135}"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 name="Picture 19" descr="nci_background.png"/>
          <p:cNvPicPr>
            <a:picLocks noChangeAspect="1"/>
          </p:cNvPicPr>
          <p:nvPr userDrawn="1"/>
        </p:nvPicPr>
        <p:blipFill>
          <a:blip r:embed="rId2">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429000" y="2094701"/>
            <a:ext cx="5257800" cy="1470025"/>
          </a:xfrm>
        </p:spPr>
        <p:txBody>
          <a:bodyPr>
            <a:normAutofit/>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429000" y="3721556"/>
            <a:ext cx="5257800" cy="461665"/>
          </a:xfrm>
        </p:spPr>
        <p:txBody>
          <a:bodyPr>
            <a:sp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descr="national_core_indicators-logo_logotype-1col-transparent_bkg.png"/>
          <p:cNvPicPr>
            <a:picLocks noChangeAspect="1"/>
          </p:cNvPicPr>
          <p:nvPr userDrawn="1"/>
        </p:nvPicPr>
        <p:blipFill>
          <a:blip r:embed="rId3">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457200" y="2615770"/>
            <a:ext cx="2286000" cy="1608773"/>
          </a:xfrm>
          <a:prstGeom prst="rect">
            <a:avLst/>
          </a:prstGeom>
        </p:spPr>
      </p:pic>
      <p:sp>
        <p:nvSpPr>
          <p:cNvPr id="13" name="Date Placeholder 3"/>
          <p:cNvSpPr>
            <a:spLocks noGrp="1"/>
          </p:cNvSpPr>
          <p:nvPr>
            <p:ph type="dt" sz="half" idx="10"/>
          </p:nvPr>
        </p:nvSpPr>
        <p:spPr>
          <a:xfrm>
            <a:off x="3429000" y="4476105"/>
            <a:ext cx="2621219" cy="276999"/>
          </a:xfrm>
          <a:prstGeom prst="rect">
            <a:avLst/>
          </a:prstGeom>
        </p:spPr>
        <p:txBody>
          <a:bodyPr>
            <a:spAutoFit/>
          </a:bodyPr>
          <a:lstStyle>
            <a:lvl1pPr>
              <a:defRPr sz="1200">
                <a:solidFill>
                  <a:srgbClr val="898989"/>
                </a:solidFill>
                <a:latin typeface="Arial"/>
                <a:cs typeface="Arial"/>
              </a:defRPr>
            </a:lvl1pPr>
          </a:lstStyle>
          <a:p>
            <a:endParaRPr lang="en-US" dirty="0"/>
          </a:p>
        </p:txBody>
      </p:sp>
      <p:cxnSp>
        <p:nvCxnSpPr>
          <p:cNvPr id="22" name="Straight Connector 21"/>
          <p:cNvCxnSpPr/>
          <p:nvPr userDrawn="1"/>
        </p:nvCxnSpPr>
        <p:spPr>
          <a:xfrm>
            <a:off x="3086100" y="1828800"/>
            <a:ext cx="0" cy="3200400"/>
          </a:xfrm>
          <a:prstGeom prst="line">
            <a:avLst/>
          </a:prstGeom>
          <a:ln w="9525">
            <a:solidFill>
              <a:srgbClr val="99999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mc="http://schemas.openxmlformats.org/markup-compatibility/2006" xmlns:mv="urn:schemas-microsoft-com:mac:vml" xmlns="" xmlns:p14="http://schemas.microsoft.com/office/powerpoint/2010/main" val="966820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BC60082-236A-8441-9042-44099E4F94DE}" type="slidenum">
              <a:rPr lang="en-US" smtClean="0"/>
              <a:pPr/>
              <a:t>‹#›</a:t>
            </a:fld>
            <a:endParaRPr lang="en-US"/>
          </a:p>
        </p:txBody>
      </p:sp>
      <p:sp>
        <p:nvSpPr>
          <p:cNvPr id="5"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378996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BC60082-236A-8441-9042-44099E4F94DE}" type="slidenum">
              <a:rPr lang="en-US" smtClean="0"/>
              <a:pPr/>
              <a:t>‹#›</a:t>
            </a:fld>
            <a:endParaRPr lang="en-US"/>
          </a:p>
        </p:txBody>
      </p:sp>
      <p:sp>
        <p:nvSpPr>
          <p:cNvPr id="5"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2423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BC60082-236A-8441-9042-44099E4F94DE}" type="slidenum">
              <a:rPr lang="en-US" smtClean="0"/>
              <a:pPr/>
              <a:t>‹#›</a:t>
            </a:fld>
            <a:endParaRPr lang="en-US" dirty="0"/>
          </a:p>
        </p:txBody>
      </p:sp>
      <p:sp>
        <p:nvSpPr>
          <p:cNvPr id="10"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302749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nci_background_section.png"/>
          <p:cNvPicPr>
            <a:picLocks noChangeAspect="1"/>
          </p:cNvPicPr>
          <p:nvPr userDrawn="1"/>
        </p:nvPicPr>
        <p:blipFill>
          <a:blip r:embed="rId2">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077719"/>
            <a:ext cx="7772400" cy="3050227"/>
          </a:xfrm>
        </p:spPr>
        <p:txBody>
          <a:bodyPr anchor="t">
            <a:normAutofit/>
          </a:bodyPr>
          <a:lstStyle>
            <a:lvl1pPr algn="l">
              <a:defRPr sz="5400" b="1" cap="none">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317412"/>
            <a:ext cx="7772400" cy="749808"/>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mc="http://schemas.openxmlformats.org/markup-compatibility/2006" xmlns:mv="urn:schemas-microsoft-com:mac:vml" xmlns="" xmlns:p14="http://schemas.microsoft.com/office/powerpoint/2010/main" val="329592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CBC60082-236A-8441-9042-44099E4F94DE}" type="slidenum">
              <a:rPr lang="en-US" smtClean="0"/>
              <a:pPr/>
              <a:t>‹#›</a:t>
            </a:fld>
            <a:endParaRPr lang="en-US"/>
          </a:p>
        </p:txBody>
      </p:sp>
      <p:sp>
        <p:nvSpPr>
          <p:cNvPr id="6"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301504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BC60082-236A-8441-9042-44099E4F94DE}" type="slidenum">
              <a:rPr lang="en-US" smtClean="0"/>
              <a:pPr/>
              <a:t>‹#›</a:t>
            </a:fld>
            <a:endParaRPr lang="en-US"/>
          </a:p>
        </p:txBody>
      </p:sp>
      <p:sp>
        <p:nvSpPr>
          <p:cNvPr id="8" name="Footer Placeholder 4"/>
          <p:cNvSpPr>
            <a:spLocks noGrp="1"/>
          </p:cNvSpPr>
          <p:nvPr>
            <p:ph type="ftr" sz="quarter" idx="1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363296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BC60082-236A-8441-9042-44099E4F94DE}" type="slidenum">
              <a:rPr lang="en-US" smtClean="0"/>
              <a:pPr/>
              <a:t>‹#›</a:t>
            </a:fld>
            <a:endParaRPr lang="en-US"/>
          </a:p>
        </p:txBody>
      </p:sp>
      <p:sp>
        <p:nvSpPr>
          <p:cNvPr id="4"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246270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C60082-236A-8441-9042-44099E4F94DE}" type="slidenum">
              <a:rPr lang="en-US" smtClean="0"/>
              <a:pPr/>
              <a:t>‹#›</a:t>
            </a:fld>
            <a:endParaRPr lang="en-US"/>
          </a:p>
        </p:txBody>
      </p:sp>
      <p:sp>
        <p:nvSpPr>
          <p:cNvPr id="3"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88062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544637"/>
            <a:ext cx="3008313" cy="4581526"/>
          </a:xfrm>
        </p:spPr>
        <p:txBody>
          <a:bodyPr/>
          <a:lstStyle>
            <a:lvl1pPr marL="0" indent="0">
              <a:buNone/>
              <a:defRPr sz="1400">
                <a:solidFill>
                  <a:srgbClr val="7A7A7A"/>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BC60082-236A-8441-9042-44099E4F94DE}" type="slidenum">
              <a:rPr lang="en-US" smtClean="0"/>
              <a:pPr/>
              <a:t>‹#›</a:t>
            </a:fld>
            <a:endParaRPr lang="en-US"/>
          </a:p>
        </p:txBody>
      </p:sp>
      <p:sp>
        <p:nvSpPr>
          <p:cNvPr id="6"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141792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7A7A7A"/>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BC60082-236A-8441-9042-44099E4F94DE}" type="slidenum">
              <a:rPr lang="en-US" smtClean="0"/>
              <a:pPr/>
              <a:t>‹#›</a:t>
            </a:fld>
            <a:endParaRPr lang="en-US"/>
          </a:p>
        </p:txBody>
      </p:sp>
      <p:sp>
        <p:nvSpPr>
          <p:cNvPr id="6"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2451313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292815"/>
            <a:ext cx="9144000" cy="565185"/>
          </a:xfrm>
          <a:prstGeom prst="rect">
            <a:avLst/>
          </a:prstGeom>
          <a:solidFill>
            <a:srgbClr val="168E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4179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7776882" y="6392845"/>
            <a:ext cx="909918" cy="365125"/>
          </a:xfrm>
          <a:prstGeom prst="rect">
            <a:avLst/>
          </a:prstGeom>
        </p:spPr>
        <p:txBody>
          <a:bodyPr vert="horz" lIns="91440" tIns="45720" rIns="91440" bIns="45720" rtlCol="0" anchor="ctr"/>
          <a:lstStyle>
            <a:lvl1pPr algn="r">
              <a:defRPr sz="1200" b="0">
                <a:solidFill>
                  <a:srgbClr val="FFFFFF"/>
                </a:solidFill>
                <a:latin typeface="+mj-lt"/>
              </a:defRPr>
            </a:lvl1pPr>
          </a:lstStyle>
          <a:p>
            <a:fld id="{CBC60082-236A-8441-9042-44099E4F94DE}" type="slidenum">
              <a:rPr lang="en-US" smtClean="0"/>
              <a:pPr/>
              <a:t>‹#›</a:t>
            </a:fld>
            <a:endParaRPr lang="en-US" dirty="0"/>
          </a:p>
        </p:txBody>
      </p:sp>
      <p:pic>
        <p:nvPicPr>
          <p:cNvPr id="12" name="Picture 11" descr="nci-logo-white.png"/>
          <p:cNvPicPr>
            <a:picLocks noChangeAspect="1"/>
          </p:cNvPicPr>
          <p:nvPr/>
        </p:nvPicPr>
        <p:blipFill>
          <a:blip r:embed="rId13">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457201" y="6438247"/>
            <a:ext cx="259461" cy="274320"/>
          </a:xfrm>
          <a:prstGeom prst="rect">
            <a:avLst/>
          </a:prstGeom>
        </p:spPr>
      </p:pic>
      <p:sp>
        <p:nvSpPr>
          <p:cNvPr id="5" name="Footer Placeholder 4"/>
          <p:cNvSpPr>
            <a:spLocks noGrp="1"/>
          </p:cNvSpPr>
          <p:nvPr>
            <p:ph type="ftr" sz="quarter" idx="3"/>
          </p:nvPr>
        </p:nvSpPr>
        <p:spPr>
          <a:xfrm>
            <a:off x="810053" y="6392845"/>
            <a:ext cx="6765121" cy="365125"/>
          </a:xfrm>
          <a:prstGeom prst="rect">
            <a:avLst/>
          </a:prstGeom>
        </p:spPr>
        <p:txBody>
          <a:bodyPr vert="horz" lIns="91440" tIns="45720" rIns="91440" bIns="45720" rtlCol="0" anchor="ctr"/>
          <a:lstStyle>
            <a:lvl1pPr algn="l">
              <a:defRPr sz="1200">
                <a:solidFill>
                  <a:srgbClr val="FFFFFF"/>
                </a:solidFill>
                <a:latin typeface="+mj-lt"/>
              </a:defRPr>
            </a:lvl1p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1945009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457200" rtl="0" eaLnBrk="1" latinLnBrk="0" hangingPunct="1">
        <a:spcBef>
          <a:spcPct val="0"/>
        </a:spcBef>
        <a:buNone/>
        <a:defRPr sz="4400" b="1" kern="1200">
          <a:solidFill>
            <a:srgbClr val="B061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333333"/>
          </a:solidFill>
          <a:latin typeface="+mn-lt"/>
          <a:ea typeface="+mn-ea"/>
          <a:cs typeface="+mn-cs"/>
        </a:defRPr>
      </a:lvl1pPr>
      <a:lvl2pPr marL="742950" indent="-285750" algn="l" defTabSz="457200" rtl="0" eaLnBrk="1" latinLnBrk="0" hangingPunct="1">
        <a:spcBef>
          <a:spcPct val="20000"/>
        </a:spcBef>
        <a:buFont typeface="Wingdings" charset="2"/>
        <a:buChar char="§"/>
        <a:defRPr sz="2800" kern="1200">
          <a:solidFill>
            <a:srgbClr val="0E5763"/>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333333"/>
          </a:solidFill>
          <a:latin typeface="+mn-lt"/>
          <a:ea typeface="+mn-ea"/>
          <a:cs typeface="+mn-cs"/>
        </a:defRPr>
      </a:lvl3pPr>
      <a:lvl4pPr marL="1600200" indent="-228600" algn="l" defTabSz="457200" rtl="0" eaLnBrk="1" latinLnBrk="0" hangingPunct="1">
        <a:spcBef>
          <a:spcPct val="20000"/>
        </a:spcBef>
        <a:buFont typeface="Wingdings" charset="2"/>
        <a:buChar char="§"/>
        <a:defRPr sz="2000" kern="1200">
          <a:solidFill>
            <a:srgbClr val="0E5763"/>
          </a:solidFill>
          <a:latin typeface="+mn-lt"/>
          <a:ea typeface="+mn-ea"/>
          <a:cs typeface="+mn-cs"/>
        </a:defRPr>
      </a:lvl4pPr>
      <a:lvl5pPr marL="2057400" indent="-228600" algn="l" defTabSz="457200" rtl="0" eaLnBrk="1" latinLnBrk="0" hangingPunct="1">
        <a:spcBef>
          <a:spcPct val="20000"/>
        </a:spcBef>
        <a:buFont typeface="Wingdings" charset="2"/>
        <a:buChar char="§"/>
        <a:defRPr sz="2000" kern="1200">
          <a:solidFill>
            <a:srgbClr val="333333"/>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package" Target="../embeddings/Microsoft_Office_Excel_Worksheet3.xls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dhiersteiner@hsri.org" TargetMode="External"/><Relationship Id="rId7" Type="http://schemas.openxmlformats.org/officeDocument/2006/relationships/image" Target="../media/image12.jpeg"/><Relationship Id="rId2" Type="http://schemas.openxmlformats.org/officeDocument/2006/relationships/hyperlink" Target="mailto:jengler@hsri.or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www.nationalcoreindicators.org/" TargetMode="External"/><Relationship Id="rId4" Type="http://schemas.openxmlformats.org/officeDocument/2006/relationships/hyperlink" Target="mailto:MLFay@nasddds.o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804672"/>
            <a:ext cx="5257800" cy="4145279"/>
          </a:xfrm>
        </p:spPr>
        <p:txBody>
          <a:bodyPr>
            <a:noAutofit/>
          </a:bodyPr>
          <a:lstStyle/>
          <a:p>
            <a:r>
              <a:rPr lang="en-US" sz="4000" dirty="0" smtClean="0"/>
              <a:t>Racial and Ethnic Differences in Preventive Care and Employment for Adults with ID/DD</a:t>
            </a:r>
            <a:endParaRPr lang="en-US" sz="4000" dirty="0"/>
          </a:p>
        </p:txBody>
      </p:sp>
      <p:pic>
        <p:nvPicPr>
          <p:cNvPr id="3" name="Picture 2" descr="C:\Users\dhiersteiner\Pictures\HSRI_logo.jpg"/>
          <p:cNvPicPr>
            <a:picLocks noChangeAspect="1" noChangeArrowheads="1"/>
          </p:cNvPicPr>
          <p:nvPr/>
        </p:nvPicPr>
        <p:blipFill>
          <a:blip r:embed="rId2"/>
          <a:srcRect/>
          <a:stretch>
            <a:fillRect/>
          </a:stretch>
        </p:blipFill>
        <p:spPr bwMode="auto">
          <a:xfrm>
            <a:off x="1077233" y="5572664"/>
            <a:ext cx="2624074" cy="664860"/>
          </a:xfrm>
          <a:prstGeom prst="rect">
            <a:avLst/>
          </a:prstGeom>
          <a:noFill/>
        </p:spPr>
      </p:pic>
      <p:pic>
        <p:nvPicPr>
          <p:cNvPr id="4" name="Picture 3" descr="C:\Users\dhiersteiner\Pictures\NASDDDS_logo.jpg"/>
          <p:cNvPicPr>
            <a:picLocks noChangeAspect="1" noChangeArrowheads="1"/>
          </p:cNvPicPr>
          <p:nvPr/>
        </p:nvPicPr>
        <p:blipFill>
          <a:blip r:embed="rId3"/>
          <a:srcRect/>
          <a:stretch>
            <a:fillRect/>
          </a:stretch>
        </p:blipFill>
        <p:spPr bwMode="auto">
          <a:xfrm>
            <a:off x="5286859" y="5669830"/>
            <a:ext cx="2799588" cy="567694"/>
          </a:xfrm>
          <a:prstGeom prst="rect">
            <a:avLst/>
          </a:prstGeom>
          <a:noFill/>
        </p:spPr>
      </p:pic>
    </p:spTree>
    <p:extLst>
      <p:ext uri="{BB962C8B-B14F-4D97-AF65-F5344CB8AC3E}">
        <p14:creationId xmlns:mc="http://schemas.openxmlformats.org/markup-compatibility/2006" xmlns:mv="urn:schemas-microsoft-com:mac:vml" xmlns="" xmlns:p14="http://schemas.microsoft.com/office/powerpoint/2010/main" val="1931801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Measures and Sample:</a:t>
            </a:r>
            <a:br>
              <a:rPr lang="en-US" dirty="0" smtClean="0"/>
            </a:br>
            <a:r>
              <a:rPr lang="en-US" sz="4000" dirty="0" smtClean="0"/>
              <a:t>Race/Ethnicity</a:t>
            </a:r>
            <a:endParaRPr lang="en-US" sz="4000" dirty="0"/>
          </a:p>
        </p:txBody>
      </p:sp>
      <p:sp>
        <p:nvSpPr>
          <p:cNvPr id="3" name="Content Placeholder 2"/>
          <p:cNvSpPr>
            <a:spLocks noGrp="1"/>
          </p:cNvSpPr>
          <p:nvPr>
            <p:ph idx="1"/>
          </p:nvPr>
        </p:nvSpPr>
        <p:spPr>
          <a:xfrm>
            <a:off x="457200" y="1417638"/>
            <a:ext cx="8229600" cy="4741468"/>
          </a:xfrm>
        </p:spPr>
        <p:txBody>
          <a:bodyPr>
            <a:normAutofit/>
          </a:bodyPr>
          <a:lstStyle/>
          <a:p>
            <a:r>
              <a:rPr lang="en-US" sz="2400" dirty="0" smtClean="0"/>
              <a:t>Source: two items from Background Section</a:t>
            </a:r>
          </a:p>
          <a:p>
            <a:pPr lvl="1"/>
            <a:r>
              <a:rPr lang="en-US" sz="2400" dirty="0" smtClean="0"/>
              <a:t>Ethnicity (Hispanic, or non-Hispanic)</a:t>
            </a:r>
          </a:p>
          <a:p>
            <a:pPr lvl="1"/>
            <a:r>
              <a:rPr lang="en-US" sz="2400" dirty="0" smtClean="0"/>
              <a:t>Race (American Indian or Alaska Native, Asian, Black or African American, Pacific Islander, White, or Other race not listed)</a:t>
            </a:r>
          </a:p>
          <a:p>
            <a:r>
              <a:rPr lang="en-US" sz="2400" dirty="0" smtClean="0"/>
              <a:t>Items combined to create: Race/Ethnicity</a:t>
            </a:r>
          </a:p>
          <a:p>
            <a:pPr lvl="1"/>
            <a:r>
              <a:rPr lang="en-US" sz="2400" dirty="0" smtClean="0"/>
              <a:t>White, Non-Hispanic</a:t>
            </a:r>
          </a:p>
          <a:p>
            <a:pPr lvl="1"/>
            <a:r>
              <a:rPr lang="en-US" sz="2400" dirty="0" smtClean="0"/>
              <a:t>African American, Non-Hispanic</a:t>
            </a:r>
          </a:p>
          <a:p>
            <a:pPr lvl="1"/>
            <a:r>
              <a:rPr lang="en-US" sz="2400" dirty="0" smtClean="0"/>
              <a:t>Hispanic </a:t>
            </a:r>
          </a:p>
          <a:p>
            <a:r>
              <a:rPr lang="en-US" sz="2400" dirty="0" smtClean="0"/>
              <a:t>Other race/ethnic categories too small for analysis</a:t>
            </a:r>
          </a:p>
          <a:p>
            <a:endParaRPr lang="en-US" dirty="0" smtClean="0"/>
          </a:p>
          <a:p>
            <a:pPr lvl="1"/>
            <a:endParaRPr lang="en-US" dirty="0" smtClean="0"/>
          </a:p>
          <a:p>
            <a:endParaRPr lang="en-US"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Measures and Sample:</a:t>
            </a:r>
            <a:br>
              <a:rPr lang="en-US" dirty="0" smtClean="0"/>
            </a:br>
            <a:r>
              <a:rPr lang="en-US" sz="4000" dirty="0" smtClean="0"/>
              <a:t>Preventive Care</a:t>
            </a:r>
            <a:endParaRPr lang="en-US" dirty="0"/>
          </a:p>
        </p:txBody>
      </p:sp>
      <p:sp>
        <p:nvSpPr>
          <p:cNvPr id="3" name="Content Placeholder 2"/>
          <p:cNvSpPr>
            <a:spLocks noGrp="1"/>
          </p:cNvSpPr>
          <p:nvPr>
            <p:ph sz="half" idx="1"/>
          </p:nvPr>
        </p:nvSpPr>
        <p:spPr/>
        <p:txBody>
          <a:bodyPr>
            <a:normAutofit fontScale="92500" lnSpcReduction="20000"/>
          </a:bodyPr>
          <a:lstStyle/>
          <a:p>
            <a:pPr lvl="0"/>
            <a:r>
              <a:rPr lang="en-US" sz="1800" dirty="0" smtClean="0"/>
              <a:t>Person has a primary care doctor:</a:t>
            </a:r>
          </a:p>
          <a:p>
            <a:pPr lvl="1"/>
            <a:r>
              <a:rPr lang="en-US" sz="1800" dirty="0" smtClean="0"/>
              <a:t>No </a:t>
            </a:r>
          </a:p>
          <a:p>
            <a:pPr lvl="1"/>
            <a:r>
              <a:rPr lang="en-US" sz="1800" dirty="0" smtClean="0"/>
              <a:t>Yes</a:t>
            </a:r>
          </a:p>
          <a:p>
            <a:pPr lvl="0"/>
            <a:endParaRPr lang="en-US" sz="1800" dirty="0" smtClean="0"/>
          </a:p>
          <a:p>
            <a:pPr lvl="0"/>
            <a:r>
              <a:rPr lang="en-US" sz="1800" dirty="0" smtClean="0"/>
              <a:t>Last complete annual physical exam (routine):</a:t>
            </a:r>
          </a:p>
          <a:p>
            <a:pPr lvl="1"/>
            <a:r>
              <a:rPr lang="en-US" sz="1800" dirty="0" smtClean="0"/>
              <a:t>In the past year </a:t>
            </a:r>
          </a:p>
          <a:p>
            <a:pPr lvl="1"/>
            <a:r>
              <a:rPr lang="en-US" sz="1800" dirty="0" smtClean="0"/>
              <a:t>One year ago or more</a:t>
            </a:r>
          </a:p>
          <a:p>
            <a:pPr lvl="0"/>
            <a:endParaRPr lang="en-US" sz="1800" dirty="0" smtClean="0"/>
          </a:p>
          <a:p>
            <a:pPr lvl="0"/>
            <a:r>
              <a:rPr lang="en-US" sz="1800" dirty="0" smtClean="0"/>
              <a:t>Last dentist visit:</a:t>
            </a:r>
          </a:p>
          <a:p>
            <a:pPr lvl="1"/>
            <a:r>
              <a:rPr lang="en-US" sz="1800" dirty="0" smtClean="0"/>
              <a:t>In the past year</a:t>
            </a:r>
          </a:p>
          <a:p>
            <a:pPr lvl="1"/>
            <a:r>
              <a:rPr lang="en-US" sz="1800" dirty="0" smtClean="0"/>
              <a:t>One year ago or more</a:t>
            </a:r>
          </a:p>
          <a:p>
            <a:endParaRPr lang="en-US" sz="1800" dirty="0" smtClean="0"/>
          </a:p>
          <a:p>
            <a:r>
              <a:rPr lang="en-US" sz="1800" dirty="0" smtClean="0"/>
              <a:t>Last eye exam/vision screening</a:t>
            </a:r>
          </a:p>
          <a:p>
            <a:pPr lvl="1"/>
            <a:r>
              <a:rPr lang="en-US" sz="1800" dirty="0" smtClean="0"/>
              <a:t>In the past year </a:t>
            </a:r>
          </a:p>
          <a:p>
            <a:pPr lvl="1"/>
            <a:r>
              <a:rPr lang="en-US" sz="1800" dirty="0" smtClean="0"/>
              <a:t>One year ago or more</a:t>
            </a:r>
          </a:p>
          <a:p>
            <a:endParaRPr lang="en-US" sz="1800" dirty="0"/>
          </a:p>
        </p:txBody>
      </p:sp>
      <p:sp>
        <p:nvSpPr>
          <p:cNvPr id="5" name="Content Placeholder 4"/>
          <p:cNvSpPr>
            <a:spLocks noGrp="1"/>
          </p:cNvSpPr>
          <p:nvPr>
            <p:ph sz="half" idx="2"/>
          </p:nvPr>
        </p:nvSpPr>
        <p:spPr/>
        <p:txBody>
          <a:bodyPr>
            <a:normAutofit fontScale="92500" lnSpcReduction="20000"/>
          </a:bodyPr>
          <a:lstStyle/>
          <a:p>
            <a:pPr lvl="0"/>
            <a:r>
              <a:rPr lang="en-US" sz="1800" dirty="0" smtClean="0"/>
              <a:t>Last hearing test:</a:t>
            </a:r>
          </a:p>
          <a:p>
            <a:pPr lvl="1"/>
            <a:r>
              <a:rPr lang="en-US" sz="1800" dirty="0" smtClean="0"/>
              <a:t>Within the past 5 years</a:t>
            </a:r>
          </a:p>
          <a:p>
            <a:pPr lvl="1"/>
            <a:r>
              <a:rPr lang="en-US" sz="1800" dirty="0" smtClean="0"/>
              <a:t>5 years ago or more (or never)</a:t>
            </a:r>
          </a:p>
          <a:p>
            <a:pPr lvl="0"/>
            <a:endParaRPr lang="en-US" sz="1800" dirty="0" smtClean="0"/>
          </a:p>
          <a:p>
            <a:pPr lvl="0"/>
            <a:r>
              <a:rPr lang="en-US" sz="1800" dirty="0" smtClean="0"/>
              <a:t>Flu vaccination in the past 12 months:</a:t>
            </a:r>
          </a:p>
          <a:p>
            <a:pPr lvl="1"/>
            <a:r>
              <a:rPr lang="en-US" sz="1800" dirty="0" smtClean="0"/>
              <a:t>Yes</a:t>
            </a:r>
          </a:p>
          <a:p>
            <a:pPr lvl="1"/>
            <a:r>
              <a:rPr lang="en-US" sz="1800" dirty="0" smtClean="0"/>
              <a:t>No</a:t>
            </a:r>
          </a:p>
          <a:p>
            <a:pPr lvl="0"/>
            <a:endParaRPr lang="en-US" sz="1800" dirty="0" smtClean="0"/>
          </a:p>
          <a:p>
            <a:pPr lvl="0"/>
            <a:r>
              <a:rPr lang="en-US" sz="1800" dirty="0" smtClean="0"/>
              <a:t>Ever had a vaccination for pneumonia:</a:t>
            </a:r>
          </a:p>
          <a:p>
            <a:pPr lvl="1"/>
            <a:r>
              <a:rPr lang="en-US" sz="1800" dirty="0" smtClean="0"/>
              <a:t>Yes</a:t>
            </a:r>
          </a:p>
          <a:p>
            <a:pPr lvl="1"/>
            <a:r>
              <a:rPr lang="en-US" sz="1800" dirty="0" smtClean="0"/>
              <a:t>No</a:t>
            </a:r>
          </a:p>
          <a:p>
            <a:endParaRPr lang="en-US" sz="1800" dirty="0" smtClean="0"/>
          </a:p>
          <a:p>
            <a:pPr>
              <a:buNone/>
            </a:pPr>
            <a:r>
              <a:rPr lang="en-US" sz="1800" dirty="0" smtClean="0"/>
              <a:t>“</a:t>
            </a:r>
            <a:r>
              <a:rPr lang="en-US" sz="1800" b="1" dirty="0" smtClean="0"/>
              <a:t>Don’t know</a:t>
            </a:r>
            <a:r>
              <a:rPr lang="en-US" sz="1800" dirty="0" smtClean="0"/>
              <a:t>” responses were excluded from these analysis – i.e. excluded from both denominator and numerator</a:t>
            </a:r>
          </a:p>
          <a:p>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430" y="2130725"/>
            <a:ext cx="8229600" cy="1143000"/>
          </a:xfrm>
        </p:spPr>
        <p:txBody>
          <a:bodyPr>
            <a:noAutofit/>
          </a:bodyPr>
          <a:lstStyle/>
          <a:p>
            <a:r>
              <a:rPr lang="en-US" sz="7200" dirty="0" smtClean="0"/>
              <a:t>FINDINGS</a:t>
            </a:r>
            <a:endParaRPr lang="en-US" sz="7200"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Race/Ethnicity of Sample</a:t>
            </a:r>
            <a:endParaRPr lang="en-US" dirty="0"/>
          </a:p>
        </p:txBody>
      </p:sp>
      <p:graphicFrame>
        <p:nvGraphicFramePr>
          <p:cNvPr id="5" name="Content Placeholder 4"/>
          <p:cNvGraphicFramePr>
            <a:graphicFrameLocks noGrp="1"/>
          </p:cNvGraphicFramePr>
          <p:nvPr>
            <p:ph idx="1"/>
          </p:nvPr>
        </p:nvGraphicFramePr>
        <p:xfrm>
          <a:off x="1775012" y="1581658"/>
          <a:ext cx="5486400" cy="2114296"/>
        </p:xfrm>
        <a:graphic>
          <a:graphicData uri="http://schemas.openxmlformats.org/drawingml/2006/table">
            <a:tbl>
              <a:tblPr firstRow="1" bandRow="1">
                <a:tableStyleId>{5C22544A-7EE6-4342-B048-85BDC9FD1C3A}</a:tableStyleId>
              </a:tblPr>
              <a:tblGrid>
                <a:gridCol w="2743200"/>
                <a:gridCol w="2743200"/>
              </a:tblGrid>
              <a:tr h="370840">
                <a:tc>
                  <a:txBody>
                    <a:bodyPr/>
                    <a:lstStyle/>
                    <a:p>
                      <a:pPr marL="0" marR="0">
                        <a:lnSpc>
                          <a:spcPct val="115000"/>
                        </a:lnSpc>
                        <a:spcBef>
                          <a:spcPts val="0"/>
                        </a:spcBef>
                        <a:spcAft>
                          <a:spcPts val="0"/>
                        </a:spcAft>
                      </a:pPr>
                      <a:r>
                        <a:rPr lang="en-US" sz="1800" b="1" dirty="0">
                          <a:latin typeface="Calibri"/>
                          <a:ea typeface="Calibri"/>
                          <a:cs typeface="Times New Roman"/>
                        </a:rPr>
                        <a:t>Race/Ethnicity</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b="1" dirty="0">
                          <a:latin typeface="Calibri"/>
                          <a:ea typeface="Calibri"/>
                          <a:cs typeface="Times New Roman"/>
                        </a:rPr>
                        <a:t>Percent of total</a:t>
                      </a:r>
                      <a:endParaRPr lang="en-US" sz="18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a:latin typeface="Calibri"/>
                          <a:ea typeface="Calibri"/>
                          <a:cs typeface="Times New Roman"/>
                        </a:rPr>
                        <a:t>African American, Non-Hispanic</a:t>
                      </a:r>
                    </a:p>
                  </a:txBody>
                  <a:tcPr marL="68580" marR="68580" marT="0" marB="0"/>
                </a:tc>
                <a:tc>
                  <a:txBody>
                    <a:bodyPr/>
                    <a:lstStyle/>
                    <a:p>
                      <a:pPr marL="0" marR="0" algn="r">
                        <a:lnSpc>
                          <a:spcPct val="115000"/>
                        </a:lnSpc>
                        <a:spcBef>
                          <a:spcPts val="0"/>
                        </a:spcBef>
                        <a:spcAft>
                          <a:spcPts val="0"/>
                        </a:spcAft>
                      </a:pPr>
                      <a:r>
                        <a:rPr lang="en-US" sz="1800" dirty="0" smtClean="0">
                          <a:latin typeface="Calibri"/>
                          <a:ea typeface="Calibri"/>
                          <a:cs typeface="Times New Roman"/>
                        </a:rPr>
                        <a:t>20 %</a:t>
                      </a:r>
                      <a:endParaRPr lang="en-US" sz="18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a:latin typeface="Calibri"/>
                          <a:ea typeface="Calibri"/>
                          <a:cs typeface="Times New Roman"/>
                        </a:rPr>
                        <a:t>Hispanic</a:t>
                      </a:r>
                    </a:p>
                  </a:txBody>
                  <a:tcPr marL="68580" marR="68580" marT="0" marB="0"/>
                </a:tc>
                <a:tc>
                  <a:txBody>
                    <a:bodyPr/>
                    <a:lstStyle/>
                    <a:p>
                      <a:pPr marL="0" marR="0" algn="r">
                        <a:lnSpc>
                          <a:spcPct val="115000"/>
                        </a:lnSpc>
                        <a:spcBef>
                          <a:spcPts val="0"/>
                        </a:spcBef>
                        <a:spcAft>
                          <a:spcPts val="0"/>
                        </a:spcAft>
                      </a:pPr>
                      <a:r>
                        <a:rPr lang="en-US" sz="1800" dirty="0" smtClean="0">
                          <a:latin typeface="Calibri"/>
                          <a:ea typeface="Calibri"/>
                          <a:cs typeface="Times New Roman"/>
                        </a:rPr>
                        <a:t>5%</a:t>
                      </a:r>
                      <a:endParaRPr lang="en-US" sz="18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a:latin typeface="Calibri"/>
                          <a:ea typeface="Calibri"/>
                          <a:cs typeface="Times New Roman"/>
                        </a:rPr>
                        <a:t>White, Non-Hispanic</a:t>
                      </a:r>
                    </a:p>
                  </a:txBody>
                  <a:tcPr marL="68580" marR="68580" marT="0" marB="0"/>
                </a:tc>
                <a:tc>
                  <a:txBody>
                    <a:bodyPr/>
                    <a:lstStyle/>
                    <a:p>
                      <a:pPr marL="0" marR="0" algn="r">
                        <a:lnSpc>
                          <a:spcPct val="115000"/>
                        </a:lnSpc>
                        <a:spcBef>
                          <a:spcPts val="0"/>
                        </a:spcBef>
                        <a:spcAft>
                          <a:spcPts val="0"/>
                        </a:spcAft>
                      </a:pPr>
                      <a:r>
                        <a:rPr lang="en-US" sz="1800" dirty="0" smtClean="0">
                          <a:latin typeface="Calibri"/>
                          <a:ea typeface="Calibri"/>
                          <a:cs typeface="Times New Roman"/>
                        </a:rPr>
                        <a:t>75%</a:t>
                      </a:r>
                      <a:endParaRPr lang="en-US" sz="18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800" i="1" dirty="0" smtClean="0">
                          <a:latin typeface="Calibri"/>
                          <a:ea typeface="Calibri"/>
                          <a:cs typeface="Times New Roman"/>
                        </a:rPr>
                        <a:t>Total (N=11,199)</a:t>
                      </a:r>
                      <a:endParaRPr lang="en-US" sz="18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800" i="1" dirty="0" smtClean="0">
                          <a:latin typeface="Calibri"/>
                          <a:ea typeface="Calibri"/>
                          <a:cs typeface="Times New Roman"/>
                        </a:rPr>
                        <a:t>100.0%</a:t>
                      </a:r>
                      <a:endParaRPr lang="en-US" sz="1800" dirty="0">
                        <a:latin typeface="Calibri"/>
                        <a:ea typeface="Calibri"/>
                        <a:cs typeface="Times New Roman"/>
                      </a:endParaRPr>
                    </a:p>
                  </a:txBody>
                  <a:tcPr marL="68580" marR="68580" marT="0" marB="0"/>
                </a:tc>
              </a:tr>
            </a:tbl>
          </a:graphicData>
        </a:graphic>
      </p:graphicFrame>
      <p:sp>
        <p:nvSpPr>
          <p:cNvPr id="4" name="Footer Placeholder 3"/>
          <p:cNvSpPr>
            <a:spLocks noGrp="1"/>
          </p:cNvSpPr>
          <p:nvPr>
            <p:ph type="ftr" sz="quarter" idx="3"/>
          </p:nvPr>
        </p:nvSpPr>
        <p:spPr/>
        <p:txBody>
          <a:bodyPr/>
          <a:lstStyle/>
          <a:p>
            <a:r>
              <a:rPr lang="en-US" smtClean="0"/>
              <a:t>National Core Indicators (NCI) </a:t>
            </a:r>
            <a:endParaRPr lang="en-US" dirty="0"/>
          </a:p>
        </p:txBody>
      </p:sp>
      <p:graphicFrame>
        <p:nvGraphicFramePr>
          <p:cNvPr id="6" name="Chart 5"/>
          <p:cNvGraphicFramePr/>
          <p:nvPr/>
        </p:nvGraphicFramePr>
        <p:xfrm>
          <a:off x="1996835" y="3649645"/>
          <a:ext cx="46101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Preventive Care:</a:t>
            </a:r>
            <a:br>
              <a:rPr lang="en-US" dirty="0" smtClean="0"/>
            </a:br>
            <a:r>
              <a:rPr lang="en-US" sz="4000" dirty="0" smtClean="0"/>
              <a:t>Primary Care Doctor (</a:t>
            </a:r>
            <a:r>
              <a:rPr lang="en-US" sz="4000" i="1" dirty="0" smtClean="0"/>
              <a:t>p &lt; .001)</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graphicFrame>
        <p:nvGraphicFramePr>
          <p:cNvPr id="7" name="Content Placeholder 6"/>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457200" y="774970"/>
            <a:ext cx="4040188" cy="639762"/>
          </a:xfrm>
        </p:spPr>
        <p:txBody>
          <a:bodyPr>
            <a:normAutofit/>
          </a:bodyPr>
          <a:lstStyle/>
          <a:p>
            <a:r>
              <a:rPr lang="en-US" sz="1800" dirty="0" smtClean="0">
                <a:solidFill>
                  <a:srgbClr val="B06100"/>
                </a:solidFill>
              </a:rPr>
              <a:t>Physical Exam in Past Year (</a:t>
            </a:r>
            <a:r>
              <a:rPr lang="en-US" sz="1800" i="1" dirty="0" smtClean="0">
                <a:solidFill>
                  <a:srgbClr val="B06100"/>
                </a:solidFill>
              </a:rPr>
              <a:t>p &lt; .001)</a:t>
            </a:r>
            <a:endParaRPr lang="en-US" sz="1800" dirty="0">
              <a:solidFill>
                <a:srgbClr val="B06100"/>
              </a:solidFill>
            </a:endParaRPr>
          </a:p>
        </p:txBody>
      </p:sp>
      <p:sp>
        <p:nvSpPr>
          <p:cNvPr id="11" name="Text Placeholder 10"/>
          <p:cNvSpPr>
            <a:spLocks noGrp="1"/>
          </p:cNvSpPr>
          <p:nvPr>
            <p:ph type="body" sz="quarter" idx="3"/>
          </p:nvPr>
        </p:nvSpPr>
        <p:spPr>
          <a:xfrm>
            <a:off x="4791674" y="774970"/>
            <a:ext cx="4041775" cy="639762"/>
          </a:xfrm>
        </p:spPr>
        <p:txBody>
          <a:bodyPr>
            <a:normAutofit/>
          </a:bodyPr>
          <a:lstStyle/>
          <a:p>
            <a:r>
              <a:rPr lang="en-US" sz="1800" dirty="0" smtClean="0">
                <a:solidFill>
                  <a:srgbClr val="B06100"/>
                </a:solidFill>
              </a:rPr>
              <a:t>Dentist Visit in Past Year (</a:t>
            </a:r>
            <a:r>
              <a:rPr lang="en-US" sz="1800" i="1" dirty="0" smtClean="0">
                <a:solidFill>
                  <a:srgbClr val="B06100"/>
                </a:solidFill>
              </a:rPr>
              <a:t>p &lt; .001)</a:t>
            </a:r>
            <a:endParaRPr lang="en-US" sz="1800" dirty="0" smtClean="0">
              <a:solidFill>
                <a:srgbClr val="B06100"/>
              </a:solidFill>
            </a:endParaRPr>
          </a:p>
        </p:txBody>
      </p:sp>
      <p:sp>
        <p:nvSpPr>
          <p:cNvPr id="6" name="Footer Placeholder 5"/>
          <p:cNvSpPr>
            <a:spLocks noGrp="1"/>
          </p:cNvSpPr>
          <p:nvPr>
            <p:ph type="ftr" sz="quarter" idx="13"/>
          </p:nvPr>
        </p:nvSpPr>
        <p:spPr/>
        <p:txBody>
          <a:bodyPr/>
          <a:lstStyle/>
          <a:p>
            <a:r>
              <a:rPr lang="en-US" smtClean="0"/>
              <a:t>National Core Indicators (NCI) </a:t>
            </a:r>
            <a:endParaRPr lang="en-US" dirty="0"/>
          </a:p>
        </p:txBody>
      </p:sp>
      <p:sp>
        <p:nvSpPr>
          <p:cNvPr id="7" name="Title 1"/>
          <p:cNvSpPr>
            <a:spLocks noGrp="1"/>
          </p:cNvSpPr>
          <p:nvPr>
            <p:ph type="title"/>
          </p:nvPr>
        </p:nvSpPr>
        <p:spPr>
          <a:xfrm>
            <a:off x="457200" y="267419"/>
            <a:ext cx="8229600" cy="648480"/>
          </a:xfrm>
        </p:spPr>
        <p:txBody>
          <a:bodyPr>
            <a:normAutofit fontScale="90000"/>
          </a:bodyPr>
          <a:lstStyle/>
          <a:p>
            <a:r>
              <a:rPr lang="en-US" dirty="0" smtClean="0"/>
              <a:t>Preventive Care:</a:t>
            </a:r>
            <a:endParaRPr lang="en-US" dirty="0"/>
          </a:p>
        </p:txBody>
      </p:sp>
      <p:graphicFrame>
        <p:nvGraphicFramePr>
          <p:cNvPr id="9" name="Content Placeholder 8"/>
          <p:cNvGraphicFramePr>
            <a:graphicFrameLocks noGrp="1"/>
          </p:cNvGraphicFramePr>
          <p:nvPr>
            <p:ph sz="half" idx="2"/>
          </p:nvPr>
        </p:nvGraphicFramePr>
        <p:xfrm>
          <a:off x="457200" y="1414732"/>
          <a:ext cx="4040188" cy="47114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quarter" idx="4"/>
          </p:nvPr>
        </p:nvGraphicFramePr>
        <p:xfrm>
          <a:off x="4645025" y="1414732"/>
          <a:ext cx="4041775" cy="471143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04837" y="915899"/>
            <a:ext cx="4040188" cy="494612"/>
          </a:xfrm>
        </p:spPr>
        <p:txBody>
          <a:bodyPr>
            <a:noAutofit/>
          </a:bodyPr>
          <a:lstStyle/>
          <a:p>
            <a:r>
              <a:rPr lang="en-US" sz="1800" dirty="0" smtClean="0">
                <a:solidFill>
                  <a:srgbClr val="B06100"/>
                </a:solidFill>
              </a:rPr>
              <a:t>Flu vaccine in past year (</a:t>
            </a:r>
            <a:r>
              <a:rPr lang="en-US" sz="1800" i="1" dirty="0" smtClean="0">
                <a:solidFill>
                  <a:srgbClr val="B06100"/>
                </a:solidFill>
              </a:rPr>
              <a:t>p &lt; .001)</a:t>
            </a:r>
            <a:endParaRPr lang="en-US" sz="1800" dirty="0">
              <a:solidFill>
                <a:srgbClr val="B06100"/>
              </a:solidFill>
            </a:endParaRPr>
          </a:p>
        </p:txBody>
      </p:sp>
      <p:sp>
        <p:nvSpPr>
          <p:cNvPr id="15" name="Text Placeholder 14"/>
          <p:cNvSpPr>
            <a:spLocks noGrp="1"/>
          </p:cNvSpPr>
          <p:nvPr>
            <p:ph type="body" sz="quarter" idx="3"/>
          </p:nvPr>
        </p:nvSpPr>
        <p:spPr>
          <a:xfrm>
            <a:off x="4898281" y="770749"/>
            <a:ext cx="4245719" cy="639762"/>
          </a:xfrm>
        </p:spPr>
        <p:txBody>
          <a:bodyPr>
            <a:noAutofit/>
          </a:bodyPr>
          <a:lstStyle/>
          <a:p>
            <a:r>
              <a:rPr lang="en-US" sz="1800" dirty="0" smtClean="0">
                <a:solidFill>
                  <a:srgbClr val="B06100"/>
                </a:solidFill>
              </a:rPr>
              <a:t>Ever had pneumonia vaccine (</a:t>
            </a:r>
            <a:r>
              <a:rPr lang="en-US" sz="1800" i="1" dirty="0" smtClean="0">
                <a:solidFill>
                  <a:srgbClr val="B06100"/>
                </a:solidFill>
              </a:rPr>
              <a:t>p &lt; .001)</a:t>
            </a:r>
            <a:endParaRPr lang="en-US" sz="1800" dirty="0">
              <a:solidFill>
                <a:srgbClr val="B06100"/>
              </a:solidFill>
            </a:endParaRPr>
          </a:p>
        </p:txBody>
      </p:sp>
      <p:sp>
        <p:nvSpPr>
          <p:cNvPr id="7" name="Footer Placeholder 6"/>
          <p:cNvSpPr>
            <a:spLocks noGrp="1"/>
          </p:cNvSpPr>
          <p:nvPr>
            <p:ph type="ftr" sz="quarter" idx="13"/>
          </p:nvPr>
        </p:nvSpPr>
        <p:spPr/>
        <p:txBody>
          <a:bodyPr/>
          <a:lstStyle/>
          <a:p>
            <a:r>
              <a:rPr lang="en-US" smtClean="0"/>
              <a:t>National Core Indicators (NCI) </a:t>
            </a:r>
            <a:endParaRPr lang="en-US" dirty="0"/>
          </a:p>
        </p:txBody>
      </p:sp>
      <p:sp>
        <p:nvSpPr>
          <p:cNvPr id="8" name="Title 1"/>
          <p:cNvSpPr>
            <a:spLocks noGrp="1"/>
          </p:cNvSpPr>
          <p:nvPr>
            <p:ph type="title"/>
          </p:nvPr>
        </p:nvSpPr>
        <p:spPr>
          <a:xfrm>
            <a:off x="457200" y="215661"/>
            <a:ext cx="8229600" cy="700238"/>
          </a:xfrm>
        </p:spPr>
        <p:txBody>
          <a:bodyPr>
            <a:normAutofit fontScale="90000"/>
          </a:bodyPr>
          <a:lstStyle/>
          <a:p>
            <a:r>
              <a:rPr lang="en-US" dirty="0" smtClean="0"/>
              <a:t>Preventive Care:</a:t>
            </a:r>
            <a:endParaRPr lang="en-US" dirty="0"/>
          </a:p>
        </p:txBody>
      </p:sp>
      <p:graphicFrame>
        <p:nvGraphicFramePr>
          <p:cNvPr id="10" name="Content Placeholder 9"/>
          <p:cNvGraphicFramePr>
            <a:graphicFrameLocks noGrp="1"/>
          </p:cNvGraphicFramePr>
          <p:nvPr>
            <p:ph sz="half" idx="2"/>
          </p:nvPr>
        </p:nvGraphicFramePr>
        <p:xfrm>
          <a:off x="457200" y="1410511"/>
          <a:ext cx="4040188" cy="47156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quarter" idx="4"/>
          </p:nvPr>
        </p:nvGraphicFramePr>
        <p:xfrm>
          <a:off x="4645025" y="1410511"/>
          <a:ext cx="4041775" cy="47156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Small Area Variation</a:t>
            </a:r>
            <a:endParaRPr lang="en-US" dirty="0"/>
          </a:p>
        </p:txBody>
      </p:sp>
      <p:sp>
        <p:nvSpPr>
          <p:cNvPr id="9" name="Content Placeholder 8"/>
          <p:cNvSpPr>
            <a:spLocks noGrp="1"/>
          </p:cNvSpPr>
          <p:nvPr>
            <p:ph idx="1"/>
          </p:nvPr>
        </p:nvSpPr>
        <p:spPr>
          <a:xfrm>
            <a:off x="457200" y="1210236"/>
            <a:ext cx="8229600" cy="4807942"/>
          </a:xfrm>
        </p:spPr>
        <p:txBody>
          <a:bodyPr>
            <a:normAutofit fontScale="85000" lnSpcReduction="20000"/>
          </a:bodyPr>
          <a:lstStyle/>
          <a:p>
            <a:r>
              <a:rPr lang="en-US" dirty="0" smtClean="0"/>
              <a:t>Rates of health care use vary over well-defined geographic areas.</a:t>
            </a:r>
          </a:p>
          <a:p>
            <a:r>
              <a:rPr lang="en-US" dirty="0" smtClean="0"/>
              <a:t>Significant variation has been shown to exist in the rates of hospitalization for diagnoses such as:</a:t>
            </a:r>
          </a:p>
          <a:p>
            <a:pPr lvl="1"/>
            <a:r>
              <a:rPr lang="en-US" dirty="0" smtClean="0"/>
              <a:t>chronic obstructive lung disease, </a:t>
            </a:r>
          </a:p>
          <a:p>
            <a:pPr lvl="1"/>
            <a:r>
              <a:rPr lang="en-US" dirty="0" smtClean="0"/>
              <a:t>pneumonia, </a:t>
            </a:r>
          </a:p>
          <a:p>
            <a:pPr lvl="1"/>
            <a:r>
              <a:rPr lang="en-US" dirty="0" smtClean="0"/>
              <a:t>hypertension, </a:t>
            </a:r>
          </a:p>
          <a:p>
            <a:pPr lvl="1"/>
            <a:r>
              <a:rPr lang="en-US" dirty="0" smtClean="0"/>
              <a:t>surgical procedures. </a:t>
            </a:r>
          </a:p>
          <a:p>
            <a:r>
              <a:rPr lang="en-US" dirty="0" smtClean="0"/>
              <a:t>Potential sources of variation include differences in underlying morbidity, access to care, physician judgment, quality of care delivered, patient demand for services, and random variation, etc. </a:t>
            </a:r>
          </a:p>
          <a:p>
            <a:r>
              <a:rPr lang="en-US" dirty="0" smtClean="0"/>
              <a:t>Need to control for State of residence. </a:t>
            </a:r>
            <a:endParaRPr lang="en-US" dirty="0"/>
          </a:p>
        </p:txBody>
      </p:sp>
      <p:sp>
        <p:nvSpPr>
          <p:cNvPr id="7" name="Footer Placeholder 6"/>
          <p:cNvSpPr>
            <a:spLocks noGrp="1"/>
          </p:cNvSpPr>
          <p:nvPr>
            <p:ph type="ftr" sz="quarter" idx="3"/>
          </p:nvPr>
        </p:nvSpPr>
        <p:spPr/>
        <p:txBody>
          <a:bodyPr/>
          <a:lstStyle/>
          <a:p>
            <a:r>
              <a:rPr lang="en-US" smtClean="0"/>
              <a:t>National Core Indicators (NCI) </a:t>
            </a:r>
            <a:endParaRPr lang="en-US" dirty="0"/>
          </a:p>
        </p:txBody>
      </p:sp>
      <p:sp>
        <p:nvSpPr>
          <p:cNvPr id="10" name="TextBox 9"/>
          <p:cNvSpPr txBox="1"/>
          <p:nvPr/>
        </p:nvSpPr>
        <p:spPr>
          <a:xfrm>
            <a:off x="457200" y="5938809"/>
            <a:ext cx="8229600" cy="246221"/>
          </a:xfrm>
          <a:prstGeom prst="rect">
            <a:avLst/>
          </a:prstGeom>
          <a:noFill/>
        </p:spPr>
        <p:txBody>
          <a:bodyPr wrap="square" rtlCol="0">
            <a:spAutoFit/>
          </a:bodyPr>
          <a:lstStyle/>
          <a:p>
            <a:r>
              <a:rPr lang="en-US" sz="1000" dirty="0" err="1" smtClean="0"/>
              <a:t>Parchman</a:t>
            </a:r>
            <a:r>
              <a:rPr lang="en-US" sz="1000" dirty="0" smtClean="0"/>
              <a:t>, M. (1995) Small area variation analysis: A tool for primary care research. </a:t>
            </a:r>
            <a:r>
              <a:rPr lang="en-US" sz="1000" i="1" dirty="0" smtClean="0"/>
              <a:t>Family Medicine Journal. </a:t>
            </a:r>
            <a:r>
              <a:rPr lang="en-US" sz="1000" dirty="0" smtClean="0"/>
              <a:t>27(4): 272-6</a:t>
            </a:r>
            <a:endParaRPr lang="en-US" sz="10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6187" y="274638"/>
            <a:ext cx="8767483" cy="1143000"/>
          </a:xfrm>
        </p:spPr>
        <p:txBody>
          <a:bodyPr>
            <a:normAutofit fontScale="90000"/>
          </a:bodyPr>
          <a:lstStyle/>
          <a:p>
            <a:r>
              <a:rPr lang="en-US" dirty="0" smtClean="0"/>
              <a:t/>
            </a:r>
            <a:br>
              <a:rPr lang="en-US" dirty="0" smtClean="0"/>
            </a:br>
            <a:r>
              <a:rPr lang="en-US" dirty="0" smtClean="0"/>
              <a:t>Preventive Care:</a:t>
            </a:r>
            <a:br>
              <a:rPr lang="en-US" dirty="0" smtClean="0"/>
            </a:br>
            <a:r>
              <a:rPr lang="en-US" sz="4000" dirty="0" smtClean="0"/>
              <a:t>Simple binary logistic regression </a:t>
            </a:r>
            <a:br>
              <a:rPr lang="en-US" sz="4000" dirty="0" smtClean="0"/>
            </a:br>
            <a:r>
              <a:rPr lang="en-US" sz="4000" dirty="0" smtClean="0"/>
              <a:t>(odds ratios)</a:t>
            </a:r>
            <a:br>
              <a:rPr lang="en-US" sz="4000" dirty="0" smtClean="0"/>
            </a:br>
            <a:endParaRPr lang="en-US" sz="4000" dirty="0"/>
          </a:p>
        </p:txBody>
      </p:sp>
      <p:sp>
        <p:nvSpPr>
          <p:cNvPr id="7" name="Footer Placeholder 6"/>
          <p:cNvSpPr>
            <a:spLocks noGrp="1"/>
          </p:cNvSpPr>
          <p:nvPr>
            <p:ph type="ftr" sz="quarter" idx="3"/>
          </p:nvPr>
        </p:nvSpPr>
        <p:spPr/>
        <p:txBody>
          <a:bodyPr/>
          <a:lstStyle/>
          <a:p>
            <a:r>
              <a:rPr lang="en-US" smtClean="0"/>
              <a:t>National Core Indicators (NCI) </a:t>
            </a:r>
            <a:endParaRPr lang="en-US" dirty="0"/>
          </a:p>
        </p:txBody>
      </p:sp>
      <p:sp>
        <p:nvSpPr>
          <p:cNvPr id="6" name="TextBox 5"/>
          <p:cNvSpPr txBox="1"/>
          <p:nvPr/>
        </p:nvSpPr>
        <p:spPr>
          <a:xfrm>
            <a:off x="367552" y="4374776"/>
            <a:ext cx="6974541" cy="276999"/>
          </a:xfrm>
          <a:prstGeom prst="rect">
            <a:avLst/>
          </a:prstGeom>
          <a:noFill/>
        </p:spPr>
        <p:txBody>
          <a:bodyPr wrap="square" rtlCol="0">
            <a:spAutoFit/>
          </a:bodyPr>
          <a:lstStyle/>
          <a:p>
            <a:r>
              <a:rPr lang="en-US" sz="1200" dirty="0" smtClean="0"/>
              <a:t>* p&lt;.01</a:t>
            </a:r>
            <a:endParaRPr lang="en-US" sz="1200" dirty="0"/>
          </a:p>
        </p:txBody>
      </p:sp>
      <p:sp>
        <p:nvSpPr>
          <p:cNvPr id="9" name="TextBox 8"/>
          <p:cNvSpPr txBox="1"/>
          <p:nvPr/>
        </p:nvSpPr>
        <p:spPr>
          <a:xfrm>
            <a:off x="1371600" y="1671028"/>
            <a:ext cx="6454588" cy="369332"/>
          </a:xfrm>
          <a:prstGeom prst="rect">
            <a:avLst/>
          </a:prstGeom>
          <a:noFill/>
        </p:spPr>
        <p:txBody>
          <a:bodyPr wrap="square" rtlCol="0">
            <a:spAutoFit/>
          </a:bodyPr>
          <a:lstStyle/>
          <a:p>
            <a:pPr algn="ctr"/>
            <a:r>
              <a:rPr lang="en-US" b="1" u="sng" dirty="0" smtClean="0"/>
              <a:t>Controlling for state only (coefficients for state not shown)</a:t>
            </a:r>
            <a:endParaRPr lang="en-US" b="1" u="sng" dirty="0"/>
          </a:p>
        </p:txBody>
      </p:sp>
      <p:graphicFrame>
        <p:nvGraphicFramePr>
          <p:cNvPr id="4101" name="Object 5"/>
          <p:cNvGraphicFramePr>
            <a:graphicFrameLocks noChangeAspect="1"/>
          </p:cNvGraphicFramePr>
          <p:nvPr/>
        </p:nvGraphicFramePr>
        <p:xfrm>
          <a:off x="1033300" y="2572512"/>
          <a:ext cx="6992084" cy="1337501"/>
        </p:xfrm>
        <a:graphic>
          <a:graphicData uri="http://schemas.openxmlformats.org/presentationml/2006/ole">
            <p:oleObj spid="_x0000_s4101" name="Worksheet" r:id="rId3" imgW="5029161" imgH="962012" progId="Excel.Shee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Controlling for State of Residence…</a:t>
            </a:r>
            <a:endParaRPr lang="en-US" dirty="0"/>
          </a:p>
        </p:txBody>
      </p:sp>
      <p:sp>
        <p:nvSpPr>
          <p:cNvPr id="3" name="Content Placeholder 2"/>
          <p:cNvSpPr>
            <a:spLocks noGrp="1"/>
          </p:cNvSpPr>
          <p:nvPr>
            <p:ph idx="1"/>
          </p:nvPr>
        </p:nvSpPr>
        <p:spPr>
          <a:xfrm>
            <a:off x="457200" y="1210236"/>
            <a:ext cx="8229600" cy="4807942"/>
          </a:xfrm>
        </p:spPr>
        <p:txBody>
          <a:bodyPr>
            <a:normAutofit fontScale="85000" lnSpcReduction="20000"/>
          </a:bodyPr>
          <a:lstStyle/>
          <a:p>
            <a:r>
              <a:rPr lang="en-US" dirty="0" smtClean="0"/>
              <a:t>African American, Non-Hispanic respondents are significantly less likely than White, Non-Hispanic respondents to have:</a:t>
            </a:r>
          </a:p>
          <a:p>
            <a:pPr lvl="1">
              <a:buFont typeface="Arial" pitchFamily="34" charset="0"/>
              <a:buChar char="•"/>
            </a:pPr>
            <a:r>
              <a:rPr lang="en-US" dirty="0" smtClean="0"/>
              <a:t>Had a physical exam in the past year</a:t>
            </a:r>
          </a:p>
          <a:p>
            <a:pPr lvl="1">
              <a:buFont typeface="Arial" pitchFamily="34" charset="0"/>
              <a:buChar char="•"/>
            </a:pPr>
            <a:r>
              <a:rPr lang="en-US" dirty="0" smtClean="0"/>
              <a:t>Had a dental exam in the past year</a:t>
            </a:r>
          </a:p>
          <a:p>
            <a:pPr lvl="1">
              <a:buFont typeface="Arial" pitchFamily="34" charset="0"/>
              <a:buChar char="•"/>
            </a:pPr>
            <a:r>
              <a:rPr lang="en-US" dirty="0" smtClean="0"/>
              <a:t>Had a flu vaccine in the past year</a:t>
            </a:r>
          </a:p>
          <a:p>
            <a:pPr lvl="1">
              <a:buFont typeface="Arial" pitchFamily="34" charset="0"/>
              <a:buChar char="•"/>
            </a:pPr>
            <a:r>
              <a:rPr lang="en-US" dirty="0" smtClean="0"/>
              <a:t>Ever had a pneumonia vaccine</a:t>
            </a:r>
          </a:p>
          <a:p>
            <a:r>
              <a:rPr lang="en-US" dirty="0" smtClean="0"/>
              <a:t>Hispanic respondents are significantly less likely than White, Non-Hispanic respondents to have:</a:t>
            </a:r>
          </a:p>
          <a:p>
            <a:pPr lvl="1">
              <a:buFont typeface="Arial" pitchFamily="34" charset="0"/>
              <a:buChar char="•"/>
            </a:pPr>
            <a:r>
              <a:rPr lang="en-US" dirty="0" smtClean="0"/>
              <a:t>Had a physical exam in the past year</a:t>
            </a:r>
          </a:p>
          <a:p>
            <a:pPr lvl="1">
              <a:buFont typeface="Arial" pitchFamily="34" charset="0"/>
              <a:buChar char="•"/>
            </a:pPr>
            <a:r>
              <a:rPr lang="en-US" dirty="0" smtClean="0"/>
              <a:t>Had a flu vaccine in the past year</a:t>
            </a:r>
          </a:p>
          <a:p>
            <a:pPr lvl="1">
              <a:buFont typeface="Arial" pitchFamily="34" charset="0"/>
              <a:buChar char="•"/>
            </a:pPr>
            <a:r>
              <a:rPr lang="en-US" dirty="0" smtClean="0"/>
              <a:t>Ever had a pneumonia vaccine</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576"/>
            <a:ext cx="8229600" cy="806824"/>
          </a:xfrm>
        </p:spPr>
        <p:txBody>
          <a:bodyPr/>
          <a:lstStyle/>
          <a:p>
            <a:r>
              <a:rPr lang="en-US" dirty="0" smtClean="0"/>
              <a:t>Agenda	</a:t>
            </a:r>
            <a:endParaRPr lang="en-US" dirty="0"/>
          </a:p>
        </p:txBody>
      </p:sp>
      <p:sp>
        <p:nvSpPr>
          <p:cNvPr id="3" name="Content Placeholder 2"/>
          <p:cNvSpPr>
            <a:spLocks noGrp="1"/>
          </p:cNvSpPr>
          <p:nvPr>
            <p:ph idx="1"/>
          </p:nvPr>
        </p:nvSpPr>
        <p:spPr>
          <a:xfrm>
            <a:off x="457200" y="914400"/>
            <a:ext cx="8229600" cy="5103777"/>
          </a:xfrm>
        </p:spPr>
        <p:txBody>
          <a:bodyPr>
            <a:normAutofit fontScale="92500" lnSpcReduction="20000"/>
          </a:bodyPr>
          <a:lstStyle/>
          <a:p>
            <a:r>
              <a:rPr lang="en-US" dirty="0" smtClean="0"/>
              <a:t>Research Questions</a:t>
            </a:r>
          </a:p>
          <a:p>
            <a:r>
              <a:rPr lang="en-US" dirty="0" smtClean="0"/>
              <a:t>Data source</a:t>
            </a:r>
          </a:p>
          <a:p>
            <a:r>
              <a:rPr lang="en-US" dirty="0" smtClean="0"/>
              <a:t>Preventive Health Care</a:t>
            </a:r>
          </a:p>
          <a:p>
            <a:pPr lvl="1"/>
            <a:r>
              <a:rPr lang="en-US" dirty="0" smtClean="0"/>
              <a:t>Methods, Measures and Sample</a:t>
            </a:r>
          </a:p>
          <a:p>
            <a:pPr lvl="1"/>
            <a:r>
              <a:rPr lang="en-US" dirty="0" smtClean="0"/>
              <a:t>Findings</a:t>
            </a:r>
          </a:p>
          <a:p>
            <a:pPr lvl="1"/>
            <a:r>
              <a:rPr lang="en-US" dirty="0" smtClean="0"/>
              <a:t>Conclusions</a:t>
            </a:r>
          </a:p>
          <a:p>
            <a:pPr lvl="1"/>
            <a:r>
              <a:rPr lang="en-US" dirty="0" smtClean="0"/>
              <a:t>Limitations</a:t>
            </a:r>
          </a:p>
          <a:p>
            <a:r>
              <a:rPr lang="en-US" dirty="0" smtClean="0"/>
              <a:t>Employment</a:t>
            </a:r>
          </a:p>
          <a:p>
            <a:pPr lvl="1"/>
            <a:r>
              <a:rPr lang="en-US" dirty="0" smtClean="0"/>
              <a:t>Methods, Measures and Sample</a:t>
            </a:r>
          </a:p>
          <a:p>
            <a:pPr lvl="1"/>
            <a:r>
              <a:rPr lang="en-US" dirty="0" smtClean="0"/>
              <a:t>Findings</a:t>
            </a:r>
          </a:p>
          <a:p>
            <a:pPr lvl="1"/>
            <a:r>
              <a:rPr lang="en-US" dirty="0" smtClean="0"/>
              <a:t>Conclusions</a:t>
            </a:r>
          </a:p>
          <a:p>
            <a:pPr lvl="1"/>
            <a:r>
              <a:rPr lang="en-US" dirty="0" smtClean="0"/>
              <a:t>Limitations</a:t>
            </a:r>
          </a:p>
          <a:p>
            <a:endParaRPr lang="en-US"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9543"/>
          </a:xfrm>
        </p:spPr>
        <p:txBody>
          <a:bodyPr/>
          <a:lstStyle/>
          <a:p>
            <a:r>
              <a:rPr lang="en-US" dirty="0" smtClean="0"/>
              <a:t>BUT…</a:t>
            </a:r>
            <a:endParaRPr lang="en-US" dirty="0"/>
          </a:p>
        </p:txBody>
      </p:sp>
      <p:sp>
        <p:nvSpPr>
          <p:cNvPr id="3" name="Content Placeholder 2"/>
          <p:cNvSpPr>
            <a:spLocks noGrp="1"/>
          </p:cNvSpPr>
          <p:nvPr>
            <p:ph idx="1"/>
          </p:nvPr>
        </p:nvSpPr>
        <p:spPr>
          <a:xfrm>
            <a:off x="457200" y="1104182"/>
            <a:ext cx="8402128" cy="4913996"/>
          </a:xfrm>
        </p:spPr>
        <p:txBody>
          <a:bodyPr>
            <a:normAutofit/>
          </a:bodyPr>
          <a:lstStyle/>
          <a:p>
            <a:r>
              <a:rPr lang="en-US" sz="2200" dirty="0" smtClean="0"/>
              <a:t>Differences may be due to other demographic characteristics.</a:t>
            </a:r>
          </a:p>
          <a:p>
            <a:r>
              <a:rPr lang="en-US" sz="2200" dirty="0" smtClean="0"/>
              <a:t>The following demographic variables were tested and found to be significantly different among the three racial/ethnic categories:</a:t>
            </a:r>
          </a:p>
          <a:p>
            <a:pPr lvl="1"/>
            <a:r>
              <a:rPr lang="en-US" sz="1800" dirty="0" smtClean="0"/>
              <a:t>Age </a:t>
            </a:r>
          </a:p>
          <a:p>
            <a:pPr lvl="1"/>
            <a:r>
              <a:rPr lang="en-US" sz="1800" dirty="0" smtClean="0"/>
              <a:t>Gender</a:t>
            </a:r>
          </a:p>
          <a:p>
            <a:pPr lvl="1"/>
            <a:r>
              <a:rPr lang="en-US" sz="1800" dirty="0" smtClean="0"/>
              <a:t>Individual’s primary language</a:t>
            </a:r>
          </a:p>
          <a:p>
            <a:pPr lvl="1"/>
            <a:r>
              <a:rPr lang="en-US" sz="1800" dirty="0" smtClean="0"/>
              <a:t>Individual’s primary means of expression</a:t>
            </a:r>
          </a:p>
          <a:p>
            <a:pPr lvl="1"/>
            <a:r>
              <a:rPr lang="en-US" sz="1800" dirty="0" smtClean="0"/>
              <a:t>Level of  intellectual disability</a:t>
            </a:r>
          </a:p>
          <a:p>
            <a:pPr lvl="1"/>
            <a:r>
              <a:rPr lang="en-US" sz="1800" dirty="0" smtClean="0"/>
              <a:t>Mobility </a:t>
            </a:r>
          </a:p>
          <a:p>
            <a:pPr lvl="1"/>
            <a:r>
              <a:rPr lang="en-US" sz="1800" dirty="0" smtClean="0"/>
              <a:t>Other diagnoses (in addition to ID/DD)</a:t>
            </a:r>
          </a:p>
          <a:p>
            <a:pPr lvl="1"/>
            <a:r>
              <a:rPr lang="en-US" sz="1800" dirty="0" smtClean="0"/>
              <a:t>Residence type</a:t>
            </a:r>
            <a:endParaRPr lang="en-US" sz="1800"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457200" y="921619"/>
            <a:ext cx="4040188" cy="639762"/>
          </a:xfrm>
        </p:spPr>
        <p:txBody>
          <a:bodyPr>
            <a:normAutofit/>
          </a:bodyPr>
          <a:lstStyle/>
          <a:p>
            <a:r>
              <a:rPr lang="en-US" sz="2000" dirty="0" smtClean="0">
                <a:solidFill>
                  <a:srgbClr val="B06100"/>
                </a:solidFill>
              </a:rPr>
              <a:t>Average Age (</a:t>
            </a:r>
            <a:r>
              <a:rPr lang="en-US" sz="2000" i="1" dirty="0" smtClean="0">
                <a:solidFill>
                  <a:srgbClr val="B06100"/>
                </a:solidFill>
              </a:rPr>
              <a:t>p &lt; .01)</a:t>
            </a:r>
            <a:endParaRPr lang="en-US" sz="2000" dirty="0">
              <a:solidFill>
                <a:srgbClr val="B06100"/>
              </a:solidFill>
            </a:endParaRPr>
          </a:p>
        </p:txBody>
      </p:sp>
      <p:sp>
        <p:nvSpPr>
          <p:cNvPr id="11" name="Text Placeholder 10"/>
          <p:cNvSpPr>
            <a:spLocks noGrp="1"/>
          </p:cNvSpPr>
          <p:nvPr>
            <p:ph type="body" sz="quarter" idx="3"/>
          </p:nvPr>
        </p:nvSpPr>
        <p:spPr>
          <a:xfrm>
            <a:off x="4645025" y="1015217"/>
            <a:ext cx="4041775" cy="546164"/>
          </a:xfrm>
        </p:spPr>
        <p:txBody>
          <a:bodyPr>
            <a:normAutofit/>
          </a:bodyPr>
          <a:lstStyle/>
          <a:p>
            <a:r>
              <a:rPr lang="en-US" sz="2000" dirty="0" smtClean="0">
                <a:solidFill>
                  <a:srgbClr val="B06100"/>
                </a:solidFill>
              </a:rPr>
              <a:t>Gender, FEMALE (</a:t>
            </a:r>
            <a:r>
              <a:rPr lang="en-US" sz="2000" i="1" dirty="0" smtClean="0">
                <a:solidFill>
                  <a:srgbClr val="B06100"/>
                </a:solidFill>
              </a:rPr>
              <a:t>p &lt; .01)</a:t>
            </a:r>
            <a:endParaRPr lang="en-US" sz="2000" dirty="0" smtClean="0">
              <a:solidFill>
                <a:srgbClr val="B06100"/>
              </a:solidFill>
            </a:endParaRPr>
          </a:p>
        </p:txBody>
      </p:sp>
      <p:sp>
        <p:nvSpPr>
          <p:cNvPr id="6" name="Footer Placeholder 5"/>
          <p:cNvSpPr>
            <a:spLocks noGrp="1"/>
          </p:cNvSpPr>
          <p:nvPr>
            <p:ph type="ftr" sz="quarter" idx="13"/>
          </p:nvPr>
        </p:nvSpPr>
        <p:spPr/>
        <p:txBody>
          <a:bodyPr/>
          <a:lstStyle/>
          <a:p>
            <a:r>
              <a:rPr lang="en-US" smtClean="0"/>
              <a:t>National Core Indicators (NCI) </a:t>
            </a:r>
            <a:endParaRPr lang="en-US" dirty="0"/>
          </a:p>
        </p:txBody>
      </p:sp>
      <p:sp>
        <p:nvSpPr>
          <p:cNvPr id="7" name="Title 1"/>
          <p:cNvSpPr>
            <a:spLocks noGrp="1"/>
          </p:cNvSpPr>
          <p:nvPr>
            <p:ph type="title"/>
          </p:nvPr>
        </p:nvSpPr>
        <p:spPr>
          <a:xfrm>
            <a:off x="382588" y="273139"/>
            <a:ext cx="8229600" cy="648480"/>
          </a:xfrm>
        </p:spPr>
        <p:txBody>
          <a:bodyPr>
            <a:normAutofit fontScale="90000"/>
          </a:bodyPr>
          <a:lstStyle/>
          <a:p>
            <a:r>
              <a:rPr lang="en-US" dirty="0" smtClean="0"/>
              <a:t>Demographic Differences:</a:t>
            </a:r>
            <a:endParaRPr lang="en-US" dirty="0"/>
          </a:p>
        </p:txBody>
      </p:sp>
      <p:graphicFrame>
        <p:nvGraphicFramePr>
          <p:cNvPr id="12" name="Content Placeholder 11"/>
          <p:cNvGraphicFramePr>
            <a:graphicFrameLocks noGrp="1"/>
          </p:cNvGraphicFramePr>
          <p:nvPr>
            <p:ph sz="half" idx="2"/>
          </p:nvPr>
        </p:nvGraphicFramePr>
        <p:xfrm>
          <a:off x="457200" y="1561381"/>
          <a:ext cx="4040188" cy="45647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p:cNvGraphicFramePr>
            <a:graphicFrameLocks noGrp="1"/>
          </p:cNvGraphicFramePr>
          <p:nvPr>
            <p:ph sz="quarter" idx="4"/>
          </p:nvPr>
        </p:nvGraphicFramePr>
        <p:xfrm>
          <a:off x="4645025" y="1561381"/>
          <a:ext cx="4041775" cy="456478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207264" y="1009291"/>
            <a:ext cx="4040188" cy="431320"/>
          </a:xfrm>
        </p:spPr>
        <p:txBody>
          <a:bodyPr>
            <a:normAutofit fontScale="85000" lnSpcReduction="10000"/>
          </a:bodyPr>
          <a:lstStyle/>
          <a:p>
            <a:r>
              <a:rPr lang="en-US" sz="1800" dirty="0" smtClean="0">
                <a:solidFill>
                  <a:srgbClr val="B06100"/>
                </a:solidFill>
              </a:rPr>
              <a:t>Primary </a:t>
            </a:r>
            <a:r>
              <a:rPr lang="en-US" sz="1900" dirty="0" smtClean="0">
                <a:solidFill>
                  <a:srgbClr val="B06100"/>
                </a:solidFill>
              </a:rPr>
              <a:t>language</a:t>
            </a:r>
            <a:r>
              <a:rPr lang="en-US" sz="1800" dirty="0" smtClean="0">
                <a:solidFill>
                  <a:srgbClr val="B06100"/>
                </a:solidFill>
              </a:rPr>
              <a:t> – NON-ENGLISH (</a:t>
            </a:r>
            <a:r>
              <a:rPr lang="en-US" sz="1800" i="1" dirty="0" smtClean="0">
                <a:solidFill>
                  <a:srgbClr val="B06100"/>
                </a:solidFill>
              </a:rPr>
              <a:t>p &lt; .01)</a:t>
            </a:r>
            <a:endParaRPr lang="en-US" sz="1800" dirty="0">
              <a:solidFill>
                <a:srgbClr val="B06100"/>
              </a:solidFill>
            </a:endParaRPr>
          </a:p>
        </p:txBody>
      </p:sp>
      <p:sp>
        <p:nvSpPr>
          <p:cNvPr id="11" name="Text Placeholder 10"/>
          <p:cNvSpPr>
            <a:spLocks noGrp="1"/>
          </p:cNvSpPr>
          <p:nvPr>
            <p:ph type="body" sz="quarter" idx="3"/>
          </p:nvPr>
        </p:nvSpPr>
        <p:spPr>
          <a:xfrm>
            <a:off x="4689848" y="1009291"/>
            <a:ext cx="4186733" cy="431320"/>
          </a:xfrm>
        </p:spPr>
        <p:txBody>
          <a:bodyPr>
            <a:noAutofit/>
          </a:bodyPr>
          <a:lstStyle/>
          <a:p>
            <a:r>
              <a:rPr lang="en-US" sz="1500" dirty="0" smtClean="0">
                <a:solidFill>
                  <a:srgbClr val="B06100"/>
                </a:solidFill>
              </a:rPr>
              <a:t>Primary means of expression </a:t>
            </a:r>
            <a:r>
              <a:rPr lang="en-US" sz="1500" i="1" dirty="0" smtClean="0">
                <a:solidFill>
                  <a:srgbClr val="B06100"/>
                </a:solidFill>
              </a:rPr>
              <a:t>(p&lt;.01)</a:t>
            </a:r>
            <a:endParaRPr lang="en-US" sz="1500" dirty="0" smtClean="0">
              <a:solidFill>
                <a:srgbClr val="B06100"/>
              </a:solidFill>
            </a:endParaRPr>
          </a:p>
        </p:txBody>
      </p:sp>
      <p:sp>
        <p:nvSpPr>
          <p:cNvPr id="6" name="Footer Placeholder 5"/>
          <p:cNvSpPr>
            <a:spLocks noGrp="1"/>
          </p:cNvSpPr>
          <p:nvPr>
            <p:ph type="ftr" sz="quarter" idx="4294967295"/>
          </p:nvPr>
        </p:nvSpPr>
        <p:spPr>
          <a:xfrm>
            <a:off x="810053" y="6392845"/>
            <a:ext cx="6765121" cy="365125"/>
          </a:xfrm>
          <a:prstGeom prst="rect">
            <a:avLst/>
          </a:prstGeom>
        </p:spPr>
        <p:txBody>
          <a:bodyPr/>
          <a:lstStyle/>
          <a:p>
            <a:r>
              <a:rPr lang="en-US" smtClean="0"/>
              <a:t>National Core Indicators (NCI) </a:t>
            </a:r>
            <a:endParaRPr lang="en-US" dirty="0"/>
          </a:p>
        </p:txBody>
      </p:sp>
      <p:sp>
        <p:nvSpPr>
          <p:cNvPr id="7" name="Title 1"/>
          <p:cNvSpPr>
            <a:spLocks noGrp="1"/>
          </p:cNvSpPr>
          <p:nvPr>
            <p:ph type="title"/>
          </p:nvPr>
        </p:nvSpPr>
        <p:spPr>
          <a:xfrm>
            <a:off x="382588" y="273139"/>
            <a:ext cx="8229600" cy="648480"/>
          </a:xfrm>
        </p:spPr>
        <p:txBody>
          <a:bodyPr>
            <a:normAutofit fontScale="90000"/>
          </a:bodyPr>
          <a:lstStyle/>
          <a:p>
            <a:r>
              <a:rPr lang="en-US" dirty="0" smtClean="0"/>
              <a:t>Demographic Differences:</a:t>
            </a:r>
            <a:endParaRPr lang="en-US" dirty="0"/>
          </a:p>
        </p:txBody>
      </p:sp>
      <p:graphicFrame>
        <p:nvGraphicFramePr>
          <p:cNvPr id="12" name="Content Placeholder 11"/>
          <p:cNvGraphicFramePr>
            <a:graphicFrameLocks noGrp="1"/>
          </p:cNvGraphicFramePr>
          <p:nvPr>
            <p:ph sz="half" idx="2"/>
          </p:nvPr>
        </p:nvGraphicFramePr>
        <p:xfrm>
          <a:off x="457200" y="1440611"/>
          <a:ext cx="4040188" cy="40562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ontent Placeholder 12"/>
          <p:cNvGraphicFramePr>
            <a:graphicFrameLocks noGrp="1"/>
          </p:cNvGraphicFramePr>
          <p:nvPr>
            <p:ph sz="quarter" idx="4"/>
          </p:nvPr>
        </p:nvGraphicFramePr>
        <p:xfrm>
          <a:off x="4645025" y="1440611"/>
          <a:ext cx="4041775" cy="46855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979847"/>
            <a:ext cx="8229600" cy="620353"/>
          </a:xfrm>
        </p:spPr>
        <p:txBody>
          <a:bodyPr>
            <a:normAutofit/>
          </a:bodyPr>
          <a:lstStyle/>
          <a:p>
            <a:r>
              <a:rPr lang="en-US" sz="2000" dirty="0" smtClean="0"/>
              <a:t>Level of Intellectual Disability (</a:t>
            </a:r>
            <a:r>
              <a:rPr lang="en-US" sz="2000" i="1" dirty="0" smtClean="0"/>
              <a:t>p &lt; .01)</a:t>
            </a:r>
            <a:endParaRPr lang="en-US" sz="2000" dirty="0"/>
          </a:p>
        </p:txBody>
      </p:sp>
      <p:sp>
        <p:nvSpPr>
          <p:cNvPr id="7" name="Footer Placeholder 6"/>
          <p:cNvSpPr>
            <a:spLocks noGrp="1"/>
          </p:cNvSpPr>
          <p:nvPr>
            <p:ph type="ftr" sz="quarter" idx="3"/>
          </p:nvPr>
        </p:nvSpPr>
        <p:spPr/>
        <p:txBody>
          <a:bodyPr/>
          <a:lstStyle/>
          <a:p>
            <a:r>
              <a:rPr lang="en-US" smtClean="0"/>
              <a:t>National Core Indicators (NCI) </a:t>
            </a:r>
            <a:endParaRPr lang="en-US" dirty="0"/>
          </a:p>
        </p:txBody>
      </p:sp>
      <p:sp>
        <p:nvSpPr>
          <p:cNvPr id="5" name="Title 1"/>
          <p:cNvSpPr txBox="1">
            <a:spLocks/>
          </p:cNvSpPr>
          <p:nvPr/>
        </p:nvSpPr>
        <p:spPr>
          <a:xfrm>
            <a:off x="382588" y="273139"/>
            <a:ext cx="8229600" cy="648480"/>
          </a:xfrm>
          <a:prstGeom prst="rect">
            <a:avLst/>
          </a:prstGeom>
        </p:spPr>
        <p:txBody>
          <a:bodyPr vert="horz" lIns="91440" tIns="45720" rIns="91440" bIns="45720" rtlCol="0" anchor="ctr">
            <a:normAutofit fontScale="90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B06100"/>
                </a:solidFill>
                <a:effectLst/>
                <a:uLnTx/>
                <a:uFillTx/>
                <a:latin typeface="+mj-lt"/>
                <a:ea typeface="+mj-ea"/>
                <a:cs typeface="+mj-cs"/>
              </a:rPr>
              <a:t>Demographic Differences:</a:t>
            </a:r>
            <a:endParaRPr kumimoji="0" lang="en-US" sz="4400" b="1" i="0" u="none" strike="noStrike" kern="1200" cap="none" spc="0" normalizeH="0" baseline="0" noProof="0" dirty="0">
              <a:ln>
                <a:noFill/>
              </a:ln>
              <a:solidFill>
                <a:srgbClr val="B06100"/>
              </a:solidFill>
              <a:effectLst/>
              <a:uLnTx/>
              <a:uFillTx/>
              <a:latin typeface="+mj-lt"/>
              <a:ea typeface="+mj-ea"/>
              <a:cs typeface="+mj-cs"/>
            </a:endParaRPr>
          </a:p>
        </p:txBody>
      </p:sp>
      <p:graphicFrame>
        <p:nvGraphicFramePr>
          <p:cNvPr id="9" name="Content Placeholder 8"/>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10882"/>
            <a:ext cx="8229600" cy="606755"/>
          </a:xfrm>
        </p:spPr>
        <p:txBody>
          <a:bodyPr>
            <a:normAutofit/>
          </a:bodyPr>
          <a:lstStyle/>
          <a:p>
            <a:r>
              <a:rPr lang="en-US" sz="2000" dirty="0" smtClean="0"/>
              <a:t>Mobility level (</a:t>
            </a:r>
            <a:r>
              <a:rPr lang="en-US" sz="2000" i="1" dirty="0" smtClean="0"/>
              <a:t>p &lt; .01)</a:t>
            </a:r>
            <a:endParaRPr lang="en-US" sz="2000" dirty="0"/>
          </a:p>
        </p:txBody>
      </p:sp>
      <p:sp>
        <p:nvSpPr>
          <p:cNvPr id="7" name="Footer Placeholder 6"/>
          <p:cNvSpPr>
            <a:spLocks noGrp="1"/>
          </p:cNvSpPr>
          <p:nvPr>
            <p:ph type="ftr" sz="quarter" idx="3"/>
          </p:nvPr>
        </p:nvSpPr>
        <p:spPr/>
        <p:txBody>
          <a:bodyPr/>
          <a:lstStyle/>
          <a:p>
            <a:r>
              <a:rPr lang="en-US" smtClean="0"/>
              <a:t>National Core Indicators (NCI) </a:t>
            </a:r>
            <a:endParaRPr lang="en-US" dirty="0"/>
          </a:p>
        </p:txBody>
      </p:sp>
      <p:sp>
        <p:nvSpPr>
          <p:cNvPr id="5" name="Title 1"/>
          <p:cNvSpPr txBox="1">
            <a:spLocks/>
          </p:cNvSpPr>
          <p:nvPr/>
        </p:nvSpPr>
        <p:spPr>
          <a:xfrm>
            <a:off x="382588" y="273139"/>
            <a:ext cx="8229600" cy="648480"/>
          </a:xfrm>
          <a:prstGeom prst="rect">
            <a:avLst/>
          </a:prstGeom>
        </p:spPr>
        <p:txBody>
          <a:bodyPr vert="horz" lIns="91440" tIns="45720" rIns="91440" bIns="45720" rtlCol="0" anchor="ctr">
            <a:normAutofit fontScale="90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B06100"/>
                </a:solidFill>
                <a:effectLst/>
                <a:uLnTx/>
                <a:uFillTx/>
                <a:latin typeface="+mj-lt"/>
                <a:ea typeface="+mj-ea"/>
                <a:cs typeface="+mj-cs"/>
              </a:rPr>
              <a:t>Demographic Differences:</a:t>
            </a:r>
            <a:endParaRPr kumimoji="0" lang="en-US" sz="4400" b="1" i="0" u="none" strike="noStrike" kern="1200" cap="none" spc="0" normalizeH="0" baseline="0" noProof="0" dirty="0">
              <a:ln>
                <a:noFill/>
              </a:ln>
              <a:solidFill>
                <a:srgbClr val="B06100"/>
              </a:solidFill>
              <a:effectLst/>
              <a:uLnTx/>
              <a:uFillTx/>
              <a:latin typeface="+mj-lt"/>
              <a:ea typeface="+mj-ea"/>
              <a:cs typeface="+mj-cs"/>
            </a:endParaRPr>
          </a:p>
        </p:txBody>
      </p:sp>
      <p:graphicFrame>
        <p:nvGraphicFramePr>
          <p:cNvPr id="10" name="Content Placeholder 9"/>
          <p:cNvGraphicFramePr>
            <a:graphicFrameLocks noGrp="1"/>
          </p:cNvGraphicFramePr>
          <p:nvPr>
            <p:ph idx="1"/>
          </p:nvPr>
        </p:nvGraphicFramePr>
        <p:xfrm>
          <a:off x="457200" y="1600200"/>
          <a:ext cx="8229600" cy="46177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921619"/>
            <a:ext cx="8229600" cy="511864"/>
          </a:xfrm>
        </p:spPr>
        <p:txBody>
          <a:bodyPr>
            <a:normAutofit/>
          </a:bodyPr>
          <a:lstStyle/>
          <a:p>
            <a:r>
              <a:rPr lang="en-US" sz="2200" dirty="0" smtClean="0"/>
              <a:t>Other diagnoses</a:t>
            </a:r>
            <a:endParaRPr lang="en-US" dirty="0"/>
          </a:p>
        </p:txBody>
      </p:sp>
      <p:sp>
        <p:nvSpPr>
          <p:cNvPr id="7" name="Footer Placeholder 6"/>
          <p:cNvSpPr>
            <a:spLocks noGrp="1"/>
          </p:cNvSpPr>
          <p:nvPr>
            <p:ph type="ftr" sz="quarter" idx="3"/>
          </p:nvPr>
        </p:nvSpPr>
        <p:spPr/>
        <p:txBody>
          <a:bodyPr/>
          <a:lstStyle/>
          <a:p>
            <a:r>
              <a:rPr lang="en-US" smtClean="0"/>
              <a:t>National Core Indicators (NCI) </a:t>
            </a:r>
            <a:endParaRPr lang="en-US" dirty="0"/>
          </a:p>
        </p:txBody>
      </p:sp>
      <p:sp>
        <p:nvSpPr>
          <p:cNvPr id="5" name="Title 1"/>
          <p:cNvSpPr txBox="1">
            <a:spLocks/>
          </p:cNvSpPr>
          <p:nvPr/>
        </p:nvSpPr>
        <p:spPr>
          <a:xfrm>
            <a:off x="382588" y="273139"/>
            <a:ext cx="8229600" cy="648480"/>
          </a:xfrm>
          <a:prstGeom prst="rect">
            <a:avLst/>
          </a:prstGeom>
        </p:spPr>
        <p:txBody>
          <a:bodyPr vert="horz" lIns="91440" tIns="45720" rIns="91440" bIns="45720" rtlCol="0" anchor="ctr">
            <a:normAutofit fontScale="90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B06100"/>
                </a:solidFill>
                <a:effectLst/>
                <a:uLnTx/>
                <a:uFillTx/>
                <a:latin typeface="+mj-lt"/>
                <a:ea typeface="+mj-ea"/>
                <a:cs typeface="+mj-cs"/>
              </a:rPr>
              <a:t>Demographic Differences:</a:t>
            </a:r>
            <a:endParaRPr kumimoji="0" lang="en-US" sz="4400" b="1" i="0" u="none" strike="noStrike" kern="1200" cap="none" spc="0" normalizeH="0" baseline="0" noProof="0" dirty="0">
              <a:ln>
                <a:noFill/>
              </a:ln>
              <a:solidFill>
                <a:srgbClr val="B06100"/>
              </a:solidFill>
              <a:effectLst/>
              <a:uLnTx/>
              <a:uFillTx/>
              <a:latin typeface="+mj-lt"/>
              <a:ea typeface="+mj-ea"/>
              <a:cs typeface="+mj-cs"/>
            </a:endParaRPr>
          </a:p>
        </p:txBody>
      </p:sp>
      <p:graphicFrame>
        <p:nvGraphicFramePr>
          <p:cNvPr id="9" name="Content Placeholder 8"/>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0094"/>
            <a:ext cx="8229600" cy="460106"/>
          </a:xfrm>
        </p:spPr>
        <p:txBody>
          <a:bodyPr>
            <a:normAutofit/>
          </a:bodyPr>
          <a:lstStyle/>
          <a:p>
            <a:r>
              <a:rPr lang="en-US" sz="2000" dirty="0" smtClean="0"/>
              <a:t>Residence Type (</a:t>
            </a:r>
            <a:r>
              <a:rPr lang="en-US" sz="2000" i="1" dirty="0" smtClean="0"/>
              <a:t>p </a:t>
            </a:r>
            <a:r>
              <a:rPr lang="en-US" sz="2000" i="1" smtClean="0"/>
              <a:t>&lt; .01</a:t>
            </a:r>
            <a:r>
              <a:rPr lang="en-US" sz="2000" i="1" dirty="0" smtClean="0"/>
              <a:t>)</a:t>
            </a:r>
            <a:endParaRPr lang="en-US" sz="2000"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
        <p:nvSpPr>
          <p:cNvPr id="5" name="Title 1"/>
          <p:cNvSpPr txBox="1">
            <a:spLocks/>
          </p:cNvSpPr>
          <p:nvPr/>
        </p:nvSpPr>
        <p:spPr>
          <a:xfrm>
            <a:off x="457200" y="309052"/>
            <a:ext cx="8229600" cy="648480"/>
          </a:xfrm>
          <a:prstGeom prst="rect">
            <a:avLst/>
          </a:prstGeom>
        </p:spPr>
        <p:txBody>
          <a:bodyPr vert="horz" lIns="91440" tIns="45720" rIns="91440" bIns="45720" rtlCol="0" anchor="ctr">
            <a:normAutofit fontScale="90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B06100"/>
                </a:solidFill>
                <a:effectLst/>
                <a:uLnTx/>
                <a:uFillTx/>
                <a:latin typeface="+mj-lt"/>
                <a:ea typeface="+mj-ea"/>
                <a:cs typeface="+mj-cs"/>
              </a:rPr>
              <a:t>Demographic Differences:</a:t>
            </a:r>
            <a:endParaRPr kumimoji="0" lang="en-US" sz="4400" b="1" i="0" u="none" strike="noStrike" kern="1200" cap="none" spc="0" normalizeH="0" baseline="0" noProof="0" dirty="0">
              <a:ln>
                <a:noFill/>
              </a:ln>
              <a:solidFill>
                <a:srgbClr val="B06100"/>
              </a:solidFill>
              <a:effectLst/>
              <a:uLnTx/>
              <a:uFillTx/>
              <a:latin typeface="+mj-lt"/>
              <a:ea typeface="+mj-ea"/>
              <a:cs typeface="+mj-cs"/>
            </a:endParaRPr>
          </a:p>
        </p:txBody>
      </p:sp>
      <p:graphicFrame>
        <p:nvGraphicFramePr>
          <p:cNvPr id="10" name="Content Placeholder 9"/>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 see……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significant differences in demographic characteristics amongst individuals of differing races/ethnicities. </a:t>
            </a:r>
          </a:p>
          <a:p>
            <a:pPr lvl="1"/>
            <a:r>
              <a:rPr lang="en-US" dirty="0" smtClean="0"/>
              <a:t>Could those differences be influencing the racial and ethnic disparities we see in preventive healthcare use? </a:t>
            </a:r>
          </a:p>
          <a:p>
            <a:endParaRPr lang="en-US" dirty="0" smtClean="0"/>
          </a:p>
          <a:p>
            <a:r>
              <a:rPr lang="en-US" dirty="0" smtClean="0"/>
              <a:t>Logistic regression to control for these demographic differences. </a:t>
            </a:r>
          </a:p>
          <a:p>
            <a:pPr>
              <a:buNone/>
            </a:pPr>
            <a:r>
              <a:rPr lang="en-US" dirty="0" smtClean="0"/>
              <a:t>	</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smtClean="0"/>
              <a:t>National Core Indicators (NCI) </a:t>
            </a:r>
            <a:endParaRPr lang="en-US" dirty="0"/>
          </a:p>
        </p:txBody>
      </p:sp>
      <p:sp>
        <p:nvSpPr>
          <p:cNvPr id="9" name="TextBox 8"/>
          <p:cNvSpPr txBox="1"/>
          <p:nvPr/>
        </p:nvSpPr>
        <p:spPr>
          <a:xfrm>
            <a:off x="1296915" y="6018213"/>
            <a:ext cx="2513085" cy="276999"/>
          </a:xfrm>
          <a:prstGeom prst="rect">
            <a:avLst/>
          </a:prstGeom>
          <a:noFill/>
        </p:spPr>
        <p:txBody>
          <a:bodyPr wrap="square" rtlCol="0">
            <a:spAutoFit/>
          </a:bodyPr>
          <a:lstStyle/>
          <a:p>
            <a:r>
              <a:rPr lang="en-US" sz="1200" i="1" dirty="0" smtClean="0"/>
              <a:t>* p &lt; .01</a:t>
            </a:r>
            <a:endParaRPr lang="en-US" sz="1200" i="1" dirty="0"/>
          </a:p>
        </p:txBody>
      </p:sp>
      <p:sp>
        <p:nvSpPr>
          <p:cNvPr id="14" name="TextBox 13"/>
          <p:cNvSpPr txBox="1"/>
          <p:nvPr/>
        </p:nvSpPr>
        <p:spPr>
          <a:xfrm>
            <a:off x="206188" y="161364"/>
            <a:ext cx="800219" cy="5842803"/>
          </a:xfrm>
          <a:prstGeom prst="rect">
            <a:avLst/>
          </a:prstGeom>
          <a:noFill/>
        </p:spPr>
        <p:txBody>
          <a:bodyPr vert="vert270" wrap="square" rtlCol="0">
            <a:spAutoFit/>
          </a:bodyPr>
          <a:lstStyle/>
          <a:p>
            <a:r>
              <a:rPr lang="en-US" sz="4000" b="1" dirty="0" smtClean="0">
                <a:latin typeface="+mj-lt"/>
              </a:rPr>
              <a:t>Logistic Regression Results</a:t>
            </a:r>
            <a:endParaRPr lang="en-US" sz="4000" b="1" dirty="0">
              <a:latin typeface="+mj-lt"/>
            </a:endParaRPr>
          </a:p>
        </p:txBody>
      </p:sp>
      <p:graphicFrame>
        <p:nvGraphicFramePr>
          <p:cNvPr id="45064" name="Object 8"/>
          <p:cNvGraphicFramePr>
            <a:graphicFrameLocks noChangeAspect="1"/>
          </p:cNvGraphicFramePr>
          <p:nvPr/>
        </p:nvGraphicFramePr>
        <p:xfrm>
          <a:off x="1296916" y="192060"/>
          <a:ext cx="6676652" cy="6065865"/>
        </p:xfrm>
        <a:graphic>
          <a:graphicData uri="http://schemas.openxmlformats.org/presentationml/2006/ole">
            <p:oleObj spid="_x0000_s45064" name="Worksheet" r:id="rId3" imgW="5724560" imgH="5657734" progId="Excel.Sheet.12">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Controlling for State &amp; Demographics…</a:t>
            </a:r>
            <a:endParaRPr lang="en-US" sz="4000" dirty="0"/>
          </a:p>
        </p:txBody>
      </p:sp>
      <p:sp>
        <p:nvSpPr>
          <p:cNvPr id="3" name="Content Placeholder 2"/>
          <p:cNvSpPr>
            <a:spLocks noGrp="1"/>
          </p:cNvSpPr>
          <p:nvPr>
            <p:ph idx="1"/>
          </p:nvPr>
        </p:nvSpPr>
        <p:spPr>
          <a:xfrm>
            <a:off x="457200" y="1155032"/>
            <a:ext cx="8229600" cy="4863145"/>
          </a:xfrm>
        </p:spPr>
        <p:txBody>
          <a:bodyPr>
            <a:normAutofit/>
          </a:bodyPr>
          <a:lstStyle/>
          <a:p>
            <a:pPr>
              <a:buNone/>
            </a:pPr>
            <a:endParaRPr lang="en-US" sz="1800" dirty="0" smtClean="0"/>
          </a:p>
          <a:p>
            <a:r>
              <a:rPr lang="en-US" sz="1800" dirty="0" smtClean="0"/>
              <a:t>Race/ethnicity is still a significant predictor for :</a:t>
            </a:r>
          </a:p>
          <a:p>
            <a:pPr lvl="1"/>
            <a:r>
              <a:rPr lang="en-US" sz="1800" dirty="0" smtClean="0"/>
              <a:t>Has had dentist visit in past year</a:t>
            </a:r>
          </a:p>
          <a:p>
            <a:pPr lvl="2"/>
            <a:r>
              <a:rPr lang="en-US" sz="1800" dirty="0" smtClean="0"/>
              <a:t>African American, Non-Hispanic respondents are significantly less likely to have had a dentist visit in the past year</a:t>
            </a:r>
          </a:p>
          <a:p>
            <a:pPr lvl="1"/>
            <a:r>
              <a:rPr lang="en-US" sz="1800" dirty="0" smtClean="0"/>
              <a:t>Has had flu vaccine in past year</a:t>
            </a:r>
          </a:p>
          <a:p>
            <a:pPr lvl="2"/>
            <a:r>
              <a:rPr lang="en-US" sz="1800" dirty="0" smtClean="0"/>
              <a:t>African American, Non-Hispanic respondents are significantly less likely than White, Non-Hispanic respondents to have had a flu vaccine in the past year</a:t>
            </a:r>
          </a:p>
          <a:p>
            <a:endParaRPr lang="en-US" sz="1800" dirty="0" smtClean="0"/>
          </a:p>
          <a:p>
            <a:r>
              <a:rPr lang="en-US" sz="1800" dirty="0" smtClean="0"/>
              <a:t>Controlling for other demographic factors, race/ethnicity is no longer a significant predictor for:</a:t>
            </a:r>
          </a:p>
          <a:p>
            <a:pPr lvl="1"/>
            <a:r>
              <a:rPr lang="en-US" sz="1800" dirty="0" smtClean="0"/>
              <a:t>Has primary care doctor</a:t>
            </a:r>
          </a:p>
          <a:p>
            <a:pPr lvl="1"/>
            <a:r>
              <a:rPr lang="en-US" sz="1800" dirty="0" smtClean="0"/>
              <a:t>Has had physical exam in past year </a:t>
            </a:r>
          </a:p>
          <a:p>
            <a:pPr lvl="1"/>
            <a:r>
              <a:rPr lang="en-US" sz="1800" dirty="0" smtClean="0"/>
              <a:t>Has ever had pneumonia vaccine</a:t>
            </a:r>
          </a:p>
          <a:p>
            <a:pPr lvl="1"/>
            <a:endParaRPr lang="en-US" sz="1400"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	</a:t>
            </a:r>
            <a:endParaRPr lang="en-US" dirty="0"/>
          </a:p>
        </p:txBody>
      </p:sp>
      <p:sp>
        <p:nvSpPr>
          <p:cNvPr id="3" name="Content Placeholder 2"/>
          <p:cNvSpPr>
            <a:spLocks noGrp="1"/>
          </p:cNvSpPr>
          <p:nvPr>
            <p:ph idx="1"/>
          </p:nvPr>
        </p:nvSpPr>
        <p:spPr>
          <a:xfrm>
            <a:off x="457200" y="1417638"/>
            <a:ext cx="8229600" cy="4600539"/>
          </a:xfrm>
        </p:spPr>
        <p:txBody>
          <a:bodyPr>
            <a:normAutofit/>
          </a:bodyPr>
          <a:lstStyle/>
          <a:p>
            <a:pPr lvl="1"/>
            <a:endParaRPr lang="en-US" b="1" dirty="0" smtClean="0">
              <a:solidFill>
                <a:schemeClr val="accent1"/>
              </a:solidFill>
            </a:endParaRPr>
          </a:p>
          <a:p>
            <a:pPr lvl="1"/>
            <a:r>
              <a:rPr lang="en-US" b="1" dirty="0" smtClean="0">
                <a:solidFill>
                  <a:schemeClr val="accent1"/>
                </a:solidFill>
              </a:rPr>
              <a:t>Do NCI data demonstrate differences by race/ethnicity in use of preventive healthcare?</a:t>
            </a:r>
          </a:p>
          <a:p>
            <a:pPr lvl="1">
              <a:buNone/>
            </a:pPr>
            <a:endParaRPr lang="en-US" b="1" dirty="0" smtClean="0">
              <a:solidFill>
                <a:schemeClr val="accent1"/>
              </a:solidFill>
            </a:endParaRPr>
          </a:p>
          <a:p>
            <a:pPr lvl="1"/>
            <a:r>
              <a:rPr lang="en-US" b="1" dirty="0" smtClean="0">
                <a:solidFill>
                  <a:schemeClr val="accent1"/>
                </a:solidFill>
              </a:rPr>
              <a:t>Do NCI data demonstrate differences by race/ethnicity in employment?</a:t>
            </a:r>
          </a:p>
          <a:p>
            <a:pPr lvl="1">
              <a:buNone/>
            </a:pPr>
            <a:endParaRPr lang="en-US" b="1" dirty="0" smtClean="0">
              <a:solidFill>
                <a:schemeClr val="accent1"/>
              </a:solidFill>
            </a:endParaRPr>
          </a:p>
          <a:p>
            <a:pPr lvl="1">
              <a:buNone/>
            </a:pPr>
            <a:endParaRPr lang="en-US"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826" y="266012"/>
            <a:ext cx="8229600" cy="1143000"/>
          </a:xfrm>
        </p:spPr>
        <p:txBody>
          <a:bodyPr>
            <a:normAutofit/>
          </a:bodyPr>
          <a:lstStyle/>
          <a:p>
            <a:r>
              <a:rPr lang="en-US" dirty="0" smtClean="0"/>
              <a:t>Conclusions:</a:t>
            </a:r>
            <a:endParaRPr lang="en-US" sz="4000" dirty="0"/>
          </a:p>
        </p:txBody>
      </p:sp>
      <p:sp>
        <p:nvSpPr>
          <p:cNvPr id="3" name="Content Placeholder 2"/>
          <p:cNvSpPr>
            <a:spLocks noGrp="1"/>
          </p:cNvSpPr>
          <p:nvPr>
            <p:ph idx="1"/>
          </p:nvPr>
        </p:nvSpPr>
        <p:spPr>
          <a:xfrm>
            <a:off x="457200" y="1120588"/>
            <a:ext cx="8229600" cy="4897589"/>
          </a:xfrm>
        </p:spPr>
        <p:txBody>
          <a:bodyPr>
            <a:normAutofit lnSpcReduction="10000"/>
          </a:bodyPr>
          <a:lstStyle/>
          <a:p>
            <a:endParaRPr lang="en-US" sz="1800" dirty="0" smtClean="0"/>
          </a:p>
          <a:p>
            <a:r>
              <a:rPr lang="en-US" sz="1800" dirty="0" smtClean="0"/>
              <a:t>There are apparent differences in likelihood of receiving preventive care by race/ethnicity</a:t>
            </a:r>
          </a:p>
          <a:p>
            <a:pPr lvl="1"/>
            <a:r>
              <a:rPr lang="en-US" sz="1800" dirty="0" smtClean="0"/>
              <a:t>White, Non-Hispanic respondents less likely to have a primary care doc</a:t>
            </a:r>
          </a:p>
          <a:p>
            <a:pPr lvl="1"/>
            <a:r>
              <a:rPr lang="en-US" sz="1800" dirty="0" smtClean="0"/>
              <a:t>White, Non-Hispanic respondents more likely to have had a physical exam, a dental exam, a flu vaccination and/or a pneumonia vaccination</a:t>
            </a:r>
          </a:p>
          <a:p>
            <a:r>
              <a:rPr lang="en-US" sz="1800" dirty="0" smtClean="0"/>
              <a:t>Adults with IDD of different racial/ethnic backgrounds also differ in other demographic factors</a:t>
            </a:r>
          </a:p>
          <a:p>
            <a:pPr lvl="1"/>
            <a:r>
              <a:rPr lang="en-US" sz="1800" dirty="0" smtClean="0"/>
              <a:t>Where they live  (both type of residence and state of residence)</a:t>
            </a:r>
          </a:p>
          <a:p>
            <a:pPr lvl="1"/>
            <a:r>
              <a:rPr lang="en-US" sz="1800" dirty="0" smtClean="0"/>
              <a:t>Their age</a:t>
            </a:r>
          </a:p>
          <a:p>
            <a:pPr lvl="1"/>
            <a:r>
              <a:rPr lang="en-US" sz="1800" dirty="0" smtClean="0"/>
              <a:t>Their means of expression</a:t>
            </a:r>
          </a:p>
          <a:p>
            <a:pPr lvl="1"/>
            <a:r>
              <a:rPr lang="en-US" sz="1800" dirty="0" smtClean="0"/>
              <a:t>Their language</a:t>
            </a:r>
          </a:p>
          <a:p>
            <a:pPr lvl="1"/>
            <a:r>
              <a:rPr lang="en-US" sz="1800" dirty="0" smtClean="0"/>
              <a:t>Their level of ID</a:t>
            </a:r>
          </a:p>
          <a:p>
            <a:pPr lvl="1"/>
            <a:r>
              <a:rPr lang="en-US" sz="1800" dirty="0" smtClean="0"/>
              <a:t>Other diagnoses</a:t>
            </a:r>
          </a:p>
          <a:p>
            <a:pPr lvl="1"/>
            <a:r>
              <a:rPr lang="en-US" sz="1800" dirty="0" smtClean="0"/>
              <a:t>Their level of mobility</a:t>
            </a:r>
          </a:p>
          <a:p>
            <a:r>
              <a:rPr lang="en-US" sz="1800" b="1" u="sng" dirty="0" smtClean="0"/>
              <a:t>It is crucial to control for these demographic factors.</a:t>
            </a:r>
            <a:endParaRPr lang="en-US" sz="1800" b="1" u="sng"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417638"/>
            <a:ext cx="8229600" cy="4600539"/>
          </a:xfrm>
        </p:spPr>
        <p:txBody>
          <a:bodyPr>
            <a:normAutofit/>
          </a:bodyPr>
          <a:lstStyle/>
          <a:p>
            <a:r>
              <a:rPr lang="en-US" dirty="0" smtClean="0"/>
              <a:t>After controlling for demographics and state:</a:t>
            </a:r>
          </a:p>
          <a:p>
            <a:pPr lvl="1"/>
            <a:r>
              <a:rPr lang="en-US" dirty="0" smtClean="0"/>
              <a:t>Many differences observed in descriptive analyses are no longer significant. </a:t>
            </a:r>
          </a:p>
          <a:p>
            <a:r>
              <a:rPr lang="en-US" dirty="0" smtClean="0"/>
              <a:t>However, some differences remain:</a:t>
            </a:r>
          </a:p>
          <a:p>
            <a:r>
              <a:rPr lang="en-US" sz="1800" dirty="0" smtClean="0"/>
              <a:t>Race/ethnicity is still a significant predictor for :</a:t>
            </a:r>
          </a:p>
          <a:p>
            <a:pPr lvl="1"/>
            <a:r>
              <a:rPr lang="en-US" sz="1400" dirty="0" smtClean="0"/>
              <a:t>Has had dentist visit in past year</a:t>
            </a:r>
          </a:p>
          <a:p>
            <a:pPr lvl="2"/>
            <a:r>
              <a:rPr lang="en-US" sz="1400" dirty="0" smtClean="0"/>
              <a:t>African American, Non-Hispanic respondents are significantly less likely to have had a dentist visit in the past year</a:t>
            </a:r>
          </a:p>
          <a:p>
            <a:pPr lvl="1"/>
            <a:r>
              <a:rPr lang="en-US" sz="1400" dirty="0" smtClean="0"/>
              <a:t>Has had flu vaccine in past year</a:t>
            </a:r>
          </a:p>
          <a:p>
            <a:pPr lvl="2"/>
            <a:r>
              <a:rPr lang="en-US" sz="1400" dirty="0" smtClean="0"/>
              <a:t>African American, Non-Hispanic respondents are significantly less likely than White, Non-Hispanic respondents to have had a flu vaccine in the past year</a:t>
            </a:r>
          </a:p>
          <a:p>
            <a:pPr lvl="1"/>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0774"/>
          </a:xfrm>
        </p:spPr>
        <p:txBody>
          <a:bodyPr>
            <a:normAutofit/>
          </a:bodyPr>
          <a:lstStyle/>
          <a:p>
            <a:r>
              <a:rPr lang="en-US" dirty="0" smtClean="0"/>
              <a:t>Conclusions:</a:t>
            </a:r>
            <a:endParaRPr lang="en-US" sz="4000" dirty="0"/>
          </a:p>
        </p:txBody>
      </p:sp>
      <p:sp>
        <p:nvSpPr>
          <p:cNvPr id="3" name="Content Placeholder 2"/>
          <p:cNvSpPr>
            <a:spLocks noGrp="1"/>
          </p:cNvSpPr>
          <p:nvPr>
            <p:ph idx="1"/>
          </p:nvPr>
        </p:nvSpPr>
        <p:spPr>
          <a:xfrm>
            <a:off x="457200" y="1048872"/>
            <a:ext cx="8229600" cy="4969306"/>
          </a:xfrm>
        </p:spPr>
        <p:txBody>
          <a:bodyPr>
            <a:normAutofit lnSpcReduction="10000"/>
          </a:bodyPr>
          <a:lstStyle/>
          <a:p>
            <a:r>
              <a:rPr lang="en-US" sz="2000" dirty="0" smtClean="0"/>
              <a:t>State in which individual resides is a highly significant predictor of receipt of all preventive care variables. </a:t>
            </a:r>
          </a:p>
          <a:p>
            <a:endParaRPr lang="en-US" sz="2000" dirty="0" smtClean="0"/>
          </a:p>
          <a:p>
            <a:r>
              <a:rPr lang="en-US" sz="2000" dirty="0" smtClean="0"/>
              <a:t>Residence type is strongly related to use of preventive care. </a:t>
            </a:r>
          </a:p>
          <a:p>
            <a:endParaRPr lang="en-US" sz="2000" dirty="0" smtClean="0"/>
          </a:p>
          <a:p>
            <a:r>
              <a:rPr lang="en-US" sz="2000" dirty="0" smtClean="0"/>
              <a:t>Speaking  a language other than English has a negative effect on receipt of a physical exam in the past year and receipt of a dental exam in the past year</a:t>
            </a:r>
          </a:p>
          <a:p>
            <a:endParaRPr lang="en-US" sz="2000" dirty="0" smtClean="0"/>
          </a:p>
          <a:p>
            <a:r>
              <a:rPr lang="en-US" sz="2000" dirty="0" smtClean="0"/>
              <a:t>Individuals with less mobility are significantly more likely than those who are self-mobile (without using aids) to have been vaccinated against the flu and pneumonia.  </a:t>
            </a:r>
          </a:p>
          <a:p>
            <a:endParaRPr lang="en-US" sz="2000" dirty="0" smtClean="0"/>
          </a:p>
          <a:p>
            <a:r>
              <a:rPr lang="en-US" sz="2000" dirty="0" smtClean="0"/>
              <a:t>Age is significantly related to receipt of physical exam, dentist visit and flu and pneumonia vaccines. </a:t>
            </a:r>
          </a:p>
          <a:p>
            <a:endParaRPr lang="en-US" sz="1800" dirty="0" smtClean="0"/>
          </a:p>
          <a:p>
            <a:endParaRPr lang="en-US" sz="1800"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Do NCI data demonstrate differences by race/ethnicity in employment?</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46586"/>
          </a:xfrm>
        </p:spPr>
        <p:txBody>
          <a:bodyPr>
            <a:noAutofit/>
          </a:bodyPr>
          <a:lstStyle/>
          <a:p>
            <a:pPr lvl="1" algn="ctr" defTabSz="457200" rtl="0">
              <a:spcBef>
                <a:spcPct val="0"/>
              </a:spcBef>
            </a:pPr>
            <a:r>
              <a:rPr lang="en-US" sz="3200" dirty="0" smtClean="0">
                <a:latin typeface="+mj-lt"/>
              </a:rPr>
              <a:t/>
            </a:r>
            <a:br>
              <a:rPr lang="en-US" sz="3200" dirty="0" smtClean="0">
                <a:latin typeface="+mj-lt"/>
              </a:rPr>
            </a:br>
            <a:r>
              <a:rPr kumimoji="0" lang="en-US" sz="4000" b="1" i="0" u="none" strike="noStrike" kern="1200" cap="none" spc="0" normalizeH="0" baseline="0" noProof="0" dirty="0" smtClean="0">
                <a:ln>
                  <a:noFill/>
                </a:ln>
                <a:solidFill>
                  <a:srgbClr val="B06100"/>
                </a:solidFill>
                <a:effectLst/>
                <a:uLnTx/>
                <a:uFillTx/>
                <a:latin typeface="Calibri"/>
                <a:ea typeface="+mj-ea"/>
                <a:cs typeface="+mj-cs"/>
              </a:rPr>
              <a:t> Methods, Measures and Sample: </a:t>
            </a:r>
            <a:r>
              <a:rPr lang="en-US" sz="3200" dirty="0" smtClean="0">
                <a:latin typeface="+mj-lt"/>
              </a:rPr>
              <a:t/>
            </a:r>
            <a:br>
              <a:rPr lang="en-US" sz="3200" dirty="0" smtClean="0">
                <a:latin typeface="+mj-lt"/>
              </a:rPr>
            </a:br>
            <a:endParaRPr lang="en-US" sz="3200" dirty="0">
              <a:latin typeface="+mj-lt"/>
            </a:endParaRPr>
          </a:p>
        </p:txBody>
      </p:sp>
      <p:sp>
        <p:nvSpPr>
          <p:cNvPr id="3" name="Content Placeholder 2"/>
          <p:cNvSpPr>
            <a:spLocks noGrp="1"/>
          </p:cNvSpPr>
          <p:nvPr>
            <p:ph idx="1"/>
          </p:nvPr>
        </p:nvSpPr>
        <p:spPr>
          <a:xfrm>
            <a:off x="345056" y="1417638"/>
            <a:ext cx="8229600" cy="4785938"/>
          </a:xfrm>
        </p:spPr>
        <p:txBody>
          <a:bodyPr>
            <a:normAutofit fontScale="70000" lnSpcReduction="20000"/>
          </a:bodyPr>
          <a:lstStyle/>
          <a:p>
            <a:pPr>
              <a:buNone/>
            </a:pPr>
            <a:endParaRPr lang="en-US" b="1" dirty="0" smtClean="0"/>
          </a:p>
          <a:p>
            <a:r>
              <a:rPr lang="en-US" b="1" dirty="0" smtClean="0"/>
              <a:t>2011-2012</a:t>
            </a:r>
            <a:r>
              <a:rPr lang="en-US" dirty="0" smtClean="0"/>
              <a:t> data collection cycle</a:t>
            </a:r>
          </a:p>
          <a:p>
            <a:endParaRPr lang="en-US" b="1" dirty="0" smtClean="0"/>
          </a:p>
          <a:p>
            <a:r>
              <a:rPr lang="en-US" b="1" dirty="0" smtClean="0"/>
              <a:t>Background Information section: </a:t>
            </a:r>
            <a:r>
              <a:rPr lang="en-US" dirty="0" smtClean="0"/>
              <a:t>demographics, residence, health, and employment information. Generally collected from records by case managers.</a:t>
            </a:r>
          </a:p>
          <a:p>
            <a:endParaRPr lang="en-US" dirty="0" smtClean="0"/>
          </a:p>
          <a:p>
            <a:r>
              <a:rPr lang="en-US" b="1" dirty="0" smtClean="0"/>
              <a:t>Section I: Face-to-face interview: </a:t>
            </a:r>
            <a:r>
              <a:rPr lang="en-US" dirty="0" smtClean="0"/>
              <a:t>Satisfaction and preferences</a:t>
            </a:r>
            <a:endParaRPr lang="en-US" b="1" dirty="0" smtClean="0"/>
          </a:p>
          <a:p>
            <a:endParaRPr lang="en-US" dirty="0" smtClean="0"/>
          </a:p>
          <a:p>
            <a:r>
              <a:rPr lang="en-US" dirty="0" smtClean="0"/>
              <a:t>19 states, one regional council </a:t>
            </a:r>
            <a:br>
              <a:rPr lang="en-US" dirty="0" smtClean="0"/>
            </a:br>
            <a:r>
              <a:rPr lang="en-US" sz="3100" dirty="0" smtClean="0"/>
              <a:t>(</a:t>
            </a:r>
            <a:r>
              <a:rPr lang="it-IT" dirty="0" smtClean="0"/>
              <a:t>AL, AR, AZ, CT, GA, HI, IL, KY, LA, MA, ME, MI, MO, NC, NJ, NY, OH, PA, SC and the </a:t>
            </a:r>
            <a:r>
              <a:rPr lang="en-US" dirty="0" smtClean="0"/>
              <a:t>Mid-East Ohio Regional Council)</a:t>
            </a:r>
          </a:p>
          <a:p>
            <a:endParaRPr lang="en-US" dirty="0" smtClean="0"/>
          </a:p>
          <a:p>
            <a:r>
              <a:rPr lang="en-US" dirty="0" smtClean="0"/>
              <a:t>Total N: 12,236 individuals</a:t>
            </a:r>
          </a:p>
          <a:p>
            <a:pPr>
              <a:buNone/>
            </a:pPr>
            <a:endParaRPr lang="en-US" dirty="0" smtClean="0"/>
          </a:p>
          <a:p>
            <a:endParaRPr lang="en-US" b="1" i="1" dirty="0"/>
          </a:p>
        </p:txBody>
      </p:sp>
      <p:sp>
        <p:nvSpPr>
          <p:cNvPr id="5" name="Footer Placeholder 4"/>
          <p:cNvSpPr>
            <a:spLocks noGrp="1"/>
          </p:cNvSpPr>
          <p:nvPr>
            <p:ph type="ftr" sz="quarter" idx="3"/>
          </p:nvPr>
        </p:nvSpPr>
        <p:spPr/>
        <p:txBody>
          <a:bodyPr/>
          <a:lstStyle/>
          <a:p>
            <a:r>
              <a:rPr lang="en-US" dirty="0" smtClean="0"/>
              <a:t>National Core Indicators (NCI)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Measures and Sample:</a:t>
            </a:r>
            <a:br>
              <a:rPr lang="en-US" dirty="0" smtClean="0"/>
            </a:br>
            <a:r>
              <a:rPr lang="en-US" sz="4000" dirty="0" smtClean="0"/>
              <a:t>Race/Ethnicity</a:t>
            </a:r>
            <a:endParaRPr lang="en-US" sz="4000" dirty="0"/>
          </a:p>
        </p:txBody>
      </p:sp>
      <p:sp>
        <p:nvSpPr>
          <p:cNvPr id="3" name="Content Placeholder 2"/>
          <p:cNvSpPr>
            <a:spLocks noGrp="1"/>
          </p:cNvSpPr>
          <p:nvPr>
            <p:ph idx="1"/>
          </p:nvPr>
        </p:nvSpPr>
        <p:spPr>
          <a:xfrm>
            <a:off x="457200" y="1417638"/>
            <a:ext cx="8229600" cy="4741468"/>
          </a:xfrm>
        </p:spPr>
        <p:txBody>
          <a:bodyPr>
            <a:normAutofit/>
          </a:bodyPr>
          <a:lstStyle/>
          <a:p>
            <a:r>
              <a:rPr lang="en-US" sz="2400" dirty="0" smtClean="0"/>
              <a:t>Source: two items from Background Section</a:t>
            </a:r>
          </a:p>
          <a:p>
            <a:pPr lvl="1"/>
            <a:r>
              <a:rPr lang="en-US" sz="2400" dirty="0" smtClean="0"/>
              <a:t>Ethnicity (Hispanic, or non-Hispanic)</a:t>
            </a:r>
          </a:p>
          <a:p>
            <a:pPr lvl="1"/>
            <a:r>
              <a:rPr lang="en-US" sz="2400" dirty="0" smtClean="0"/>
              <a:t>Race (American Indian or Alaska Native, Asian, Black or African American, Pacific Islander, White, or Other race not listed)</a:t>
            </a:r>
          </a:p>
          <a:p>
            <a:r>
              <a:rPr lang="en-US" sz="2400" dirty="0" smtClean="0"/>
              <a:t>Items combined to create: Race/Ethnicity</a:t>
            </a:r>
          </a:p>
          <a:p>
            <a:pPr lvl="1"/>
            <a:r>
              <a:rPr lang="en-US" sz="2400" dirty="0" smtClean="0"/>
              <a:t>White, Non-Hispanic</a:t>
            </a:r>
          </a:p>
          <a:p>
            <a:pPr lvl="1"/>
            <a:r>
              <a:rPr lang="en-US" sz="2400" dirty="0" smtClean="0"/>
              <a:t>African American, Non-Hispanic</a:t>
            </a:r>
          </a:p>
          <a:p>
            <a:pPr lvl="1"/>
            <a:r>
              <a:rPr lang="en-US" sz="2400" dirty="0" smtClean="0"/>
              <a:t>Hispanic </a:t>
            </a:r>
          </a:p>
          <a:p>
            <a:r>
              <a:rPr lang="en-US" sz="2400" dirty="0" smtClean="0"/>
              <a:t>Other race/ethnic categories too small for analysis</a:t>
            </a:r>
          </a:p>
          <a:p>
            <a:endParaRPr lang="en-US" dirty="0" smtClean="0"/>
          </a:p>
          <a:p>
            <a:pPr lvl="1"/>
            <a:endParaRPr lang="en-US" dirty="0" smtClean="0"/>
          </a:p>
          <a:p>
            <a:endParaRPr lang="en-US"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Measures and Sample:</a:t>
            </a:r>
            <a:br>
              <a:rPr lang="en-US" dirty="0" smtClean="0"/>
            </a:br>
            <a:r>
              <a:rPr lang="en-US" sz="4000" dirty="0" smtClean="0"/>
              <a:t>Employment</a:t>
            </a:r>
            <a:endParaRPr lang="en-US" dirty="0"/>
          </a:p>
        </p:txBody>
      </p:sp>
      <p:sp>
        <p:nvSpPr>
          <p:cNvPr id="3" name="Content Placeholder 2"/>
          <p:cNvSpPr>
            <a:spLocks noGrp="1"/>
          </p:cNvSpPr>
          <p:nvPr>
            <p:ph idx="1"/>
          </p:nvPr>
        </p:nvSpPr>
        <p:spPr/>
        <p:txBody>
          <a:bodyPr/>
          <a:lstStyle/>
          <a:p>
            <a:pPr lvl="0"/>
            <a:r>
              <a:rPr lang="en-US" sz="1800" dirty="0" smtClean="0"/>
              <a:t>Person has paid job in the community:</a:t>
            </a:r>
          </a:p>
          <a:p>
            <a:pPr lvl="1"/>
            <a:r>
              <a:rPr lang="en-US" sz="1800" dirty="0" smtClean="0"/>
              <a:t>No </a:t>
            </a:r>
          </a:p>
          <a:p>
            <a:pPr lvl="1"/>
            <a:r>
              <a:rPr lang="en-US" sz="1800" dirty="0" smtClean="0"/>
              <a:t>Yes</a:t>
            </a:r>
          </a:p>
          <a:p>
            <a:pPr lvl="0"/>
            <a:r>
              <a:rPr lang="en-US" sz="1800" dirty="0" smtClean="0"/>
              <a:t>Person does not have a paid job in the community, but would like one:</a:t>
            </a:r>
          </a:p>
          <a:p>
            <a:pPr lvl="1"/>
            <a:r>
              <a:rPr lang="en-US" sz="1800" dirty="0" smtClean="0"/>
              <a:t>No </a:t>
            </a:r>
          </a:p>
          <a:p>
            <a:pPr lvl="1"/>
            <a:r>
              <a:rPr lang="en-US" sz="1800" dirty="0" smtClean="0"/>
              <a:t>Yes</a:t>
            </a:r>
          </a:p>
          <a:p>
            <a:pPr lvl="0"/>
            <a:r>
              <a:rPr lang="en-US" sz="1800" dirty="0" smtClean="0"/>
              <a:t>Person has paid job in the community but would like to work somewhere else:</a:t>
            </a:r>
          </a:p>
          <a:p>
            <a:pPr lvl="1"/>
            <a:r>
              <a:rPr lang="en-US" sz="1800" dirty="0" smtClean="0"/>
              <a:t>No </a:t>
            </a:r>
          </a:p>
          <a:p>
            <a:pPr lvl="1"/>
            <a:r>
              <a:rPr lang="en-US" sz="1800" dirty="0" smtClean="0"/>
              <a:t>Yes</a:t>
            </a:r>
          </a:p>
          <a:p>
            <a:r>
              <a:rPr lang="en-US" sz="1800" dirty="0" smtClean="0"/>
              <a:t>Hours worked and hourly wages</a:t>
            </a:r>
          </a:p>
          <a:p>
            <a:pPr lvl="1"/>
            <a:r>
              <a:rPr lang="en-US" sz="1400" dirty="0" smtClean="0"/>
              <a:t>Continuous </a:t>
            </a:r>
          </a:p>
          <a:p>
            <a:pPr>
              <a:buNone/>
            </a:pPr>
            <a:endParaRPr lang="en-US" sz="1800"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430" y="2130725"/>
            <a:ext cx="8229600" cy="1143000"/>
          </a:xfrm>
        </p:spPr>
        <p:txBody>
          <a:bodyPr>
            <a:noAutofit/>
          </a:bodyPr>
          <a:lstStyle/>
          <a:p>
            <a:r>
              <a:rPr lang="en-US" sz="7200" dirty="0" smtClean="0"/>
              <a:t>FINDINGS</a:t>
            </a:r>
            <a:endParaRPr lang="en-US" sz="7200"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paid community job in the past 2 weeks (</a:t>
            </a:r>
            <a:r>
              <a:rPr lang="en-US" i="1" dirty="0" smtClean="0"/>
              <a:t>no significance</a:t>
            </a:r>
            <a:r>
              <a:rPr lang="en-US" dirty="0" smtClean="0"/>
              <a:t>)</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graphicFrame>
        <p:nvGraphicFramePr>
          <p:cNvPr id="5" name="Content Placeholder 4"/>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Doesn’t Have Paid Community Job, But Wants Paid Community Job (</a:t>
            </a:r>
            <a:r>
              <a:rPr lang="en-US" i="1" dirty="0" smtClean="0"/>
              <a:t>p&lt;.001</a:t>
            </a:r>
            <a:r>
              <a:rPr lang="en-US" dirty="0" smtClean="0"/>
              <a:t>)</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graphicFrame>
        <p:nvGraphicFramePr>
          <p:cNvPr id="5" name="Content Placeholder 4"/>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t>
            </a:r>
            <a:r>
              <a:rPr lang="en-US" u="sng" dirty="0" smtClean="0"/>
              <a:t/>
            </a:r>
            <a:br>
              <a:rPr lang="en-US" u="sng" dirty="0" smtClean="0"/>
            </a:br>
            <a:r>
              <a:rPr lang="en-US" dirty="0" smtClean="0"/>
              <a:t>NATIONAL CORE INDICATORS (NCI)?</a:t>
            </a:r>
            <a:endParaRPr lang="en-US" dirty="0"/>
          </a:p>
        </p:txBody>
      </p:sp>
      <p:sp>
        <p:nvSpPr>
          <p:cNvPr id="3" name="Content Placeholder 2"/>
          <p:cNvSpPr>
            <a:spLocks noGrp="1"/>
          </p:cNvSpPr>
          <p:nvPr>
            <p:ph idx="1"/>
          </p:nvPr>
        </p:nvSpPr>
        <p:spPr/>
        <p:txBody>
          <a:bodyPr>
            <a:normAutofit fontScale="92500"/>
          </a:bodyPr>
          <a:lstStyle/>
          <a:p>
            <a:r>
              <a:rPr lang="en-US" sz="2800" dirty="0" smtClean="0"/>
              <a:t>Multi-state collaboration of state DD agencies</a:t>
            </a:r>
          </a:p>
          <a:p>
            <a:r>
              <a:rPr lang="en-US" sz="2800" dirty="0" smtClean="0"/>
              <a:t>Measures performance of public systems for people with intellectual and developmental disabilities</a:t>
            </a:r>
          </a:p>
          <a:p>
            <a:r>
              <a:rPr lang="en-US" sz="2800" dirty="0" smtClean="0"/>
              <a:t>Assesses performance in several areas, including: employment, community inclusion, choice, rights, and health and safety</a:t>
            </a:r>
          </a:p>
          <a:p>
            <a:r>
              <a:rPr lang="en-US" sz="2800" dirty="0" smtClean="0"/>
              <a:t>Launched in 1997 in 13 participating states</a:t>
            </a:r>
          </a:p>
          <a:p>
            <a:pPr marL="174625" indent="-174625">
              <a:spcBef>
                <a:spcPct val="15000"/>
              </a:spcBef>
              <a:spcAft>
                <a:spcPct val="15000"/>
              </a:spcAft>
            </a:pPr>
            <a:r>
              <a:rPr lang="en-US" sz="2800" dirty="0" smtClean="0"/>
              <a:t>  Supported by participating states</a:t>
            </a:r>
          </a:p>
          <a:p>
            <a:pPr marL="174625" indent="-174625">
              <a:spcBef>
                <a:spcPct val="15000"/>
              </a:spcBef>
              <a:spcAft>
                <a:spcPct val="15000"/>
              </a:spcAft>
            </a:pPr>
            <a:r>
              <a:rPr lang="en-US" sz="2800" dirty="0" smtClean="0"/>
              <a:t>  NASDDDS – HSRI Collaboration</a:t>
            </a:r>
          </a:p>
          <a:p>
            <a:pPr marL="174625" indent="-174625">
              <a:spcBef>
                <a:spcPct val="15000"/>
              </a:spcBef>
              <a:spcAft>
                <a:spcPct val="15000"/>
              </a:spcAft>
              <a:buNone/>
            </a:pPr>
            <a:endParaRPr lang="en-US" sz="2800" dirty="0" smtClean="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extLst>
      <p:ext uri="{BB962C8B-B14F-4D97-AF65-F5344CB8AC3E}">
        <p14:creationId xmlns:mc="http://schemas.openxmlformats.org/markup-compatibility/2006" xmlns:mv="urn:schemas-microsoft-com:mac:vml" xmlns="" xmlns:p14="http://schemas.microsoft.com/office/powerpoint/2010/main" val="22543026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Has Paid Community Job, Wants to Work Somewhere Else (</a:t>
            </a:r>
            <a:r>
              <a:rPr lang="en-US" i="1" dirty="0" smtClean="0"/>
              <a:t>p&lt;.001)</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graphicFrame>
        <p:nvGraphicFramePr>
          <p:cNvPr id="5" name="Content Placeholder 4"/>
          <p:cNvGraphicFramePr>
            <a:graphicFrameLocks noGrp="1"/>
          </p:cNvGraphicFramePr>
          <p:nvPr>
            <p:ph idx="1"/>
          </p:nvPr>
        </p:nvGraphicFramePr>
        <p:xfrm>
          <a:off x="457200" y="1600200"/>
          <a:ext cx="8229600" cy="4418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54465"/>
          </a:xfrm>
        </p:spPr>
        <p:txBody>
          <a:bodyPr>
            <a:normAutofit fontScale="90000"/>
          </a:bodyPr>
          <a:lstStyle/>
          <a:p>
            <a:r>
              <a:rPr lang="en-US" dirty="0" smtClean="0"/>
              <a:t>Wages and Hours: Paid Community Jobs</a:t>
            </a:r>
            <a:endParaRPr lang="en-US" dirty="0"/>
          </a:p>
        </p:txBody>
      </p:sp>
      <p:graphicFrame>
        <p:nvGraphicFramePr>
          <p:cNvPr id="5" name="Content Placeholder 4"/>
          <p:cNvGraphicFramePr>
            <a:graphicFrameLocks noGrp="1"/>
          </p:cNvGraphicFramePr>
          <p:nvPr>
            <p:ph idx="1"/>
          </p:nvPr>
        </p:nvGraphicFramePr>
        <p:xfrm>
          <a:off x="1707931" y="1954925"/>
          <a:ext cx="6172200" cy="3720661"/>
        </p:xfrm>
        <a:graphic>
          <a:graphicData uri="http://schemas.openxmlformats.org/drawingml/2006/table">
            <a:tbl>
              <a:tblPr firstRow="1" bandRow="1">
                <a:tableStyleId>{5C22544A-7EE6-4342-B048-85BDC9FD1C3A}</a:tableStyleId>
              </a:tblPr>
              <a:tblGrid>
                <a:gridCol w="2057400"/>
                <a:gridCol w="2057400"/>
                <a:gridCol w="2057400"/>
              </a:tblGrid>
              <a:tr h="1557487">
                <a:tc>
                  <a:txBody>
                    <a:bodyPr/>
                    <a:lstStyle/>
                    <a:p>
                      <a:endParaRPr lang="en-US" dirty="0"/>
                    </a:p>
                  </a:txBody>
                  <a:tcPr/>
                </a:tc>
                <a:tc>
                  <a:txBody>
                    <a:bodyPr/>
                    <a:lstStyle/>
                    <a:p>
                      <a:r>
                        <a:rPr lang="en-US" dirty="0" smtClean="0"/>
                        <a:t>Average number of hours worked in a two</a:t>
                      </a:r>
                      <a:r>
                        <a:rPr lang="en-US" baseline="0" dirty="0" smtClean="0"/>
                        <a:t> week period  (</a:t>
                      </a:r>
                      <a:r>
                        <a:rPr lang="en-US" i="1" baseline="0" dirty="0" smtClean="0"/>
                        <a:t>p&lt;.001</a:t>
                      </a:r>
                      <a:r>
                        <a:rPr lang="en-US" baseline="0" dirty="0" smtClean="0"/>
                        <a:t>)</a:t>
                      </a:r>
                      <a:endParaRPr lang="en-US" dirty="0"/>
                    </a:p>
                  </a:txBody>
                  <a:tcPr/>
                </a:tc>
                <a:tc>
                  <a:txBody>
                    <a:bodyPr/>
                    <a:lstStyle/>
                    <a:p>
                      <a:r>
                        <a:rPr lang="en-US" dirty="0" smtClean="0"/>
                        <a:t>Average</a:t>
                      </a:r>
                      <a:r>
                        <a:rPr lang="en-US" baseline="0" dirty="0" smtClean="0"/>
                        <a:t> hourly wage (</a:t>
                      </a:r>
                      <a:r>
                        <a:rPr lang="en-US" i="1" baseline="0" dirty="0" smtClean="0"/>
                        <a:t>p&lt;.001</a:t>
                      </a:r>
                      <a:r>
                        <a:rPr lang="en-US" baseline="0" dirty="0" smtClean="0"/>
                        <a:t>)</a:t>
                      </a:r>
                      <a:endParaRPr lang="en-US" dirty="0"/>
                    </a:p>
                  </a:txBody>
                  <a:tcPr/>
                </a:tc>
              </a:tr>
              <a:tr h="838646">
                <a:tc>
                  <a:txBody>
                    <a:bodyPr/>
                    <a:lstStyle/>
                    <a:p>
                      <a:r>
                        <a:rPr lang="en-US" dirty="0" smtClean="0"/>
                        <a:t>White, Non-Hispanic</a:t>
                      </a:r>
                    </a:p>
                  </a:txBody>
                  <a:tcPr/>
                </a:tc>
                <a:tc>
                  <a:txBody>
                    <a:bodyPr/>
                    <a:lstStyle/>
                    <a:p>
                      <a:pPr algn="r"/>
                      <a:r>
                        <a:rPr lang="en-US" dirty="0" smtClean="0"/>
                        <a:t>25.86</a:t>
                      </a:r>
                      <a:endParaRPr lang="en-US" dirty="0"/>
                    </a:p>
                  </a:txBody>
                  <a:tcPr/>
                </a:tc>
                <a:tc>
                  <a:txBody>
                    <a:bodyPr/>
                    <a:lstStyle/>
                    <a:p>
                      <a:pPr algn="r"/>
                      <a:r>
                        <a:rPr lang="en-US" dirty="0" smtClean="0"/>
                        <a:t>$7.83</a:t>
                      </a:r>
                      <a:endParaRPr lang="en-US" dirty="0"/>
                    </a:p>
                  </a:txBody>
                  <a:tcPr/>
                </a:tc>
              </a:tr>
              <a:tr h="838646">
                <a:tc>
                  <a:txBody>
                    <a:bodyPr/>
                    <a:lstStyle/>
                    <a:p>
                      <a:r>
                        <a:rPr lang="en-US" dirty="0" smtClean="0"/>
                        <a:t>African American, Non-Hispanic</a:t>
                      </a:r>
                      <a:endParaRPr lang="en-US" dirty="0"/>
                    </a:p>
                  </a:txBody>
                  <a:tcPr/>
                </a:tc>
                <a:tc>
                  <a:txBody>
                    <a:bodyPr/>
                    <a:lstStyle/>
                    <a:p>
                      <a:pPr algn="r"/>
                      <a:r>
                        <a:rPr lang="en-US" dirty="0" smtClean="0"/>
                        <a:t>28.87</a:t>
                      </a:r>
                      <a:endParaRPr lang="en-US" dirty="0"/>
                    </a:p>
                  </a:txBody>
                  <a:tcPr/>
                </a:tc>
                <a:tc>
                  <a:txBody>
                    <a:bodyPr/>
                    <a:lstStyle/>
                    <a:p>
                      <a:pPr algn="r"/>
                      <a:r>
                        <a:rPr lang="en-US" dirty="0" smtClean="0"/>
                        <a:t>$8.60</a:t>
                      </a:r>
                      <a:endParaRPr lang="en-US" dirty="0"/>
                    </a:p>
                  </a:txBody>
                  <a:tcPr/>
                </a:tc>
              </a:tr>
              <a:tr h="485882">
                <a:tc>
                  <a:txBody>
                    <a:bodyPr/>
                    <a:lstStyle/>
                    <a:p>
                      <a:r>
                        <a:rPr lang="en-US" dirty="0" smtClean="0"/>
                        <a:t>Hispanic</a:t>
                      </a:r>
                      <a:endParaRPr lang="en-US" dirty="0"/>
                    </a:p>
                  </a:txBody>
                  <a:tcPr/>
                </a:tc>
                <a:tc>
                  <a:txBody>
                    <a:bodyPr/>
                    <a:lstStyle/>
                    <a:p>
                      <a:pPr algn="r"/>
                      <a:r>
                        <a:rPr lang="en-US" b="1" dirty="0" smtClean="0"/>
                        <a:t>36.15</a:t>
                      </a:r>
                      <a:endParaRPr lang="en-US" b="1" dirty="0"/>
                    </a:p>
                  </a:txBody>
                  <a:tcPr/>
                </a:tc>
                <a:tc>
                  <a:txBody>
                    <a:bodyPr/>
                    <a:lstStyle/>
                    <a:p>
                      <a:pPr algn="r"/>
                      <a:r>
                        <a:rPr lang="en-US" b="1" dirty="0" smtClean="0"/>
                        <a:t>$6.64</a:t>
                      </a:r>
                      <a:endParaRPr lang="en-US" b="1" dirty="0"/>
                    </a:p>
                  </a:txBody>
                  <a:tcPr/>
                </a:tc>
              </a:tr>
            </a:tbl>
          </a:graphicData>
        </a:graphic>
      </p:graphicFrame>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spcBef>
                <a:spcPts val="0"/>
              </a:spcBef>
            </a:pPr>
            <a:r>
              <a:rPr lang="en-US" dirty="0" smtClean="0"/>
              <a:t>Regressions </a:t>
            </a:r>
            <a:br>
              <a:rPr lang="en-US" dirty="0" smtClean="0"/>
            </a:br>
            <a:r>
              <a:rPr lang="en-US" sz="1800" u="sng" dirty="0" smtClean="0">
                <a:solidFill>
                  <a:srgbClr val="333333"/>
                </a:solidFill>
                <a:latin typeface="Cambria"/>
                <a:ea typeface="+mn-ea"/>
                <a:cs typeface="+mn-cs"/>
              </a:rPr>
              <a:t>Controlling for state only (coefficients for state not shown)</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
        <p:nvSpPr>
          <p:cNvPr id="6" name="TextBox 5"/>
          <p:cNvSpPr txBox="1"/>
          <p:nvPr/>
        </p:nvSpPr>
        <p:spPr>
          <a:xfrm>
            <a:off x="457200" y="4849450"/>
            <a:ext cx="2580290" cy="369332"/>
          </a:xfrm>
          <a:prstGeom prst="rect">
            <a:avLst/>
          </a:prstGeom>
          <a:noFill/>
        </p:spPr>
        <p:txBody>
          <a:bodyPr wrap="square" rtlCol="0">
            <a:spAutoFit/>
          </a:bodyPr>
          <a:lstStyle/>
          <a:p>
            <a:r>
              <a:rPr lang="en-US" i="1" dirty="0" smtClean="0"/>
              <a:t>***p&lt;.001 **p&lt;.01</a:t>
            </a:r>
            <a:endParaRPr lang="en-US" i="1" dirty="0"/>
          </a:p>
        </p:txBody>
      </p:sp>
      <p:graphicFrame>
        <p:nvGraphicFramePr>
          <p:cNvPr id="76804" name="Object 4"/>
          <p:cNvGraphicFramePr>
            <a:graphicFrameLocks noChangeAspect="1"/>
          </p:cNvGraphicFramePr>
          <p:nvPr/>
        </p:nvGraphicFramePr>
        <p:xfrm>
          <a:off x="967657" y="2145792"/>
          <a:ext cx="7128145" cy="2145792"/>
        </p:xfrm>
        <a:graphic>
          <a:graphicData uri="http://schemas.openxmlformats.org/presentationml/2006/ole">
            <p:oleObj spid="_x0000_s76804" name="Worksheet" r:id="rId3" imgW="4619532" imgH="1390714" progId="Excel.Sheet.12">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242152"/>
            <a:ext cx="8229600" cy="4776026"/>
          </a:xfrm>
        </p:spPr>
        <p:txBody>
          <a:bodyPr>
            <a:normAutofit fontScale="85000" lnSpcReduction="10000"/>
          </a:bodyPr>
          <a:lstStyle/>
          <a:p>
            <a:r>
              <a:rPr lang="en-US" dirty="0" smtClean="0"/>
              <a:t>After controlling for state:</a:t>
            </a:r>
          </a:p>
          <a:p>
            <a:pPr lvl="1"/>
            <a:r>
              <a:rPr lang="en-US" dirty="0" smtClean="0"/>
              <a:t>African American, Non-Hispanic respondents are significantly more likely to want a job (if not working) and to want a different job (if working). </a:t>
            </a:r>
          </a:p>
          <a:p>
            <a:pPr lvl="1"/>
            <a:r>
              <a:rPr lang="en-US" dirty="0" smtClean="0"/>
              <a:t>Hispanic respondents work significantly more hours than White, Non-Hispanic respondents. </a:t>
            </a:r>
          </a:p>
          <a:p>
            <a:r>
              <a:rPr lang="en-US" dirty="0" smtClean="0"/>
              <a:t>Too few degrees of freedom to control for demographic factors</a:t>
            </a:r>
          </a:p>
          <a:p>
            <a:r>
              <a:rPr lang="en-US" dirty="0" smtClean="0"/>
              <a:t>Expect results regarding the influence of race/ethnicity to be similar to the initial analyses. </a:t>
            </a:r>
          </a:p>
          <a:p>
            <a:r>
              <a:rPr lang="en-US" dirty="0" smtClean="0"/>
              <a:t>Future research should examine differences in employment among race/ethnicities. </a:t>
            </a: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457200" y="1147482"/>
            <a:ext cx="8229600" cy="4870695"/>
          </a:xfrm>
        </p:spPr>
        <p:txBody>
          <a:bodyPr>
            <a:normAutofit fontScale="92500" lnSpcReduction="10000"/>
          </a:bodyPr>
          <a:lstStyle/>
          <a:p>
            <a:r>
              <a:rPr lang="en-US" sz="1800" dirty="0" smtClean="0"/>
              <a:t>“Don’t know” responses are excluded from analyses.  For some health care and employment variables, the rate of “don’t know” responses are fairly high.  </a:t>
            </a:r>
          </a:p>
          <a:p>
            <a:endParaRPr lang="en-US" sz="900" dirty="0" smtClean="0"/>
          </a:p>
          <a:p>
            <a:r>
              <a:rPr lang="en-US" sz="1800" dirty="0" smtClean="0"/>
              <a:t>Data less likely to be available in independent/family home settings – i.e. higher rates of “don’t know” responses. </a:t>
            </a:r>
          </a:p>
          <a:p>
            <a:endParaRPr lang="en-US" sz="900" dirty="0" smtClean="0"/>
          </a:p>
          <a:p>
            <a:r>
              <a:rPr lang="en-US" sz="1800" dirty="0" smtClean="0"/>
              <a:t>In preventive care examination, choice is not taken into account - what if person does not want to get a specific test?</a:t>
            </a:r>
          </a:p>
          <a:p>
            <a:pPr>
              <a:buNone/>
            </a:pPr>
            <a:endParaRPr lang="en-US" sz="900" dirty="0" smtClean="0"/>
          </a:p>
          <a:p>
            <a:r>
              <a:rPr lang="en-US" sz="1800" dirty="0" smtClean="0"/>
              <a:t>There may be other pertinent factors affecting likelihood of receipt of care and employment that were not controlled for.  For example, no data available on income or SES. Previous research has shown that racial/ethnic disparities are often confounded by disparities based on SES. </a:t>
            </a:r>
          </a:p>
          <a:p>
            <a:endParaRPr lang="en-US" sz="800" dirty="0" smtClean="0"/>
          </a:p>
          <a:p>
            <a:r>
              <a:rPr lang="en-US" sz="1800" dirty="0" smtClean="0"/>
              <a:t>Standards regarding recommended frequency of preventive care used are for general population.</a:t>
            </a:r>
          </a:p>
          <a:p>
            <a:endParaRPr lang="en-US" sz="800" dirty="0" smtClean="0"/>
          </a:p>
          <a:p>
            <a:pPr>
              <a:buNone/>
            </a:pPr>
            <a:endParaRPr lang="en-US" sz="1800" dirty="0" smtClean="0"/>
          </a:p>
          <a:p>
            <a:r>
              <a:rPr lang="en-US" sz="1800" b="1" dirty="0" smtClean="0"/>
              <a:t>It’s important to continue research on these topics in order to inform the development of more targeted education and outreach. </a:t>
            </a:r>
          </a:p>
          <a:p>
            <a:pPr>
              <a:buNone/>
            </a:pPr>
            <a:endParaRPr lang="en-US" sz="1800" dirty="0" smtClean="0"/>
          </a:p>
          <a:p>
            <a:endParaRPr lang="en-US" dirty="0" smtClean="0"/>
          </a:p>
          <a:p>
            <a:pPr lvl="1"/>
            <a:endParaRPr lang="en-US" dirty="0" smtClean="0"/>
          </a:p>
          <a:p>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lstStyle/>
          <a:p>
            <a:r>
              <a:rPr lang="en-US" sz="2800" dirty="0" smtClean="0"/>
              <a:t>HSRI</a:t>
            </a:r>
          </a:p>
          <a:p>
            <a:pPr lvl="1"/>
            <a:r>
              <a:rPr lang="en-US" dirty="0" smtClean="0"/>
              <a:t>Josh Engler: </a:t>
            </a:r>
            <a:r>
              <a:rPr lang="en-US" dirty="0" smtClean="0">
                <a:hlinkClick r:id="rId2"/>
              </a:rPr>
              <a:t>jengler@hsri.org</a:t>
            </a:r>
            <a:endParaRPr lang="en-US" dirty="0" smtClean="0"/>
          </a:p>
          <a:p>
            <a:pPr lvl="1"/>
            <a:r>
              <a:rPr lang="en-US" dirty="0" smtClean="0"/>
              <a:t>Dorothy Hiersteiner: </a:t>
            </a:r>
            <a:r>
              <a:rPr lang="en-US" dirty="0" smtClean="0">
                <a:hlinkClick r:id="rId3"/>
              </a:rPr>
              <a:t>dhiersteiner@hsri.org</a:t>
            </a:r>
            <a:r>
              <a:rPr lang="en-US" dirty="0" smtClean="0"/>
              <a:t> </a:t>
            </a:r>
          </a:p>
          <a:p>
            <a:r>
              <a:rPr lang="en-US" sz="2800" dirty="0" smtClean="0"/>
              <a:t>NASDDDS</a:t>
            </a:r>
          </a:p>
          <a:p>
            <a:pPr lvl="1"/>
            <a:r>
              <a:rPr lang="en-US" dirty="0" smtClean="0"/>
              <a:t>Mary Lee Fay: </a:t>
            </a:r>
            <a:r>
              <a:rPr lang="en-US" dirty="0" smtClean="0">
                <a:hlinkClick r:id="rId4"/>
              </a:rPr>
              <a:t>MLFay@nasddds.org</a:t>
            </a:r>
            <a:endParaRPr lang="en-US" dirty="0" smtClean="0"/>
          </a:p>
          <a:p>
            <a:pPr lvl="1">
              <a:buNone/>
            </a:pPr>
            <a:endParaRPr lang="en-US" sz="1200" dirty="0" smtClean="0"/>
          </a:p>
          <a:p>
            <a:r>
              <a:rPr lang="en-US" sz="2800" dirty="0" smtClean="0"/>
              <a:t>NCI website: </a:t>
            </a:r>
            <a:r>
              <a:rPr lang="en-US" sz="2800" dirty="0" smtClean="0">
                <a:hlinkClick r:id="rId5"/>
              </a:rPr>
              <a:t>www.nationalcoreindicators.org</a:t>
            </a:r>
            <a:endParaRPr lang="en-US" sz="2800" dirty="0" smtClean="0"/>
          </a:p>
          <a:p>
            <a:pPr>
              <a:buNone/>
            </a:pPr>
            <a:endParaRPr lang="en-US" dirty="0"/>
          </a:p>
        </p:txBody>
      </p:sp>
      <p:sp>
        <p:nvSpPr>
          <p:cNvPr id="4" name="Footer Placeholder 3"/>
          <p:cNvSpPr>
            <a:spLocks noGrp="1"/>
          </p:cNvSpPr>
          <p:nvPr>
            <p:ph type="ftr" sz="quarter" idx="3"/>
          </p:nvPr>
        </p:nvSpPr>
        <p:spPr/>
        <p:txBody>
          <a:bodyPr/>
          <a:lstStyle/>
          <a:p>
            <a:r>
              <a:rPr lang="en-US" smtClean="0"/>
              <a:t>National Core Indicators (NCI) </a:t>
            </a:r>
            <a:endParaRPr lang="en-US" dirty="0"/>
          </a:p>
        </p:txBody>
      </p:sp>
      <p:pic>
        <p:nvPicPr>
          <p:cNvPr id="5" name="Picture 4" descr="hsri_logo_type_negative.png"/>
          <p:cNvPicPr>
            <a:picLocks noChangeAspect="1"/>
          </p:cNvPicPr>
          <p:nvPr/>
        </p:nvPicPr>
        <p:blipFill>
          <a:blip r:embed="rId6" cstate="print"/>
          <a:stretch>
            <a:fillRect/>
          </a:stretch>
        </p:blipFill>
        <p:spPr>
          <a:xfrm>
            <a:off x="195072" y="5349240"/>
            <a:ext cx="3629025" cy="847725"/>
          </a:xfrm>
          <a:prstGeom prst="rect">
            <a:avLst/>
          </a:prstGeom>
          <a:solidFill>
            <a:srgbClr val="168DA2"/>
          </a:solidFill>
        </p:spPr>
      </p:pic>
      <p:pic>
        <p:nvPicPr>
          <p:cNvPr id="6" name="Picture 1" descr="NASDDDS LOGO"/>
          <p:cNvPicPr>
            <a:picLocks noChangeAspect="1" noChangeArrowheads="1"/>
          </p:cNvPicPr>
          <p:nvPr/>
        </p:nvPicPr>
        <p:blipFill>
          <a:blip r:embed="rId7" cstate="print"/>
          <a:srcRect/>
          <a:stretch>
            <a:fillRect/>
          </a:stretch>
        </p:blipFill>
        <p:spPr bwMode="auto">
          <a:xfrm>
            <a:off x="5181600" y="5334000"/>
            <a:ext cx="3429000" cy="5536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6"/>
          <p:cNvSpPr txBox="1">
            <a:spLocks noChangeArrowheads="1"/>
          </p:cNvSpPr>
          <p:nvPr/>
        </p:nvSpPr>
        <p:spPr bwMode="auto">
          <a:xfrm>
            <a:off x="7783513" y="1981200"/>
            <a:ext cx="527050" cy="271463"/>
          </a:xfrm>
          <a:prstGeom prst="rect">
            <a:avLst/>
          </a:prstGeom>
          <a:noFill/>
          <a:ln w="9525">
            <a:noFill/>
            <a:miter lim="800000"/>
            <a:headEnd/>
            <a:tailEnd/>
          </a:ln>
        </p:spPr>
        <p:txBody>
          <a:bodyPr lIns="86602" tIns="43301" rIns="86602" bIns="43301"/>
          <a:lstStyle/>
          <a:p>
            <a:pPr defTabSz="866775"/>
            <a:endParaRPr lang="en-US" sz="1500" b="1">
              <a:latin typeface="Calibri" pitchFamily="-32" charset="0"/>
            </a:endParaRPr>
          </a:p>
        </p:txBody>
      </p:sp>
      <p:sp>
        <p:nvSpPr>
          <p:cNvPr id="13317" name="TextBox 104"/>
          <p:cNvSpPr txBox="1">
            <a:spLocks noChangeArrowheads="1"/>
          </p:cNvSpPr>
          <p:nvPr/>
        </p:nvSpPr>
        <p:spPr bwMode="auto">
          <a:xfrm>
            <a:off x="1524000" y="381000"/>
            <a:ext cx="184150" cy="369888"/>
          </a:xfrm>
          <a:prstGeom prst="rect">
            <a:avLst/>
          </a:prstGeom>
          <a:noFill/>
          <a:ln w="9525">
            <a:noFill/>
            <a:miter lim="800000"/>
            <a:headEnd/>
            <a:tailEnd/>
          </a:ln>
        </p:spPr>
        <p:txBody>
          <a:bodyPr wrap="none">
            <a:spAutoFit/>
          </a:bodyPr>
          <a:lstStyle/>
          <a:p>
            <a:endParaRPr lang="en-US"/>
          </a:p>
        </p:txBody>
      </p:sp>
      <p:sp>
        <p:nvSpPr>
          <p:cNvPr id="110" name="TextBox 109"/>
          <p:cNvSpPr txBox="1"/>
          <p:nvPr/>
        </p:nvSpPr>
        <p:spPr>
          <a:xfrm>
            <a:off x="547863" y="152400"/>
            <a:ext cx="8203849" cy="830997"/>
          </a:xfrm>
          <a:prstGeom prst="rect">
            <a:avLst/>
          </a:prstGeom>
          <a:noFill/>
        </p:spPr>
        <p:txBody>
          <a:bodyPr wrap="none">
            <a:spAutoFit/>
          </a:bodyPr>
          <a:lstStyle/>
          <a:p>
            <a:pPr algn="ctr">
              <a:defRPr/>
            </a:pPr>
            <a:r>
              <a:rPr lang="en-US" sz="4800" dirty="0">
                <a:solidFill>
                  <a:schemeClr val="tx2"/>
                </a:solidFill>
                <a:latin typeface="+mj-lt"/>
              </a:rPr>
              <a:t>NCI State Participation </a:t>
            </a:r>
            <a:r>
              <a:rPr lang="en-US" sz="4800" dirty="0" smtClean="0">
                <a:solidFill>
                  <a:schemeClr val="tx2"/>
                </a:solidFill>
                <a:latin typeface="+mj-lt"/>
              </a:rPr>
              <a:t>2013-14</a:t>
            </a:r>
            <a:endParaRPr lang="en-US" sz="4800" dirty="0">
              <a:solidFill>
                <a:schemeClr val="tx2"/>
              </a:solidFill>
              <a:latin typeface="+mj-lt"/>
            </a:endParaRPr>
          </a:p>
        </p:txBody>
      </p:sp>
      <p:grpSp>
        <p:nvGrpSpPr>
          <p:cNvPr id="2" name="Group 259"/>
          <p:cNvGrpSpPr/>
          <p:nvPr/>
        </p:nvGrpSpPr>
        <p:grpSpPr>
          <a:xfrm>
            <a:off x="823293" y="1000384"/>
            <a:ext cx="7497413" cy="4857228"/>
            <a:chOff x="0" y="0"/>
            <a:chExt cx="7497413" cy="4745038"/>
          </a:xfrm>
        </p:grpSpPr>
        <p:sp>
          <p:nvSpPr>
            <p:cNvPr id="261" name="Freeform 260"/>
            <p:cNvSpPr>
              <a:spLocks/>
            </p:cNvSpPr>
            <p:nvPr/>
          </p:nvSpPr>
          <p:spPr bwMode="auto">
            <a:xfrm>
              <a:off x="717168" y="60325"/>
              <a:ext cx="814388" cy="647700"/>
            </a:xfrm>
            <a:custGeom>
              <a:avLst/>
              <a:gdLst>
                <a:gd name="T0" fmla="*/ 2147483647 w 530"/>
                <a:gd name="T1" fmla="*/ 0 h 389"/>
                <a:gd name="T2" fmla="*/ 2147483647 w 530"/>
                <a:gd name="T3" fmla="*/ 2147483647 h 389"/>
                <a:gd name="T4" fmla="*/ 2147483647 w 530"/>
                <a:gd name="T5" fmla="*/ 2147483647 h 389"/>
                <a:gd name="T6" fmla="*/ 2147483647 w 530"/>
                <a:gd name="T7" fmla="*/ 2147483647 h 389"/>
                <a:gd name="T8" fmla="*/ 2147483647 w 530"/>
                <a:gd name="T9" fmla="*/ 2147483647 h 389"/>
                <a:gd name="T10" fmla="*/ 2147483647 w 530"/>
                <a:gd name="T11" fmla="*/ 2147483647 h 389"/>
                <a:gd name="T12" fmla="*/ 2147483647 w 530"/>
                <a:gd name="T13" fmla="*/ 2147483647 h 389"/>
                <a:gd name="T14" fmla="*/ 2147483647 w 530"/>
                <a:gd name="T15" fmla="*/ 2147483647 h 389"/>
                <a:gd name="T16" fmla="*/ 2147483647 w 530"/>
                <a:gd name="T17" fmla="*/ 2147483647 h 389"/>
                <a:gd name="T18" fmla="*/ 2147483647 w 530"/>
                <a:gd name="T19" fmla="*/ 2147483647 h 389"/>
                <a:gd name="T20" fmla="*/ 2147483647 w 530"/>
                <a:gd name="T21" fmla="*/ 2147483647 h 389"/>
                <a:gd name="T22" fmla="*/ 2147483647 w 530"/>
                <a:gd name="T23" fmla="*/ 2147483647 h 389"/>
                <a:gd name="T24" fmla="*/ 2147483647 w 530"/>
                <a:gd name="T25" fmla="*/ 2147483647 h 389"/>
                <a:gd name="T26" fmla="*/ 2147483647 w 530"/>
                <a:gd name="T27" fmla="*/ 2147483647 h 389"/>
                <a:gd name="T28" fmla="*/ 2147483647 w 530"/>
                <a:gd name="T29" fmla="*/ 2147483647 h 389"/>
                <a:gd name="T30" fmla="*/ 2147483647 w 530"/>
                <a:gd name="T31" fmla="*/ 2147483647 h 389"/>
                <a:gd name="T32" fmla="*/ 2147483647 w 530"/>
                <a:gd name="T33" fmla="*/ 2147483647 h 389"/>
                <a:gd name="T34" fmla="*/ 2147483647 w 530"/>
                <a:gd name="T35" fmla="*/ 2147483647 h 389"/>
                <a:gd name="T36" fmla="*/ 2147483647 w 530"/>
                <a:gd name="T37" fmla="*/ 2147483647 h 389"/>
                <a:gd name="T38" fmla="*/ 2147483647 w 530"/>
                <a:gd name="T39" fmla="*/ 2147483647 h 389"/>
                <a:gd name="T40" fmla="*/ 0 w 530"/>
                <a:gd name="T41" fmla="*/ 2147483647 h 389"/>
                <a:gd name="T42" fmla="*/ 2147483647 w 530"/>
                <a:gd name="T43" fmla="*/ 2147483647 h 389"/>
                <a:gd name="T44" fmla="*/ 2147483647 w 530"/>
                <a:gd name="T45" fmla="*/ 2147483647 h 389"/>
                <a:gd name="T46" fmla="*/ 2147483647 w 530"/>
                <a:gd name="T47" fmla="*/ 2147483647 h 389"/>
                <a:gd name="T48" fmla="*/ 2147483647 w 530"/>
                <a:gd name="T49" fmla="*/ 2147483647 h 389"/>
                <a:gd name="T50" fmla="*/ 2147483647 w 530"/>
                <a:gd name="T51" fmla="*/ 2147483647 h 389"/>
                <a:gd name="T52" fmla="*/ 2147483647 w 530"/>
                <a:gd name="T53" fmla="*/ 2147483647 h 389"/>
                <a:gd name="T54" fmla="*/ 2147483647 w 530"/>
                <a:gd name="T55" fmla="*/ 2147483647 h 389"/>
                <a:gd name="T56" fmla="*/ 2147483647 w 530"/>
                <a:gd name="T57" fmla="*/ 2147483647 h 389"/>
                <a:gd name="T58" fmla="*/ 2147483647 w 530"/>
                <a:gd name="T59" fmla="*/ 2147483647 h 389"/>
                <a:gd name="T60" fmla="*/ 2147483647 w 530"/>
                <a:gd name="T61" fmla="*/ 2147483647 h 389"/>
                <a:gd name="T62" fmla="*/ 2147483647 w 530"/>
                <a:gd name="T63" fmla="*/ 2147483647 h 389"/>
                <a:gd name="T64" fmla="*/ 2147483647 w 530"/>
                <a:gd name="T65" fmla="*/ 2147483647 h 389"/>
                <a:gd name="T66" fmla="*/ 2147483647 w 530"/>
                <a:gd name="T67" fmla="*/ 2147483647 h 389"/>
                <a:gd name="T68" fmla="*/ 2147483647 w 530"/>
                <a:gd name="T69" fmla="*/ 2147483647 h 389"/>
                <a:gd name="T70" fmla="*/ 2147483647 w 530"/>
                <a:gd name="T71" fmla="*/ 2147483647 h 389"/>
                <a:gd name="T72" fmla="*/ 2147483647 w 530"/>
                <a:gd name="T73" fmla="*/ 2147483647 h 389"/>
                <a:gd name="T74" fmla="*/ 2147483647 w 530"/>
                <a:gd name="T75" fmla="*/ 0 h 3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30"/>
                <a:gd name="T115" fmla="*/ 0 h 389"/>
                <a:gd name="T116" fmla="*/ 530 w 530"/>
                <a:gd name="T117" fmla="*/ 389 h 3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30" h="389">
                  <a:moveTo>
                    <a:pt x="134" y="0"/>
                  </a:moveTo>
                  <a:lnTo>
                    <a:pt x="243" y="30"/>
                  </a:lnTo>
                  <a:lnTo>
                    <a:pt x="326" y="49"/>
                  </a:lnTo>
                  <a:lnTo>
                    <a:pt x="366" y="58"/>
                  </a:lnTo>
                  <a:lnTo>
                    <a:pt x="408" y="64"/>
                  </a:lnTo>
                  <a:lnTo>
                    <a:pt x="463" y="74"/>
                  </a:lnTo>
                  <a:lnTo>
                    <a:pt x="530" y="86"/>
                  </a:lnTo>
                  <a:lnTo>
                    <a:pt x="487" y="389"/>
                  </a:lnTo>
                  <a:lnTo>
                    <a:pt x="281" y="346"/>
                  </a:lnTo>
                  <a:lnTo>
                    <a:pt x="253" y="365"/>
                  </a:lnTo>
                  <a:lnTo>
                    <a:pt x="216" y="335"/>
                  </a:lnTo>
                  <a:lnTo>
                    <a:pt x="183" y="365"/>
                  </a:lnTo>
                  <a:lnTo>
                    <a:pt x="153" y="340"/>
                  </a:lnTo>
                  <a:lnTo>
                    <a:pt x="68" y="335"/>
                  </a:lnTo>
                  <a:lnTo>
                    <a:pt x="80" y="286"/>
                  </a:lnTo>
                  <a:lnTo>
                    <a:pt x="19" y="281"/>
                  </a:lnTo>
                  <a:lnTo>
                    <a:pt x="13" y="253"/>
                  </a:lnTo>
                  <a:lnTo>
                    <a:pt x="25" y="223"/>
                  </a:lnTo>
                  <a:lnTo>
                    <a:pt x="10" y="196"/>
                  </a:lnTo>
                  <a:lnTo>
                    <a:pt x="11" y="120"/>
                  </a:lnTo>
                  <a:lnTo>
                    <a:pt x="0" y="62"/>
                  </a:lnTo>
                  <a:lnTo>
                    <a:pt x="7" y="40"/>
                  </a:lnTo>
                  <a:lnTo>
                    <a:pt x="34" y="49"/>
                  </a:lnTo>
                  <a:lnTo>
                    <a:pt x="62" y="83"/>
                  </a:lnTo>
                  <a:lnTo>
                    <a:pt x="114" y="91"/>
                  </a:lnTo>
                  <a:lnTo>
                    <a:pt x="128" y="119"/>
                  </a:lnTo>
                  <a:lnTo>
                    <a:pt x="102" y="119"/>
                  </a:lnTo>
                  <a:lnTo>
                    <a:pt x="99" y="143"/>
                  </a:lnTo>
                  <a:lnTo>
                    <a:pt x="114" y="146"/>
                  </a:lnTo>
                  <a:lnTo>
                    <a:pt x="120" y="170"/>
                  </a:lnTo>
                  <a:lnTo>
                    <a:pt x="89" y="188"/>
                  </a:lnTo>
                  <a:lnTo>
                    <a:pt x="89" y="204"/>
                  </a:lnTo>
                  <a:lnTo>
                    <a:pt x="125" y="204"/>
                  </a:lnTo>
                  <a:lnTo>
                    <a:pt x="134" y="162"/>
                  </a:lnTo>
                  <a:lnTo>
                    <a:pt x="161" y="137"/>
                  </a:lnTo>
                  <a:lnTo>
                    <a:pt x="128" y="71"/>
                  </a:lnTo>
                  <a:lnTo>
                    <a:pt x="149" y="50"/>
                  </a:lnTo>
                  <a:lnTo>
                    <a:pt x="134"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62" name="Freeform 261"/>
            <p:cNvSpPr>
              <a:spLocks/>
            </p:cNvSpPr>
            <p:nvPr/>
          </p:nvSpPr>
          <p:spPr bwMode="auto">
            <a:xfrm>
              <a:off x="522359" y="527058"/>
              <a:ext cx="1018976" cy="842081"/>
            </a:xfrm>
            <a:custGeom>
              <a:avLst/>
              <a:gdLst>
                <a:gd name="T0" fmla="*/ 2147483647 w 662"/>
                <a:gd name="T1" fmla="*/ 0 h 506"/>
                <a:gd name="T2" fmla="*/ 2147483647 w 662"/>
                <a:gd name="T3" fmla="*/ 2147483647 h 506"/>
                <a:gd name="T4" fmla="*/ 2147483647 w 662"/>
                <a:gd name="T5" fmla="*/ 2147483647 h 506"/>
                <a:gd name="T6" fmla="*/ 2147483647 w 662"/>
                <a:gd name="T7" fmla="*/ 2147483647 h 506"/>
                <a:gd name="T8" fmla="*/ 2147483647 w 662"/>
                <a:gd name="T9" fmla="*/ 2147483647 h 506"/>
                <a:gd name="T10" fmla="*/ 2147483647 w 662"/>
                <a:gd name="T11" fmla="*/ 2147483647 h 506"/>
                <a:gd name="T12" fmla="*/ 2147483647 w 662"/>
                <a:gd name="T13" fmla="*/ 2147483647 h 506"/>
                <a:gd name="T14" fmla="*/ 2147483647 w 662"/>
                <a:gd name="T15" fmla="*/ 2147483647 h 506"/>
                <a:gd name="T16" fmla="*/ 2147483647 w 662"/>
                <a:gd name="T17" fmla="*/ 2147483647 h 506"/>
                <a:gd name="T18" fmla="*/ 0 w 662"/>
                <a:gd name="T19" fmla="*/ 2147483647 h 506"/>
                <a:gd name="T20" fmla="*/ 0 w 662"/>
                <a:gd name="T21" fmla="*/ 2147483647 h 506"/>
                <a:gd name="T22" fmla="*/ 2147483647 w 662"/>
                <a:gd name="T23" fmla="*/ 2147483647 h 506"/>
                <a:gd name="T24" fmla="*/ 2147483647 w 662"/>
                <a:gd name="T25" fmla="*/ 2147483647 h 506"/>
                <a:gd name="T26" fmla="*/ 2147483647 w 662"/>
                <a:gd name="T27" fmla="*/ 2147483647 h 506"/>
                <a:gd name="T28" fmla="*/ 2147483647 w 662"/>
                <a:gd name="T29" fmla="*/ 2147483647 h 506"/>
                <a:gd name="T30" fmla="*/ 2147483647 w 662"/>
                <a:gd name="T31" fmla="*/ 2147483647 h 506"/>
                <a:gd name="T32" fmla="*/ 2147483647 w 662"/>
                <a:gd name="T33" fmla="*/ 2147483647 h 506"/>
                <a:gd name="T34" fmla="*/ 2147483647 w 662"/>
                <a:gd name="T35" fmla="*/ 2147483647 h 506"/>
                <a:gd name="T36" fmla="*/ 2147483647 w 662"/>
                <a:gd name="T37" fmla="*/ 2147483647 h 506"/>
                <a:gd name="T38" fmla="*/ 2147483647 w 662"/>
                <a:gd name="T39" fmla="*/ 2147483647 h 506"/>
                <a:gd name="T40" fmla="*/ 2147483647 w 662"/>
                <a:gd name="T41" fmla="*/ 2147483647 h 506"/>
                <a:gd name="T42" fmla="*/ 2147483647 w 662"/>
                <a:gd name="T43" fmla="*/ 2147483647 h 506"/>
                <a:gd name="T44" fmla="*/ 2147483647 w 662"/>
                <a:gd name="T45" fmla="*/ 2147483647 h 506"/>
                <a:gd name="T46" fmla="*/ 2147483647 w 662"/>
                <a:gd name="T47" fmla="*/ 2147483647 h 506"/>
                <a:gd name="T48" fmla="*/ 2147483647 w 662"/>
                <a:gd name="T49" fmla="*/ 2147483647 h 506"/>
                <a:gd name="T50" fmla="*/ 2147483647 w 662"/>
                <a:gd name="T51" fmla="*/ 2147483647 h 506"/>
                <a:gd name="T52" fmla="*/ 2147483647 w 662"/>
                <a:gd name="T53" fmla="*/ 0 h 50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2"/>
                <a:gd name="T82" fmla="*/ 0 h 506"/>
                <a:gd name="T83" fmla="*/ 662 w 662"/>
                <a:gd name="T84" fmla="*/ 506 h 50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2" h="506">
                  <a:moveTo>
                    <a:pt x="145" y="0"/>
                  </a:moveTo>
                  <a:lnTo>
                    <a:pt x="126" y="11"/>
                  </a:lnTo>
                  <a:lnTo>
                    <a:pt x="114" y="56"/>
                  </a:lnTo>
                  <a:lnTo>
                    <a:pt x="102" y="93"/>
                  </a:lnTo>
                  <a:lnTo>
                    <a:pt x="93" y="123"/>
                  </a:lnTo>
                  <a:lnTo>
                    <a:pt x="81" y="155"/>
                  </a:lnTo>
                  <a:lnTo>
                    <a:pt x="67" y="188"/>
                  </a:lnTo>
                  <a:lnTo>
                    <a:pt x="50" y="224"/>
                  </a:lnTo>
                  <a:lnTo>
                    <a:pt x="26" y="266"/>
                  </a:lnTo>
                  <a:lnTo>
                    <a:pt x="0" y="306"/>
                  </a:lnTo>
                  <a:lnTo>
                    <a:pt x="0" y="394"/>
                  </a:lnTo>
                  <a:lnTo>
                    <a:pt x="371" y="470"/>
                  </a:lnTo>
                  <a:lnTo>
                    <a:pt x="543" y="506"/>
                  </a:lnTo>
                  <a:lnTo>
                    <a:pt x="579" y="330"/>
                  </a:lnTo>
                  <a:lnTo>
                    <a:pt x="601" y="315"/>
                  </a:lnTo>
                  <a:lnTo>
                    <a:pt x="580" y="276"/>
                  </a:lnTo>
                  <a:lnTo>
                    <a:pt x="591" y="236"/>
                  </a:lnTo>
                  <a:lnTo>
                    <a:pt x="662" y="169"/>
                  </a:lnTo>
                  <a:lnTo>
                    <a:pt x="613" y="108"/>
                  </a:lnTo>
                  <a:lnTo>
                    <a:pt x="407" y="65"/>
                  </a:lnTo>
                  <a:lnTo>
                    <a:pt x="379" y="82"/>
                  </a:lnTo>
                  <a:lnTo>
                    <a:pt x="342" y="53"/>
                  </a:lnTo>
                  <a:lnTo>
                    <a:pt x="309" y="84"/>
                  </a:lnTo>
                  <a:lnTo>
                    <a:pt x="278" y="53"/>
                  </a:lnTo>
                  <a:lnTo>
                    <a:pt x="196" y="54"/>
                  </a:lnTo>
                  <a:lnTo>
                    <a:pt x="206" y="5"/>
                  </a:lnTo>
                  <a:lnTo>
                    <a:pt x="145"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63" name="Freeform 262"/>
            <p:cNvSpPr>
              <a:spLocks/>
            </p:cNvSpPr>
            <p:nvPr/>
          </p:nvSpPr>
          <p:spPr bwMode="auto">
            <a:xfrm>
              <a:off x="440598" y="1167707"/>
              <a:ext cx="1073483" cy="1790180"/>
            </a:xfrm>
            <a:custGeom>
              <a:avLst/>
              <a:gdLst>
                <a:gd name="T0" fmla="*/ 2147483647 w 697"/>
                <a:gd name="T1" fmla="*/ 0 h 1078"/>
                <a:gd name="T2" fmla="*/ 2147483647 w 697"/>
                <a:gd name="T3" fmla="*/ 2147483647 h 1078"/>
                <a:gd name="T4" fmla="*/ 2147483647 w 697"/>
                <a:gd name="T5" fmla="*/ 2147483647 h 1078"/>
                <a:gd name="T6" fmla="*/ 2147483647 w 697"/>
                <a:gd name="T7" fmla="*/ 2147483647 h 1078"/>
                <a:gd name="T8" fmla="*/ 2147483647 w 697"/>
                <a:gd name="T9" fmla="*/ 2147483647 h 1078"/>
                <a:gd name="T10" fmla="*/ 2147483647 w 697"/>
                <a:gd name="T11" fmla="*/ 2147483647 h 1078"/>
                <a:gd name="T12" fmla="*/ 2147483647 w 697"/>
                <a:gd name="T13" fmla="*/ 2147483647 h 1078"/>
                <a:gd name="T14" fmla="*/ 2147483647 w 697"/>
                <a:gd name="T15" fmla="*/ 2147483647 h 1078"/>
                <a:gd name="T16" fmla="*/ 2147483647 w 697"/>
                <a:gd name="T17" fmla="*/ 2147483647 h 1078"/>
                <a:gd name="T18" fmla="*/ 2147483647 w 697"/>
                <a:gd name="T19" fmla="*/ 2147483647 h 1078"/>
                <a:gd name="T20" fmla="*/ 2147483647 w 697"/>
                <a:gd name="T21" fmla="*/ 2147483647 h 1078"/>
                <a:gd name="T22" fmla="*/ 2147483647 w 697"/>
                <a:gd name="T23" fmla="*/ 2147483647 h 1078"/>
                <a:gd name="T24" fmla="*/ 2147483647 w 697"/>
                <a:gd name="T25" fmla="*/ 2147483647 h 1078"/>
                <a:gd name="T26" fmla="*/ 2147483647 w 697"/>
                <a:gd name="T27" fmla="*/ 2147483647 h 1078"/>
                <a:gd name="T28" fmla="*/ 2147483647 w 697"/>
                <a:gd name="T29" fmla="*/ 2147483647 h 1078"/>
                <a:gd name="T30" fmla="*/ 2147483647 w 697"/>
                <a:gd name="T31" fmla="*/ 2147483647 h 1078"/>
                <a:gd name="T32" fmla="*/ 2147483647 w 697"/>
                <a:gd name="T33" fmla="*/ 2147483647 h 1078"/>
                <a:gd name="T34" fmla="*/ 2147483647 w 697"/>
                <a:gd name="T35" fmla="*/ 2147483647 h 1078"/>
                <a:gd name="T36" fmla="*/ 2147483647 w 697"/>
                <a:gd name="T37" fmla="*/ 2147483647 h 1078"/>
                <a:gd name="T38" fmla="*/ 2147483647 w 697"/>
                <a:gd name="T39" fmla="*/ 2147483647 h 1078"/>
                <a:gd name="T40" fmla="*/ 2147483647 w 697"/>
                <a:gd name="T41" fmla="*/ 2147483647 h 1078"/>
                <a:gd name="T42" fmla="*/ 2147483647 w 697"/>
                <a:gd name="T43" fmla="*/ 2147483647 h 1078"/>
                <a:gd name="T44" fmla="*/ 2147483647 w 697"/>
                <a:gd name="T45" fmla="*/ 2147483647 h 1078"/>
                <a:gd name="T46" fmla="*/ 2147483647 w 697"/>
                <a:gd name="T47" fmla="*/ 2147483647 h 1078"/>
                <a:gd name="T48" fmla="*/ 2147483647 w 697"/>
                <a:gd name="T49" fmla="*/ 2147483647 h 1078"/>
                <a:gd name="T50" fmla="*/ 2147483647 w 697"/>
                <a:gd name="T51" fmla="*/ 2147483647 h 1078"/>
                <a:gd name="T52" fmla="*/ 2147483647 w 697"/>
                <a:gd name="T53" fmla="*/ 2147483647 h 1078"/>
                <a:gd name="T54" fmla="*/ 2147483647 w 697"/>
                <a:gd name="T55" fmla="*/ 2147483647 h 1078"/>
                <a:gd name="T56" fmla="*/ 2147483647 w 697"/>
                <a:gd name="T57" fmla="*/ 2147483647 h 1078"/>
                <a:gd name="T58" fmla="*/ 2147483647 w 697"/>
                <a:gd name="T59" fmla="*/ 2147483647 h 1078"/>
                <a:gd name="T60" fmla="*/ 2147483647 w 697"/>
                <a:gd name="T61" fmla="*/ 2147483647 h 1078"/>
                <a:gd name="T62" fmla="*/ 2147483647 w 697"/>
                <a:gd name="T63" fmla="*/ 2147483647 h 1078"/>
                <a:gd name="T64" fmla="*/ 2147483647 w 697"/>
                <a:gd name="T65" fmla="*/ 2147483647 h 1078"/>
                <a:gd name="T66" fmla="*/ 2147483647 w 697"/>
                <a:gd name="T67" fmla="*/ 2147483647 h 1078"/>
                <a:gd name="T68" fmla="*/ 2147483647 w 697"/>
                <a:gd name="T69" fmla="*/ 2147483647 h 1078"/>
                <a:gd name="T70" fmla="*/ 2147483647 w 697"/>
                <a:gd name="T71" fmla="*/ 2147483647 h 1078"/>
                <a:gd name="T72" fmla="*/ 2147483647 w 697"/>
                <a:gd name="T73" fmla="*/ 2147483647 h 1078"/>
                <a:gd name="T74" fmla="*/ 2147483647 w 697"/>
                <a:gd name="T75" fmla="*/ 2147483647 h 1078"/>
                <a:gd name="T76" fmla="*/ 2147483647 w 697"/>
                <a:gd name="T77" fmla="*/ 2147483647 h 1078"/>
                <a:gd name="T78" fmla="*/ 2147483647 w 697"/>
                <a:gd name="T79" fmla="*/ 2147483647 h 1078"/>
                <a:gd name="T80" fmla="*/ 2147483647 w 697"/>
                <a:gd name="T81" fmla="*/ 2147483647 h 1078"/>
                <a:gd name="T82" fmla="*/ 2147483647 w 697"/>
                <a:gd name="T83" fmla="*/ 2147483647 h 1078"/>
                <a:gd name="T84" fmla="*/ 2147483647 w 697"/>
                <a:gd name="T85" fmla="*/ 2147483647 h 1078"/>
                <a:gd name="T86" fmla="*/ 0 w 697"/>
                <a:gd name="T87" fmla="*/ 2147483647 h 1078"/>
                <a:gd name="T88" fmla="*/ 2147483647 w 697"/>
                <a:gd name="T89" fmla="*/ 2147483647 h 1078"/>
                <a:gd name="T90" fmla="*/ 2147483647 w 697"/>
                <a:gd name="T91" fmla="*/ 2147483647 h 1078"/>
                <a:gd name="T92" fmla="*/ 2147483647 w 697"/>
                <a:gd name="T93" fmla="*/ 2147483647 h 1078"/>
                <a:gd name="T94" fmla="*/ 2147483647 w 697"/>
                <a:gd name="T95" fmla="*/ 0 h 10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97"/>
                <a:gd name="T145" fmla="*/ 0 h 1078"/>
                <a:gd name="T146" fmla="*/ 697 w 697"/>
                <a:gd name="T147" fmla="*/ 1078 h 107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97" h="1078">
                  <a:moveTo>
                    <a:pt x="53" y="0"/>
                  </a:moveTo>
                  <a:lnTo>
                    <a:pt x="374" y="64"/>
                  </a:lnTo>
                  <a:lnTo>
                    <a:pt x="304" y="382"/>
                  </a:lnTo>
                  <a:lnTo>
                    <a:pt x="664" y="864"/>
                  </a:lnTo>
                  <a:lnTo>
                    <a:pt x="697" y="926"/>
                  </a:lnTo>
                  <a:lnTo>
                    <a:pt x="663" y="955"/>
                  </a:lnTo>
                  <a:lnTo>
                    <a:pt x="641" y="1009"/>
                  </a:lnTo>
                  <a:lnTo>
                    <a:pt x="620" y="1040"/>
                  </a:lnTo>
                  <a:lnTo>
                    <a:pt x="642" y="1069"/>
                  </a:lnTo>
                  <a:lnTo>
                    <a:pt x="605" y="1078"/>
                  </a:lnTo>
                  <a:lnTo>
                    <a:pt x="393" y="1070"/>
                  </a:lnTo>
                  <a:lnTo>
                    <a:pt x="380" y="1008"/>
                  </a:lnTo>
                  <a:lnTo>
                    <a:pt x="343" y="961"/>
                  </a:lnTo>
                  <a:lnTo>
                    <a:pt x="316" y="945"/>
                  </a:lnTo>
                  <a:lnTo>
                    <a:pt x="308" y="912"/>
                  </a:lnTo>
                  <a:lnTo>
                    <a:pt x="286" y="894"/>
                  </a:lnTo>
                  <a:lnTo>
                    <a:pt x="263" y="872"/>
                  </a:lnTo>
                  <a:lnTo>
                    <a:pt x="256" y="847"/>
                  </a:lnTo>
                  <a:lnTo>
                    <a:pt x="235" y="830"/>
                  </a:lnTo>
                  <a:lnTo>
                    <a:pt x="202" y="839"/>
                  </a:lnTo>
                  <a:lnTo>
                    <a:pt x="165" y="826"/>
                  </a:lnTo>
                  <a:lnTo>
                    <a:pt x="165" y="812"/>
                  </a:lnTo>
                  <a:lnTo>
                    <a:pt x="164" y="782"/>
                  </a:lnTo>
                  <a:lnTo>
                    <a:pt x="149" y="750"/>
                  </a:lnTo>
                  <a:lnTo>
                    <a:pt x="147" y="723"/>
                  </a:lnTo>
                  <a:lnTo>
                    <a:pt x="131" y="699"/>
                  </a:lnTo>
                  <a:lnTo>
                    <a:pt x="135" y="677"/>
                  </a:lnTo>
                  <a:lnTo>
                    <a:pt x="89" y="621"/>
                  </a:lnTo>
                  <a:lnTo>
                    <a:pt x="89" y="590"/>
                  </a:lnTo>
                  <a:lnTo>
                    <a:pt x="113" y="578"/>
                  </a:lnTo>
                  <a:lnTo>
                    <a:pt x="113" y="559"/>
                  </a:lnTo>
                  <a:lnTo>
                    <a:pt x="89" y="553"/>
                  </a:lnTo>
                  <a:lnTo>
                    <a:pt x="79" y="523"/>
                  </a:lnTo>
                  <a:lnTo>
                    <a:pt x="67" y="471"/>
                  </a:lnTo>
                  <a:lnTo>
                    <a:pt x="101" y="499"/>
                  </a:lnTo>
                  <a:lnTo>
                    <a:pt x="88" y="462"/>
                  </a:lnTo>
                  <a:lnTo>
                    <a:pt x="113" y="462"/>
                  </a:lnTo>
                  <a:lnTo>
                    <a:pt x="113" y="435"/>
                  </a:lnTo>
                  <a:lnTo>
                    <a:pt x="88" y="417"/>
                  </a:lnTo>
                  <a:lnTo>
                    <a:pt x="76" y="443"/>
                  </a:lnTo>
                  <a:lnTo>
                    <a:pt x="53" y="434"/>
                  </a:lnTo>
                  <a:lnTo>
                    <a:pt x="9" y="313"/>
                  </a:lnTo>
                  <a:lnTo>
                    <a:pt x="21" y="227"/>
                  </a:lnTo>
                  <a:lnTo>
                    <a:pt x="0" y="177"/>
                  </a:lnTo>
                  <a:lnTo>
                    <a:pt x="10" y="140"/>
                  </a:lnTo>
                  <a:lnTo>
                    <a:pt x="32" y="133"/>
                  </a:lnTo>
                  <a:lnTo>
                    <a:pt x="53" y="73"/>
                  </a:lnTo>
                  <a:lnTo>
                    <a:pt x="53"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64" name="Freeform 263"/>
            <p:cNvSpPr>
              <a:spLocks/>
            </p:cNvSpPr>
            <p:nvPr/>
          </p:nvSpPr>
          <p:spPr bwMode="auto">
            <a:xfrm>
              <a:off x="906935" y="1290384"/>
              <a:ext cx="813061" cy="1326732"/>
            </a:xfrm>
            <a:custGeom>
              <a:avLst/>
              <a:gdLst>
                <a:gd name="T0" fmla="*/ 2147483647 w 527"/>
                <a:gd name="T1" fmla="*/ 0 h 797"/>
                <a:gd name="T2" fmla="*/ 0 w 527"/>
                <a:gd name="T3" fmla="*/ 2147483647 h 797"/>
                <a:gd name="T4" fmla="*/ 2147483647 w 527"/>
                <a:gd name="T5" fmla="*/ 2147483647 h 797"/>
                <a:gd name="T6" fmla="*/ 2147483647 w 527"/>
                <a:gd name="T7" fmla="*/ 2147483647 h 797"/>
                <a:gd name="T8" fmla="*/ 2147483647 w 527"/>
                <a:gd name="T9" fmla="*/ 2147483647 h 797"/>
                <a:gd name="T10" fmla="*/ 2147483647 w 527"/>
                <a:gd name="T11" fmla="*/ 2147483647 h 797"/>
                <a:gd name="T12" fmla="*/ 2147483647 w 527"/>
                <a:gd name="T13" fmla="*/ 2147483647 h 797"/>
                <a:gd name="T14" fmla="*/ 2147483647 w 527"/>
                <a:gd name="T15" fmla="*/ 2147483647 h 797"/>
                <a:gd name="T16" fmla="*/ 2147483647 w 527"/>
                <a:gd name="T17" fmla="*/ 2147483647 h 797"/>
                <a:gd name="T18" fmla="*/ 2147483647 w 527"/>
                <a:gd name="T19" fmla="*/ 2147483647 h 797"/>
                <a:gd name="T20" fmla="*/ 2147483647 w 527"/>
                <a:gd name="T21" fmla="*/ 2147483647 h 797"/>
                <a:gd name="T22" fmla="*/ 2147483647 w 527"/>
                <a:gd name="T23" fmla="*/ 0 h 7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7"/>
                <a:gd name="T37" fmla="*/ 0 h 797"/>
                <a:gd name="T38" fmla="*/ 527 w 527"/>
                <a:gd name="T39" fmla="*/ 797 h 7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7" h="797">
                  <a:moveTo>
                    <a:pt x="67" y="0"/>
                  </a:moveTo>
                  <a:lnTo>
                    <a:pt x="0" y="316"/>
                  </a:lnTo>
                  <a:lnTo>
                    <a:pt x="359" y="797"/>
                  </a:lnTo>
                  <a:lnTo>
                    <a:pt x="381" y="777"/>
                  </a:lnTo>
                  <a:lnTo>
                    <a:pt x="380" y="681"/>
                  </a:lnTo>
                  <a:lnTo>
                    <a:pt x="425" y="689"/>
                  </a:lnTo>
                  <a:lnTo>
                    <a:pt x="471" y="397"/>
                  </a:lnTo>
                  <a:lnTo>
                    <a:pt x="502" y="198"/>
                  </a:lnTo>
                  <a:lnTo>
                    <a:pt x="511" y="139"/>
                  </a:lnTo>
                  <a:lnTo>
                    <a:pt x="527" y="85"/>
                  </a:lnTo>
                  <a:lnTo>
                    <a:pt x="290" y="48"/>
                  </a:lnTo>
                  <a:lnTo>
                    <a:pt x="67" y="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65" name="Freeform 264"/>
            <p:cNvSpPr>
              <a:spLocks/>
            </p:cNvSpPr>
            <p:nvPr/>
          </p:nvSpPr>
          <p:spPr bwMode="auto">
            <a:xfrm>
              <a:off x="1355104" y="202948"/>
              <a:ext cx="732815" cy="1281296"/>
            </a:xfrm>
            <a:custGeom>
              <a:avLst/>
              <a:gdLst>
                <a:gd name="T0" fmla="*/ 2147483647 w 476"/>
                <a:gd name="T1" fmla="*/ 0 h 770"/>
                <a:gd name="T2" fmla="*/ 2147483647 w 476"/>
                <a:gd name="T3" fmla="*/ 2147483647 h 770"/>
                <a:gd name="T4" fmla="*/ 2147483647 w 476"/>
                <a:gd name="T5" fmla="*/ 2147483647 h 770"/>
                <a:gd name="T6" fmla="*/ 2147483647 w 476"/>
                <a:gd name="T7" fmla="*/ 2147483647 h 770"/>
                <a:gd name="T8" fmla="*/ 2147483647 w 476"/>
                <a:gd name="T9" fmla="*/ 2147483647 h 770"/>
                <a:gd name="T10" fmla="*/ 2147483647 w 476"/>
                <a:gd name="T11" fmla="*/ 2147483647 h 770"/>
                <a:gd name="T12" fmla="*/ 2147483647 w 476"/>
                <a:gd name="T13" fmla="*/ 2147483647 h 770"/>
                <a:gd name="T14" fmla="*/ 0 w 476"/>
                <a:gd name="T15" fmla="*/ 2147483647 h 770"/>
                <a:gd name="T16" fmla="*/ 2147483647 w 476"/>
                <a:gd name="T17" fmla="*/ 2147483647 h 770"/>
                <a:gd name="T18" fmla="*/ 2147483647 w 476"/>
                <a:gd name="T19" fmla="*/ 2147483647 h 770"/>
                <a:gd name="T20" fmla="*/ 2147483647 w 476"/>
                <a:gd name="T21" fmla="*/ 2147483647 h 770"/>
                <a:gd name="T22" fmla="*/ 2147483647 w 476"/>
                <a:gd name="T23" fmla="*/ 2147483647 h 770"/>
                <a:gd name="T24" fmla="*/ 2147483647 w 476"/>
                <a:gd name="T25" fmla="*/ 2147483647 h 770"/>
                <a:gd name="T26" fmla="*/ 2147483647 w 476"/>
                <a:gd name="T27" fmla="*/ 2147483647 h 770"/>
                <a:gd name="T28" fmla="*/ 2147483647 w 476"/>
                <a:gd name="T29" fmla="*/ 2147483647 h 770"/>
                <a:gd name="T30" fmla="*/ 2147483647 w 476"/>
                <a:gd name="T31" fmla="*/ 2147483647 h 770"/>
                <a:gd name="T32" fmla="*/ 2147483647 w 476"/>
                <a:gd name="T33" fmla="*/ 2147483647 h 770"/>
                <a:gd name="T34" fmla="*/ 2147483647 w 476"/>
                <a:gd name="T35" fmla="*/ 2147483647 h 770"/>
                <a:gd name="T36" fmla="*/ 2147483647 w 476"/>
                <a:gd name="T37" fmla="*/ 2147483647 h 770"/>
                <a:gd name="T38" fmla="*/ 2147483647 w 476"/>
                <a:gd name="T39" fmla="*/ 2147483647 h 770"/>
                <a:gd name="T40" fmla="*/ 2147483647 w 476"/>
                <a:gd name="T41" fmla="*/ 2147483647 h 770"/>
                <a:gd name="T42" fmla="*/ 2147483647 w 476"/>
                <a:gd name="T43" fmla="*/ 0 h 7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6"/>
                <a:gd name="T67" fmla="*/ 0 h 770"/>
                <a:gd name="T68" fmla="*/ 476 w 476"/>
                <a:gd name="T69" fmla="*/ 770 h 7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6" h="770">
                  <a:moveTo>
                    <a:pt x="115" y="0"/>
                  </a:moveTo>
                  <a:lnTo>
                    <a:pt x="72" y="301"/>
                  </a:lnTo>
                  <a:lnTo>
                    <a:pt x="117" y="365"/>
                  </a:lnTo>
                  <a:lnTo>
                    <a:pt x="47" y="432"/>
                  </a:lnTo>
                  <a:lnTo>
                    <a:pt x="38" y="478"/>
                  </a:lnTo>
                  <a:lnTo>
                    <a:pt x="57" y="511"/>
                  </a:lnTo>
                  <a:lnTo>
                    <a:pt x="38" y="527"/>
                  </a:lnTo>
                  <a:lnTo>
                    <a:pt x="0" y="702"/>
                  </a:lnTo>
                  <a:lnTo>
                    <a:pt x="227" y="742"/>
                  </a:lnTo>
                  <a:lnTo>
                    <a:pt x="442" y="770"/>
                  </a:lnTo>
                  <a:lnTo>
                    <a:pt x="464" y="611"/>
                  </a:lnTo>
                  <a:lnTo>
                    <a:pt x="476" y="523"/>
                  </a:lnTo>
                  <a:lnTo>
                    <a:pt x="455" y="492"/>
                  </a:lnTo>
                  <a:lnTo>
                    <a:pt x="406" y="500"/>
                  </a:lnTo>
                  <a:lnTo>
                    <a:pt x="342" y="508"/>
                  </a:lnTo>
                  <a:lnTo>
                    <a:pt x="330" y="436"/>
                  </a:lnTo>
                  <a:lnTo>
                    <a:pt x="252" y="378"/>
                  </a:lnTo>
                  <a:lnTo>
                    <a:pt x="263" y="341"/>
                  </a:lnTo>
                  <a:lnTo>
                    <a:pt x="270" y="275"/>
                  </a:lnTo>
                  <a:lnTo>
                    <a:pt x="170" y="134"/>
                  </a:lnTo>
                  <a:lnTo>
                    <a:pt x="184" y="9"/>
                  </a:lnTo>
                  <a:lnTo>
                    <a:pt x="115" y="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66" name="Freeform 265"/>
            <p:cNvSpPr>
              <a:spLocks/>
            </p:cNvSpPr>
            <p:nvPr/>
          </p:nvSpPr>
          <p:spPr bwMode="auto">
            <a:xfrm>
              <a:off x="1580701" y="1434265"/>
              <a:ext cx="678308" cy="948099"/>
            </a:xfrm>
            <a:custGeom>
              <a:avLst/>
              <a:gdLst>
                <a:gd name="T0" fmla="*/ 2147483647 w 441"/>
                <a:gd name="T1" fmla="*/ 0 h 570"/>
                <a:gd name="T2" fmla="*/ 2147483647 w 441"/>
                <a:gd name="T3" fmla="*/ 2147483647 h 570"/>
                <a:gd name="T4" fmla="*/ 2147483647 w 441"/>
                <a:gd name="T5" fmla="*/ 2147483647 h 570"/>
                <a:gd name="T6" fmla="*/ 2147483647 w 441"/>
                <a:gd name="T7" fmla="*/ 2147483647 h 570"/>
                <a:gd name="T8" fmla="*/ 2147483647 w 441"/>
                <a:gd name="T9" fmla="*/ 2147483647 h 570"/>
                <a:gd name="T10" fmla="*/ 0 w 441"/>
                <a:gd name="T11" fmla="*/ 2147483647 h 570"/>
                <a:gd name="T12" fmla="*/ 2147483647 w 441"/>
                <a:gd name="T13" fmla="*/ 2147483647 h 570"/>
                <a:gd name="T14" fmla="*/ 2147483647 w 441"/>
                <a:gd name="T15" fmla="*/ 0 h 570"/>
                <a:gd name="T16" fmla="*/ 0 60000 65536"/>
                <a:gd name="T17" fmla="*/ 0 60000 65536"/>
                <a:gd name="T18" fmla="*/ 0 60000 65536"/>
                <a:gd name="T19" fmla="*/ 0 60000 65536"/>
                <a:gd name="T20" fmla="*/ 0 60000 65536"/>
                <a:gd name="T21" fmla="*/ 0 60000 65536"/>
                <a:gd name="T22" fmla="*/ 0 60000 65536"/>
                <a:gd name="T23" fmla="*/ 0 60000 65536"/>
                <a:gd name="T24" fmla="*/ 0 w 441"/>
                <a:gd name="T25" fmla="*/ 0 h 570"/>
                <a:gd name="T26" fmla="*/ 441 w 441"/>
                <a:gd name="T27" fmla="*/ 570 h 5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1" h="570">
                  <a:moveTo>
                    <a:pt x="82" y="0"/>
                  </a:moveTo>
                  <a:lnTo>
                    <a:pt x="298" y="30"/>
                  </a:lnTo>
                  <a:lnTo>
                    <a:pt x="283" y="139"/>
                  </a:lnTo>
                  <a:lnTo>
                    <a:pt x="441" y="154"/>
                  </a:lnTo>
                  <a:lnTo>
                    <a:pt x="398" y="570"/>
                  </a:lnTo>
                  <a:lnTo>
                    <a:pt x="0" y="527"/>
                  </a:lnTo>
                  <a:lnTo>
                    <a:pt x="40" y="261"/>
                  </a:lnTo>
                  <a:lnTo>
                    <a:pt x="82"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67" name="Freeform 266"/>
            <p:cNvSpPr>
              <a:spLocks/>
            </p:cNvSpPr>
            <p:nvPr/>
          </p:nvSpPr>
          <p:spPr bwMode="auto">
            <a:xfrm>
              <a:off x="1610983" y="212035"/>
              <a:ext cx="1274857" cy="858742"/>
            </a:xfrm>
            <a:custGeom>
              <a:avLst/>
              <a:gdLst>
                <a:gd name="T0" fmla="*/ 2147483647 w 828"/>
                <a:gd name="T1" fmla="*/ 0 h 516"/>
                <a:gd name="T2" fmla="*/ 2147483647 w 828"/>
                <a:gd name="T3" fmla="*/ 2147483647 h 516"/>
                <a:gd name="T4" fmla="*/ 2147483647 w 828"/>
                <a:gd name="T5" fmla="*/ 2147483647 h 516"/>
                <a:gd name="T6" fmla="*/ 2147483647 w 828"/>
                <a:gd name="T7" fmla="*/ 2147483647 h 516"/>
                <a:gd name="T8" fmla="*/ 2147483647 w 828"/>
                <a:gd name="T9" fmla="*/ 2147483647 h 516"/>
                <a:gd name="T10" fmla="*/ 2147483647 w 828"/>
                <a:gd name="T11" fmla="*/ 2147483647 h 516"/>
                <a:gd name="T12" fmla="*/ 2147483647 w 828"/>
                <a:gd name="T13" fmla="*/ 2147483647 h 516"/>
                <a:gd name="T14" fmla="*/ 2147483647 w 828"/>
                <a:gd name="T15" fmla="*/ 2147483647 h 516"/>
                <a:gd name="T16" fmla="*/ 2147483647 w 828"/>
                <a:gd name="T17" fmla="*/ 2147483647 h 516"/>
                <a:gd name="T18" fmla="*/ 2147483647 w 828"/>
                <a:gd name="T19" fmla="*/ 2147483647 h 516"/>
                <a:gd name="T20" fmla="*/ 2147483647 w 828"/>
                <a:gd name="T21" fmla="*/ 2147483647 h 516"/>
                <a:gd name="T22" fmla="*/ 2147483647 w 828"/>
                <a:gd name="T23" fmla="*/ 2147483647 h 516"/>
                <a:gd name="T24" fmla="*/ 2147483647 w 828"/>
                <a:gd name="T25" fmla="*/ 2147483647 h 516"/>
                <a:gd name="T26" fmla="*/ 2147483647 w 828"/>
                <a:gd name="T27" fmla="*/ 2147483647 h 516"/>
                <a:gd name="T28" fmla="*/ 2147483647 w 828"/>
                <a:gd name="T29" fmla="*/ 2147483647 h 516"/>
                <a:gd name="T30" fmla="*/ 2147483647 w 828"/>
                <a:gd name="T31" fmla="*/ 2147483647 h 516"/>
                <a:gd name="T32" fmla="*/ 2147483647 w 828"/>
                <a:gd name="T33" fmla="*/ 2147483647 h 516"/>
                <a:gd name="T34" fmla="*/ 0 w 828"/>
                <a:gd name="T35" fmla="*/ 2147483647 h 516"/>
                <a:gd name="T36" fmla="*/ 2147483647 w 828"/>
                <a:gd name="T37" fmla="*/ 0 h 5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8"/>
                <a:gd name="T58" fmla="*/ 0 h 516"/>
                <a:gd name="T59" fmla="*/ 828 w 828"/>
                <a:gd name="T60" fmla="*/ 516 h 5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8" h="516">
                  <a:moveTo>
                    <a:pt x="14" y="0"/>
                  </a:moveTo>
                  <a:lnTo>
                    <a:pt x="176" y="21"/>
                  </a:lnTo>
                  <a:lnTo>
                    <a:pt x="275" y="34"/>
                  </a:lnTo>
                  <a:lnTo>
                    <a:pt x="404" y="48"/>
                  </a:lnTo>
                  <a:lnTo>
                    <a:pt x="524" y="60"/>
                  </a:lnTo>
                  <a:lnTo>
                    <a:pt x="731" y="75"/>
                  </a:lnTo>
                  <a:lnTo>
                    <a:pt x="828" y="82"/>
                  </a:lnTo>
                  <a:lnTo>
                    <a:pt x="825" y="502"/>
                  </a:lnTo>
                  <a:lnTo>
                    <a:pt x="318" y="459"/>
                  </a:lnTo>
                  <a:lnTo>
                    <a:pt x="307" y="516"/>
                  </a:lnTo>
                  <a:lnTo>
                    <a:pt x="288" y="489"/>
                  </a:lnTo>
                  <a:lnTo>
                    <a:pt x="242" y="493"/>
                  </a:lnTo>
                  <a:lnTo>
                    <a:pt x="175" y="504"/>
                  </a:lnTo>
                  <a:lnTo>
                    <a:pt x="163" y="431"/>
                  </a:lnTo>
                  <a:lnTo>
                    <a:pt x="84" y="373"/>
                  </a:lnTo>
                  <a:lnTo>
                    <a:pt x="96" y="318"/>
                  </a:lnTo>
                  <a:lnTo>
                    <a:pt x="103" y="273"/>
                  </a:lnTo>
                  <a:lnTo>
                    <a:pt x="0" y="128"/>
                  </a:lnTo>
                  <a:lnTo>
                    <a:pt x="14" y="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68" name="Freeform 267"/>
            <p:cNvSpPr>
              <a:spLocks/>
            </p:cNvSpPr>
            <p:nvPr/>
          </p:nvSpPr>
          <p:spPr bwMode="auto">
            <a:xfrm>
              <a:off x="2006218" y="971550"/>
              <a:ext cx="874713" cy="768350"/>
            </a:xfrm>
            <a:custGeom>
              <a:avLst/>
              <a:gdLst>
                <a:gd name="T0" fmla="*/ 2147483647 w 567"/>
                <a:gd name="T1" fmla="*/ 0 h 463"/>
                <a:gd name="T2" fmla="*/ 2147483647 w 567"/>
                <a:gd name="T3" fmla="*/ 2147483647 h 463"/>
                <a:gd name="T4" fmla="*/ 0 w 567"/>
                <a:gd name="T5" fmla="*/ 2147483647 h 463"/>
                <a:gd name="T6" fmla="*/ 2147483647 w 567"/>
                <a:gd name="T7" fmla="*/ 2147483647 h 463"/>
                <a:gd name="T8" fmla="*/ 2147483647 w 567"/>
                <a:gd name="T9" fmla="*/ 2147483647 h 463"/>
                <a:gd name="T10" fmla="*/ 2147483647 w 567"/>
                <a:gd name="T11" fmla="*/ 2147483647 h 463"/>
                <a:gd name="T12" fmla="*/ 2147483647 w 567"/>
                <a:gd name="T13" fmla="*/ 0 h 463"/>
                <a:gd name="T14" fmla="*/ 0 60000 65536"/>
                <a:gd name="T15" fmla="*/ 0 60000 65536"/>
                <a:gd name="T16" fmla="*/ 0 60000 65536"/>
                <a:gd name="T17" fmla="*/ 0 60000 65536"/>
                <a:gd name="T18" fmla="*/ 0 60000 65536"/>
                <a:gd name="T19" fmla="*/ 0 60000 65536"/>
                <a:gd name="T20" fmla="*/ 0 60000 65536"/>
                <a:gd name="T21" fmla="*/ 0 w 567"/>
                <a:gd name="T22" fmla="*/ 0 h 463"/>
                <a:gd name="T23" fmla="*/ 567 w 567"/>
                <a:gd name="T24" fmla="*/ 463 h 4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7" h="463">
                  <a:moveTo>
                    <a:pt x="55" y="0"/>
                  </a:moveTo>
                  <a:lnTo>
                    <a:pt x="35" y="173"/>
                  </a:lnTo>
                  <a:lnTo>
                    <a:pt x="0" y="420"/>
                  </a:lnTo>
                  <a:lnTo>
                    <a:pt x="164" y="433"/>
                  </a:lnTo>
                  <a:lnTo>
                    <a:pt x="547" y="463"/>
                  </a:lnTo>
                  <a:lnTo>
                    <a:pt x="567" y="47"/>
                  </a:lnTo>
                  <a:lnTo>
                    <a:pt x="55" y="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69" name="Freeform 268"/>
            <p:cNvSpPr>
              <a:spLocks/>
            </p:cNvSpPr>
            <p:nvPr/>
          </p:nvSpPr>
          <p:spPr bwMode="auto">
            <a:xfrm>
              <a:off x="2186334" y="1690221"/>
              <a:ext cx="906935" cy="730006"/>
            </a:xfrm>
            <a:custGeom>
              <a:avLst/>
              <a:gdLst>
                <a:gd name="T0" fmla="*/ 2147483647 w 590"/>
                <a:gd name="T1" fmla="*/ 0 h 440"/>
                <a:gd name="T2" fmla="*/ 2147483647 w 590"/>
                <a:gd name="T3" fmla="*/ 2147483647 h 440"/>
                <a:gd name="T4" fmla="*/ 0 w 590"/>
                <a:gd name="T5" fmla="*/ 2147483647 h 440"/>
                <a:gd name="T6" fmla="*/ 2147483647 w 590"/>
                <a:gd name="T7" fmla="*/ 2147483647 h 440"/>
                <a:gd name="T8" fmla="*/ 2147483647 w 590"/>
                <a:gd name="T9" fmla="*/ 2147483647 h 440"/>
                <a:gd name="T10" fmla="*/ 2147483647 w 590"/>
                <a:gd name="T11" fmla="*/ 2147483647 h 440"/>
                <a:gd name="T12" fmla="*/ 2147483647 w 590"/>
                <a:gd name="T13" fmla="*/ 2147483647 h 440"/>
                <a:gd name="T14" fmla="*/ 2147483647 w 590"/>
                <a:gd name="T15" fmla="*/ 2147483647 h 440"/>
                <a:gd name="T16" fmla="*/ 2147483647 w 590"/>
                <a:gd name="T17" fmla="*/ 0 h 4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0"/>
                <a:gd name="T28" fmla="*/ 0 h 440"/>
                <a:gd name="T29" fmla="*/ 590 w 590"/>
                <a:gd name="T30" fmla="*/ 440 h 4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0" h="440">
                  <a:moveTo>
                    <a:pt x="49" y="0"/>
                  </a:moveTo>
                  <a:lnTo>
                    <a:pt x="19" y="264"/>
                  </a:lnTo>
                  <a:lnTo>
                    <a:pt x="0" y="416"/>
                  </a:lnTo>
                  <a:lnTo>
                    <a:pt x="295" y="431"/>
                  </a:lnTo>
                  <a:lnTo>
                    <a:pt x="577" y="440"/>
                  </a:lnTo>
                  <a:lnTo>
                    <a:pt x="586" y="234"/>
                  </a:lnTo>
                  <a:lnTo>
                    <a:pt x="590" y="33"/>
                  </a:lnTo>
                  <a:lnTo>
                    <a:pt x="429" y="30"/>
                  </a:lnTo>
                  <a:lnTo>
                    <a:pt x="49" y="0"/>
                  </a:lnTo>
                  <a:close/>
                </a:path>
              </a:pathLst>
            </a:custGeom>
            <a:solidFill>
              <a:srgbClr val="F79646"/>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70" name="Freeform 269"/>
            <p:cNvSpPr>
              <a:spLocks/>
            </p:cNvSpPr>
            <p:nvPr/>
          </p:nvSpPr>
          <p:spPr bwMode="auto">
            <a:xfrm>
              <a:off x="1369631" y="2303463"/>
              <a:ext cx="820737" cy="993775"/>
            </a:xfrm>
            <a:custGeom>
              <a:avLst/>
              <a:gdLst>
                <a:gd name="T0" fmla="*/ 2147483647 w 536"/>
                <a:gd name="T1" fmla="*/ 0 h 594"/>
                <a:gd name="T2" fmla="*/ 2147483647 w 536"/>
                <a:gd name="T3" fmla="*/ 2147483647 h 594"/>
                <a:gd name="T4" fmla="*/ 2147483647 w 536"/>
                <a:gd name="T5" fmla="*/ 2147483647 h 594"/>
                <a:gd name="T6" fmla="*/ 2147483647 w 536"/>
                <a:gd name="T7" fmla="*/ 2147483647 h 594"/>
                <a:gd name="T8" fmla="*/ 2147483647 w 536"/>
                <a:gd name="T9" fmla="*/ 2147483647 h 594"/>
                <a:gd name="T10" fmla="*/ 2147483647 w 536"/>
                <a:gd name="T11" fmla="*/ 2147483647 h 594"/>
                <a:gd name="T12" fmla="*/ 2147483647 w 536"/>
                <a:gd name="T13" fmla="*/ 2147483647 h 594"/>
                <a:gd name="T14" fmla="*/ 2147483647 w 536"/>
                <a:gd name="T15" fmla="*/ 2147483647 h 594"/>
                <a:gd name="T16" fmla="*/ 2147483647 w 536"/>
                <a:gd name="T17" fmla="*/ 2147483647 h 594"/>
                <a:gd name="T18" fmla="*/ 2147483647 w 536"/>
                <a:gd name="T19" fmla="*/ 2147483647 h 594"/>
                <a:gd name="T20" fmla="*/ 2147483647 w 536"/>
                <a:gd name="T21" fmla="*/ 2147483647 h 594"/>
                <a:gd name="T22" fmla="*/ 0 w 536"/>
                <a:gd name="T23" fmla="*/ 2147483647 h 594"/>
                <a:gd name="T24" fmla="*/ 2147483647 w 536"/>
                <a:gd name="T25" fmla="*/ 2147483647 h 594"/>
                <a:gd name="T26" fmla="*/ 2147483647 w 536"/>
                <a:gd name="T27" fmla="*/ 2147483647 h 594"/>
                <a:gd name="T28" fmla="*/ 2147483647 w 536"/>
                <a:gd name="T29" fmla="*/ 2147483647 h 594"/>
                <a:gd name="T30" fmla="*/ 2147483647 w 536"/>
                <a:gd name="T31" fmla="*/ 0 h 5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6"/>
                <a:gd name="T49" fmla="*/ 0 h 594"/>
                <a:gd name="T50" fmla="*/ 536 w 536"/>
                <a:gd name="T51" fmla="*/ 594 h 5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6" h="594">
                  <a:moveTo>
                    <a:pt x="136" y="0"/>
                  </a:moveTo>
                  <a:lnTo>
                    <a:pt x="126" y="77"/>
                  </a:lnTo>
                  <a:lnTo>
                    <a:pt x="79" y="68"/>
                  </a:lnTo>
                  <a:lnTo>
                    <a:pt x="82" y="168"/>
                  </a:lnTo>
                  <a:lnTo>
                    <a:pt x="60" y="187"/>
                  </a:lnTo>
                  <a:lnTo>
                    <a:pt x="93" y="249"/>
                  </a:lnTo>
                  <a:lnTo>
                    <a:pt x="60" y="275"/>
                  </a:lnTo>
                  <a:lnTo>
                    <a:pt x="42" y="320"/>
                  </a:lnTo>
                  <a:lnTo>
                    <a:pt x="17" y="363"/>
                  </a:lnTo>
                  <a:lnTo>
                    <a:pt x="35" y="389"/>
                  </a:lnTo>
                  <a:lnTo>
                    <a:pt x="3" y="399"/>
                  </a:lnTo>
                  <a:lnTo>
                    <a:pt x="0" y="439"/>
                  </a:lnTo>
                  <a:lnTo>
                    <a:pt x="301" y="591"/>
                  </a:lnTo>
                  <a:lnTo>
                    <a:pt x="471" y="594"/>
                  </a:lnTo>
                  <a:lnTo>
                    <a:pt x="536" y="46"/>
                  </a:lnTo>
                  <a:lnTo>
                    <a:pt x="136"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71" name="Freeform 270"/>
            <p:cNvSpPr>
              <a:spLocks/>
            </p:cNvSpPr>
            <p:nvPr/>
          </p:nvSpPr>
          <p:spPr bwMode="auto">
            <a:xfrm>
              <a:off x="2087181" y="2373313"/>
              <a:ext cx="873125" cy="938212"/>
            </a:xfrm>
            <a:custGeom>
              <a:avLst/>
              <a:gdLst>
                <a:gd name="T0" fmla="*/ 2147483647 w 568"/>
                <a:gd name="T1" fmla="*/ 0 h 564"/>
                <a:gd name="T2" fmla="*/ 2147483647 w 568"/>
                <a:gd name="T3" fmla="*/ 2147483647 h 564"/>
                <a:gd name="T4" fmla="*/ 2147483647 w 568"/>
                <a:gd name="T5" fmla="*/ 2147483647 h 564"/>
                <a:gd name="T6" fmla="*/ 2147483647 w 568"/>
                <a:gd name="T7" fmla="*/ 2147483647 h 564"/>
                <a:gd name="T8" fmla="*/ 2147483647 w 568"/>
                <a:gd name="T9" fmla="*/ 2147483647 h 564"/>
                <a:gd name="T10" fmla="*/ 2147483647 w 568"/>
                <a:gd name="T11" fmla="*/ 2147483647 h 564"/>
                <a:gd name="T12" fmla="*/ 2147483647 w 568"/>
                <a:gd name="T13" fmla="*/ 2147483647 h 564"/>
                <a:gd name="T14" fmla="*/ 2147483647 w 568"/>
                <a:gd name="T15" fmla="*/ 2147483647 h 564"/>
                <a:gd name="T16" fmla="*/ 0 w 568"/>
                <a:gd name="T17" fmla="*/ 2147483647 h 564"/>
                <a:gd name="T18" fmla="*/ 2147483647 w 568"/>
                <a:gd name="T19" fmla="*/ 2147483647 h 564"/>
                <a:gd name="T20" fmla="*/ 2147483647 w 568"/>
                <a:gd name="T21" fmla="*/ 0 h 5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8"/>
                <a:gd name="T34" fmla="*/ 0 h 564"/>
                <a:gd name="T35" fmla="*/ 568 w 568"/>
                <a:gd name="T36" fmla="*/ 564 h 5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8" h="564">
                  <a:moveTo>
                    <a:pt x="69" y="0"/>
                  </a:moveTo>
                  <a:lnTo>
                    <a:pt x="568" y="23"/>
                  </a:lnTo>
                  <a:lnTo>
                    <a:pt x="544" y="521"/>
                  </a:lnTo>
                  <a:lnTo>
                    <a:pt x="382" y="512"/>
                  </a:lnTo>
                  <a:lnTo>
                    <a:pt x="230" y="507"/>
                  </a:lnTo>
                  <a:lnTo>
                    <a:pt x="230" y="527"/>
                  </a:lnTo>
                  <a:lnTo>
                    <a:pt x="103" y="527"/>
                  </a:lnTo>
                  <a:lnTo>
                    <a:pt x="95" y="564"/>
                  </a:lnTo>
                  <a:lnTo>
                    <a:pt x="0" y="552"/>
                  </a:lnTo>
                  <a:lnTo>
                    <a:pt x="54" y="130"/>
                  </a:lnTo>
                  <a:lnTo>
                    <a:pt x="69"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72" name="Freeform 271"/>
            <p:cNvSpPr>
              <a:spLocks/>
            </p:cNvSpPr>
            <p:nvPr/>
          </p:nvSpPr>
          <p:spPr bwMode="auto">
            <a:xfrm>
              <a:off x="2433256" y="2511425"/>
              <a:ext cx="1771650" cy="1778000"/>
            </a:xfrm>
            <a:custGeom>
              <a:avLst/>
              <a:gdLst>
                <a:gd name="T0" fmla="*/ 2147483647 w 1152"/>
                <a:gd name="T1" fmla="*/ 0 h 1067"/>
                <a:gd name="T2" fmla="*/ 2147483647 w 1152"/>
                <a:gd name="T3" fmla="*/ 2147483647 h 1067"/>
                <a:gd name="T4" fmla="*/ 2147483647 w 1152"/>
                <a:gd name="T5" fmla="*/ 2147483647 h 1067"/>
                <a:gd name="T6" fmla="*/ 2147483647 w 1152"/>
                <a:gd name="T7" fmla="*/ 2147483647 h 1067"/>
                <a:gd name="T8" fmla="*/ 2147483647 w 1152"/>
                <a:gd name="T9" fmla="*/ 2147483647 h 1067"/>
                <a:gd name="T10" fmla="*/ 2147483647 w 1152"/>
                <a:gd name="T11" fmla="*/ 2147483647 h 1067"/>
                <a:gd name="T12" fmla="*/ 2147483647 w 1152"/>
                <a:gd name="T13" fmla="*/ 2147483647 h 1067"/>
                <a:gd name="T14" fmla="*/ 2147483647 w 1152"/>
                <a:gd name="T15" fmla="*/ 2147483647 h 1067"/>
                <a:gd name="T16" fmla="*/ 2147483647 w 1152"/>
                <a:gd name="T17" fmla="*/ 2147483647 h 1067"/>
                <a:gd name="T18" fmla="*/ 2147483647 w 1152"/>
                <a:gd name="T19" fmla="*/ 2147483647 h 1067"/>
                <a:gd name="T20" fmla="*/ 2147483647 w 1152"/>
                <a:gd name="T21" fmla="*/ 2147483647 h 1067"/>
                <a:gd name="T22" fmla="*/ 2147483647 w 1152"/>
                <a:gd name="T23" fmla="*/ 2147483647 h 1067"/>
                <a:gd name="T24" fmla="*/ 2147483647 w 1152"/>
                <a:gd name="T25" fmla="*/ 2147483647 h 1067"/>
                <a:gd name="T26" fmla="*/ 2147483647 w 1152"/>
                <a:gd name="T27" fmla="*/ 2147483647 h 1067"/>
                <a:gd name="T28" fmla="*/ 2147483647 w 1152"/>
                <a:gd name="T29" fmla="*/ 2147483647 h 1067"/>
                <a:gd name="T30" fmla="*/ 2147483647 w 1152"/>
                <a:gd name="T31" fmla="*/ 2147483647 h 1067"/>
                <a:gd name="T32" fmla="*/ 2147483647 w 1152"/>
                <a:gd name="T33" fmla="*/ 2147483647 h 1067"/>
                <a:gd name="T34" fmla="*/ 2147483647 w 1152"/>
                <a:gd name="T35" fmla="*/ 2147483647 h 1067"/>
                <a:gd name="T36" fmla="*/ 2147483647 w 1152"/>
                <a:gd name="T37" fmla="*/ 2147483647 h 1067"/>
                <a:gd name="T38" fmla="*/ 2147483647 w 1152"/>
                <a:gd name="T39" fmla="*/ 2147483647 h 1067"/>
                <a:gd name="T40" fmla="*/ 2147483647 w 1152"/>
                <a:gd name="T41" fmla="*/ 2147483647 h 1067"/>
                <a:gd name="T42" fmla="*/ 2147483647 w 1152"/>
                <a:gd name="T43" fmla="*/ 2147483647 h 1067"/>
                <a:gd name="T44" fmla="*/ 2147483647 w 1152"/>
                <a:gd name="T45" fmla="*/ 2147483647 h 1067"/>
                <a:gd name="T46" fmla="*/ 2147483647 w 1152"/>
                <a:gd name="T47" fmla="*/ 2147483647 h 1067"/>
                <a:gd name="T48" fmla="*/ 2147483647 w 1152"/>
                <a:gd name="T49" fmla="*/ 2147483647 h 1067"/>
                <a:gd name="T50" fmla="*/ 2147483647 w 1152"/>
                <a:gd name="T51" fmla="*/ 2147483647 h 1067"/>
                <a:gd name="T52" fmla="*/ 2147483647 w 1152"/>
                <a:gd name="T53" fmla="*/ 2147483647 h 1067"/>
                <a:gd name="T54" fmla="*/ 2147483647 w 1152"/>
                <a:gd name="T55" fmla="*/ 2147483647 h 1067"/>
                <a:gd name="T56" fmla="*/ 2147483647 w 1152"/>
                <a:gd name="T57" fmla="*/ 2147483647 h 1067"/>
                <a:gd name="T58" fmla="*/ 2147483647 w 1152"/>
                <a:gd name="T59" fmla="*/ 2147483647 h 1067"/>
                <a:gd name="T60" fmla="*/ 2147483647 w 1152"/>
                <a:gd name="T61" fmla="*/ 2147483647 h 1067"/>
                <a:gd name="T62" fmla="*/ 2147483647 w 1152"/>
                <a:gd name="T63" fmla="*/ 2147483647 h 1067"/>
                <a:gd name="T64" fmla="*/ 2147483647 w 1152"/>
                <a:gd name="T65" fmla="*/ 2147483647 h 1067"/>
                <a:gd name="T66" fmla="*/ 2147483647 w 1152"/>
                <a:gd name="T67" fmla="*/ 2147483647 h 1067"/>
                <a:gd name="T68" fmla="*/ 2147483647 w 1152"/>
                <a:gd name="T69" fmla="*/ 2147483647 h 1067"/>
                <a:gd name="T70" fmla="*/ 2147483647 w 1152"/>
                <a:gd name="T71" fmla="*/ 2147483647 h 1067"/>
                <a:gd name="T72" fmla="*/ 2147483647 w 1152"/>
                <a:gd name="T73" fmla="*/ 2147483647 h 1067"/>
                <a:gd name="T74" fmla="*/ 2147483647 w 1152"/>
                <a:gd name="T75" fmla="*/ 2147483647 h 1067"/>
                <a:gd name="T76" fmla="*/ 2147483647 w 1152"/>
                <a:gd name="T77" fmla="*/ 2147483647 h 1067"/>
                <a:gd name="T78" fmla="*/ 2147483647 w 1152"/>
                <a:gd name="T79" fmla="*/ 2147483647 h 1067"/>
                <a:gd name="T80" fmla="*/ 2147483647 w 1152"/>
                <a:gd name="T81" fmla="*/ 2147483647 h 1067"/>
                <a:gd name="T82" fmla="*/ 2147483647 w 1152"/>
                <a:gd name="T83" fmla="*/ 2147483647 h 1067"/>
                <a:gd name="T84" fmla="*/ 2147483647 w 1152"/>
                <a:gd name="T85" fmla="*/ 2147483647 h 1067"/>
                <a:gd name="T86" fmla="*/ 2147483647 w 1152"/>
                <a:gd name="T87" fmla="*/ 2147483647 h 1067"/>
                <a:gd name="T88" fmla="*/ 2147483647 w 1152"/>
                <a:gd name="T89" fmla="*/ 2147483647 h 1067"/>
                <a:gd name="T90" fmla="*/ 2147483647 w 1152"/>
                <a:gd name="T91" fmla="*/ 2147483647 h 1067"/>
                <a:gd name="T92" fmla="*/ 0 w 1152"/>
                <a:gd name="T93" fmla="*/ 2147483647 h 1067"/>
                <a:gd name="T94" fmla="*/ 0 w 1152"/>
                <a:gd name="T95" fmla="*/ 2147483647 h 1067"/>
                <a:gd name="T96" fmla="*/ 2147483647 w 1152"/>
                <a:gd name="T97" fmla="*/ 2147483647 h 1067"/>
                <a:gd name="T98" fmla="*/ 2147483647 w 1152"/>
                <a:gd name="T99" fmla="*/ 2147483647 h 1067"/>
                <a:gd name="T100" fmla="*/ 2147483647 w 1152"/>
                <a:gd name="T101" fmla="*/ 0 h 10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52"/>
                <a:gd name="T154" fmla="*/ 0 h 1067"/>
                <a:gd name="T155" fmla="*/ 1152 w 1152"/>
                <a:gd name="T156" fmla="*/ 1067 h 10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52" h="1067">
                  <a:moveTo>
                    <a:pt x="334" y="0"/>
                  </a:moveTo>
                  <a:lnTo>
                    <a:pt x="589" y="9"/>
                  </a:lnTo>
                  <a:lnTo>
                    <a:pt x="589" y="203"/>
                  </a:lnTo>
                  <a:lnTo>
                    <a:pt x="719" y="256"/>
                  </a:lnTo>
                  <a:lnTo>
                    <a:pt x="754" y="238"/>
                  </a:lnTo>
                  <a:lnTo>
                    <a:pt x="839" y="280"/>
                  </a:lnTo>
                  <a:lnTo>
                    <a:pt x="890" y="277"/>
                  </a:lnTo>
                  <a:lnTo>
                    <a:pt x="988" y="235"/>
                  </a:lnTo>
                  <a:lnTo>
                    <a:pt x="1045" y="276"/>
                  </a:lnTo>
                  <a:lnTo>
                    <a:pt x="1094" y="286"/>
                  </a:lnTo>
                  <a:lnTo>
                    <a:pt x="1094" y="444"/>
                  </a:lnTo>
                  <a:lnTo>
                    <a:pt x="1152" y="542"/>
                  </a:lnTo>
                  <a:lnTo>
                    <a:pt x="1139" y="677"/>
                  </a:lnTo>
                  <a:lnTo>
                    <a:pt x="1076" y="730"/>
                  </a:lnTo>
                  <a:lnTo>
                    <a:pt x="1063" y="681"/>
                  </a:lnTo>
                  <a:lnTo>
                    <a:pt x="1045" y="703"/>
                  </a:lnTo>
                  <a:lnTo>
                    <a:pt x="1058" y="735"/>
                  </a:lnTo>
                  <a:lnTo>
                    <a:pt x="947" y="815"/>
                  </a:lnTo>
                  <a:lnTo>
                    <a:pt x="920" y="820"/>
                  </a:lnTo>
                  <a:lnTo>
                    <a:pt x="862" y="860"/>
                  </a:lnTo>
                  <a:lnTo>
                    <a:pt x="862" y="882"/>
                  </a:lnTo>
                  <a:lnTo>
                    <a:pt x="844" y="887"/>
                  </a:lnTo>
                  <a:lnTo>
                    <a:pt x="857" y="914"/>
                  </a:lnTo>
                  <a:lnTo>
                    <a:pt x="826" y="954"/>
                  </a:lnTo>
                  <a:lnTo>
                    <a:pt x="844" y="1012"/>
                  </a:lnTo>
                  <a:lnTo>
                    <a:pt x="862" y="1031"/>
                  </a:lnTo>
                  <a:lnTo>
                    <a:pt x="857" y="1067"/>
                  </a:lnTo>
                  <a:lnTo>
                    <a:pt x="812" y="1067"/>
                  </a:lnTo>
                  <a:lnTo>
                    <a:pt x="772" y="1049"/>
                  </a:lnTo>
                  <a:lnTo>
                    <a:pt x="745" y="1054"/>
                  </a:lnTo>
                  <a:lnTo>
                    <a:pt x="656" y="1022"/>
                  </a:lnTo>
                  <a:lnTo>
                    <a:pt x="616" y="900"/>
                  </a:lnTo>
                  <a:lnTo>
                    <a:pt x="553" y="842"/>
                  </a:lnTo>
                  <a:lnTo>
                    <a:pt x="498" y="735"/>
                  </a:lnTo>
                  <a:lnTo>
                    <a:pt x="473" y="724"/>
                  </a:lnTo>
                  <a:lnTo>
                    <a:pt x="443" y="697"/>
                  </a:lnTo>
                  <a:lnTo>
                    <a:pt x="414" y="697"/>
                  </a:lnTo>
                  <a:lnTo>
                    <a:pt x="371" y="688"/>
                  </a:lnTo>
                  <a:lnTo>
                    <a:pt x="338" y="697"/>
                  </a:lnTo>
                  <a:lnTo>
                    <a:pt x="316" y="751"/>
                  </a:lnTo>
                  <a:lnTo>
                    <a:pt x="282" y="760"/>
                  </a:lnTo>
                  <a:lnTo>
                    <a:pt x="209" y="718"/>
                  </a:lnTo>
                  <a:lnTo>
                    <a:pt x="166" y="668"/>
                  </a:lnTo>
                  <a:lnTo>
                    <a:pt x="158" y="606"/>
                  </a:lnTo>
                  <a:lnTo>
                    <a:pt x="127" y="565"/>
                  </a:lnTo>
                  <a:lnTo>
                    <a:pt x="54" y="507"/>
                  </a:lnTo>
                  <a:lnTo>
                    <a:pt x="0" y="446"/>
                  </a:lnTo>
                  <a:lnTo>
                    <a:pt x="0" y="420"/>
                  </a:lnTo>
                  <a:lnTo>
                    <a:pt x="174" y="422"/>
                  </a:lnTo>
                  <a:lnTo>
                    <a:pt x="316" y="434"/>
                  </a:lnTo>
                  <a:lnTo>
                    <a:pt x="334"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73" name="Freeform 272"/>
            <p:cNvSpPr>
              <a:spLocks/>
            </p:cNvSpPr>
            <p:nvPr/>
          </p:nvSpPr>
          <p:spPr bwMode="auto">
            <a:xfrm>
              <a:off x="2882811" y="348343"/>
              <a:ext cx="852428" cy="542203"/>
            </a:xfrm>
            <a:custGeom>
              <a:avLst/>
              <a:gdLst>
                <a:gd name="T0" fmla="*/ 2147483647 w 555"/>
                <a:gd name="T1" fmla="*/ 0 h 325"/>
                <a:gd name="T2" fmla="*/ 2147483647 w 555"/>
                <a:gd name="T3" fmla="*/ 2147483647 h 325"/>
                <a:gd name="T4" fmla="*/ 2147483647 w 555"/>
                <a:gd name="T5" fmla="*/ 2147483647 h 325"/>
                <a:gd name="T6" fmla="*/ 2147483647 w 555"/>
                <a:gd name="T7" fmla="*/ 2147483647 h 325"/>
                <a:gd name="T8" fmla="*/ 2147483647 w 555"/>
                <a:gd name="T9" fmla="*/ 2147483647 h 325"/>
                <a:gd name="T10" fmla="*/ 2147483647 w 555"/>
                <a:gd name="T11" fmla="*/ 2147483647 h 325"/>
                <a:gd name="T12" fmla="*/ 2147483647 w 555"/>
                <a:gd name="T13" fmla="*/ 2147483647 h 325"/>
                <a:gd name="T14" fmla="*/ 0 w 555"/>
                <a:gd name="T15" fmla="*/ 2147483647 h 325"/>
                <a:gd name="T16" fmla="*/ 2147483647 w 555"/>
                <a:gd name="T17" fmla="*/ 0 h 3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5"/>
                <a:gd name="T28" fmla="*/ 0 h 325"/>
                <a:gd name="T29" fmla="*/ 555 w 555"/>
                <a:gd name="T30" fmla="*/ 325 h 3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5" h="325">
                  <a:moveTo>
                    <a:pt x="2" y="0"/>
                  </a:moveTo>
                  <a:lnTo>
                    <a:pt x="465" y="11"/>
                  </a:lnTo>
                  <a:lnTo>
                    <a:pt x="500" y="106"/>
                  </a:lnTo>
                  <a:lnTo>
                    <a:pt x="532" y="179"/>
                  </a:lnTo>
                  <a:lnTo>
                    <a:pt x="555" y="298"/>
                  </a:lnTo>
                  <a:lnTo>
                    <a:pt x="541" y="325"/>
                  </a:lnTo>
                  <a:lnTo>
                    <a:pt x="370" y="321"/>
                  </a:lnTo>
                  <a:lnTo>
                    <a:pt x="0" y="315"/>
                  </a:lnTo>
                  <a:lnTo>
                    <a:pt x="2" y="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74" name="Freeform 273"/>
            <p:cNvSpPr>
              <a:spLocks/>
            </p:cNvSpPr>
            <p:nvPr/>
          </p:nvSpPr>
          <p:spPr bwMode="auto">
            <a:xfrm>
              <a:off x="2860293" y="868363"/>
              <a:ext cx="896938" cy="631825"/>
            </a:xfrm>
            <a:custGeom>
              <a:avLst/>
              <a:gdLst>
                <a:gd name="T0" fmla="*/ 2147483647 w 583"/>
                <a:gd name="T1" fmla="*/ 0 h 380"/>
                <a:gd name="T2" fmla="*/ 2147483647 w 583"/>
                <a:gd name="T3" fmla="*/ 2147483647 h 380"/>
                <a:gd name="T4" fmla="*/ 0 w 583"/>
                <a:gd name="T5" fmla="*/ 2147483647 h 380"/>
                <a:gd name="T6" fmla="*/ 2147483647 w 583"/>
                <a:gd name="T7" fmla="*/ 2147483647 h 380"/>
                <a:gd name="T8" fmla="*/ 2147483647 w 583"/>
                <a:gd name="T9" fmla="*/ 2147483647 h 380"/>
                <a:gd name="T10" fmla="*/ 2147483647 w 583"/>
                <a:gd name="T11" fmla="*/ 2147483647 h 380"/>
                <a:gd name="T12" fmla="*/ 2147483647 w 583"/>
                <a:gd name="T13" fmla="*/ 2147483647 h 380"/>
                <a:gd name="T14" fmla="*/ 2147483647 w 583"/>
                <a:gd name="T15" fmla="*/ 2147483647 h 380"/>
                <a:gd name="T16" fmla="*/ 2147483647 w 583"/>
                <a:gd name="T17" fmla="*/ 2147483647 h 380"/>
                <a:gd name="T18" fmla="*/ 2147483647 w 583"/>
                <a:gd name="T19" fmla="*/ 2147483647 h 380"/>
                <a:gd name="T20" fmla="*/ 2147483647 w 583"/>
                <a:gd name="T21" fmla="*/ 2147483647 h 380"/>
                <a:gd name="T22" fmla="*/ 2147483647 w 583"/>
                <a:gd name="T23" fmla="*/ 2147483647 h 380"/>
                <a:gd name="T24" fmla="*/ 2147483647 w 583"/>
                <a:gd name="T25" fmla="*/ 2147483647 h 380"/>
                <a:gd name="T26" fmla="*/ 2147483647 w 583"/>
                <a:gd name="T27" fmla="*/ 0 h 3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3"/>
                <a:gd name="T43" fmla="*/ 0 h 380"/>
                <a:gd name="T44" fmla="*/ 583 w 583"/>
                <a:gd name="T45" fmla="*/ 380 h 3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3" h="380">
                  <a:moveTo>
                    <a:pt x="11" y="0"/>
                  </a:moveTo>
                  <a:lnTo>
                    <a:pt x="9" y="148"/>
                  </a:lnTo>
                  <a:lnTo>
                    <a:pt x="0" y="321"/>
                  </a:lnTo>
                  <a:lnTo>
                    <a:pt x="424" y="327"/>
                  </a:lnTo>
                  <a:lnTo>
                    <a:pt x="468" y="350"/>
                  </a:lnTo>
                  <a:lnTo>
                    <a:pt x="500" y="318"/>
                  </a:lnTo>
                  <a:lnTo>
                    <a:pt x="583" y="380"/>
                  </a:lnTo>
                  <a:lnTo>
                    <a:pt x="571" y="315"/>
                  </a:lnTo>
                  <a:lnTo>
                    <a:pt x="579" y="264"/>
                  </a:lnTo>
                  <a:lnTo>
                    <a:pt x="583" y="91"/>
                  </a:lnTo>
                  <a:lnTo>
                    <a:pt x="546" y="54"/>
                  </a:lnTo>
                  <a:lnTo>
                    <a:pt x="561" y="6"/>
                  </a:lnTo>
                  <a:lnTo>
                    <a:pt x="284" y="5"/>
                  </a:lnTo>
                  <a:lnTo>
                    <a:pt x="11"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75" name="Freeform 274"/>
            <p:cNvSpPr>
              <a:spLocks/>
            </p:cNvSpPr>
            <p:nvPr/>
          </p:nvSpPr>
          <p:spPr bwMode="auto">
            <a:xfrm>
              <a:off x="2843445" y="1397916"/>
              <a:ext cx="1073484" cy="519485"/>
            </a:xfrm>
            <a:custGeom>
              <a:avLst/>
              <a:gdLst>
                <a:gd name="T0" fmla="*/ 2147483647 w 695"/>
                <a:gd name="T1" fmla="*/ 0 h 313"/>
                <a:gd name="T2" fmla="*/ 0 w 695"/>
                <a:gd name="T3" fmla="*/ 2147483647 h 313"/>
                <a:gd name="T4" fmla="*/ 2147483647 w 695"/>
                <a:gd name="T5" fmla="*/ 2147483647 h 313"/>
                <a:gd name="T6" fmla="*/ 2147483647 w 695"/>
                <a:gd name="T7" fmla="*/ 2147483647 h 313"/>
                <a:gd name="T8" fmla="*/ 2147483647 w 695"/>
                <a:gd name="T9" fmla="*/ 2147483647 h 313"/>
                <a:gd name="T10" fmla="*/ 2147483647 w 695"/>
                <a:gd name="T11" fmla="*/ 2147483647 h 313"/>
                <a:gd name="T12" fmla="*/ 2147483647 w 695"/>
                <a:gd name="T13" fmla="*/ 2147483647 h 313"/>
                <a:gd name="T14" fmla="*/ 2147483647 w 695"/>
                <a:gd name="T15" fmla="*/ 2147483647 h 313"/>
                <a:gd name="T16" fmla="*/ 2147483647 w 695"/>
                <a:gd name="T17" fmla="*/ 2147483647 h 313"/>
                <a:gd name="T18" fmla="*/ 2147483647 w 695"/>
                <a:gd name="T19" fmla="*/ 2147483647 h 313"/>
                <a:gd name="T20" fmla="*/ 2147483647 w 695"/>
                <a:gd name="T21" fmla="*/ 2147483647 h 313"/>
                <a:gd name="T22" fmla="*/ 2147483647 w 695"/>
                <a:gd name="T23" fmla="*/ 2147483647 h 313"/>
                <a:gd name="T24" fmla="*/ 2147483647 w 695"/>
                <a:gd name="T25" fmla="*/ 2147483647 h 313"/>
                <a:gd name="T26" fmla="*/ 2147483647 w 695"/>
                <a:gd name="T27" fmla="*/ 2147483647 h 313"/>
                <a:gd name="T28" fmla="*/ 2147483647 w 695"/>
                <a:gd name="T29" fmla="*/ 0 h 3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5"/>
                <a:gd name="T46" fmla="*/ 0 h 313"/>
                <a:gd name="T47" fmla="*/ 695 w 695"/>
                <a:gd name="T48" fmla="*/ 313 h 3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5" h="313">
                  <a:moveTo>
                    <a:pt x="8" y="0"/>
                  </a:moveTo>
                  <a:lnTo>
                    <a:pt x="0" y="207"/>
                  </a:lnTo>
                  <a:lnTo>
                    <a:pt x="157" y="212"/>
                  </a:lnTo>
                  <a:lnTo>
                    <a:pt x="155" y="313"/>
                  </a:lnTo>
                  <a:lnTo>
                    <a:pt x="367" y="310"/>
                  </a:lnTo>
                  <a:lnTo>
                    <a:pt x="556" y="307"/>
                  </a:lnTo>
                  <a:lnTo>
                    <a:pt x="695" y="310"/>
                  </a:lnTo>
                  <a:lnTo>
                    <a:pt x="652" y="222"/>
                  </a:lnTo>
                  <a:lnTo>
                    <a:pt x="622" y="140"/>
                  </a:lnTo>
                  <a:lnTo>
                    <a:pt x="589" y="55"/>
                  </a:lnTo>
                  <a:lnTo>
                    <a:pt x="510" y="2"/>
                  </a:lnTo>
                  <a:lnTo>
                    <a:pt x="474" y="33"/>
                  </a:lnTo>
                  <a:lnTo>
                    <a:pt x="431" y="11"/>
                  </a:lnTo>
                  <a:lnTo>
                    <a:pt x="242" y="5"/>
                  </a:lnTo>
                  <a:lnTo>
                    <a:pt x="8" y="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76" name="Freeform 275"/>
            <p:cNvSpPr>
              <a:spLocks/>
            </p:cNvSpPr>
            <p:nvPr/>
          </p:nvSpPr>
          <p:spPr bwMode="auto">
            <a:xfrm>
              <a:off x="3075100" y="1905285"/>
              <a:ext cx="938730" cy="516457"/>
            </a:xfrm>
            <a:custGeom>
              <a:avLst/>
              <a:gdLst>
                <a:gd name="T0" fmla="*/ 2147483647 w 611"/>
                <a:gd name="T1" fmla="*/ 2147483647 h 311"/>
                <a:gd name="T2" fmla="*/ 2147483647 w 611"/>
                <a:gd name="T3" fmla="*/ 2147483647 h 311"/>
                <a:gd name="T4" fmla="*/ 0 w 611"/>
                <a:gd name="T5" fmla="*/ 2147483647 h 311"/>
                <a:gd name="T6" fmla="*/ 2147483647 w 611"/>
                <a:gd name="T7" fmla="*/ 2147483647 h 311"/>
                <a:gd name="T8" fmla="*/ 2147483647 w 611"/>
                <a:gd name="T9" fmla="*/ 2147483647 h 311"/>
                <a:gd name="T10" fmla="*/ 2147483647 w 611"/>
                <a:gd name="T11" fmla="*/ 2147483647 h 311"/>
                <a:gd name="T12" fmla="*/ 2147483647 w 611"/>
                <a:gd name="T13" fmla="*/ 2147483647 h 311"/>
                <a:gd name="T14" fmla="*/ 2147483647 w 611"/>
                <a:gd name="T15" fmla="*/ 2147483647 h 311"/>
                <a:gd name="T16" fmla="*/ 2147483647 w 611"/>
                <a:gd name="T17" fmla="*/ 0 h 311"/>
                <a:gd name="T18" fmla="*/ 2147483647 w 611"/>
                <a:gd name="T19" fmla="*/ 2147483647 h 311"/>
                <a:gd name="T20" fmla="*/ 2147483647 w 611"/>
                <a:gd name="T21" fmla="*/ 2147483647 h 3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11"/>
                <a:gd name="T34" fmla="*/ 0 h 311"/>
                <a:gd name="T35" fmla="*/ 611 w 611"/>
                <a:gd name="T36" fmla="*/ 311 h 3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11" h="311">
                  <a:moveTo>
                    <a:pt x="6" y="3"/>
                  </a:moveTo>
                  <a:lnTo>
                    <a:pt x="4" y="182"/>
                  </a:lnTo>
                  <a:lnTo>
                    <a:pt x="0" y="308"/>
                  </a:lnTo>
                  <a:lnTo>
                    <a:pt x="611" y="311"/>
                  </a:lnTo>
                  <a:lnTo>
                    <a:pt x="599" y="149"/>
                  </a:lnTo>
                  <a:lnTo>
                    <a:pt x="599" y="88"/>
                  </a:lnTo>
                  <a:lnTo>
                    <a:pt x="550" y="50"/>
                  </a:lnTo>
                  <a:lnTo>
                    <a:pt x="565" y="18"/>
                  </a:lnTo>
                  <a:lnTo>
                    <a:pt x="544" y="0"/>
                  </a:lnTo>
                  <a:lnTo>
                    <a:pt x="267" y="3"/>
                  </a:lnTo>
                  <a:lnTo>
                    <a:pt x="6" y="3"/>
                  </a:lnTo>
                  <a:close/>
                </a:path>
              </a:pathLst>
            </a:custGeom>
            <a:solidFill>
              <a:srgbClr val="F79646"/>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77" name="Freeform 276"/>
            <p:cNvSpPr>
              <a:spLocks/>
            </p:cNvSpPr>
            <p:nvPr/>
          </p:nvSpPr>
          <p:spPr bwMode="auto">
            <a:xfrm>
              <a:off x="2946018" y="2411413"/>
              <a:ext cx="1100138" cy="571500"/>
            </a:xfrm>
            <a:custGeom>
              <a:avLst/>
              <a:gdLst>
                <a:gd name="T0" fmla="*/ 2147483647 w 713"/>
                <a:gd name="T1" fmla="*/ 0 h 343"/>
                <a:gd name="T2" fmla="*/ 0 w 713"/>
                <a:gd name="T3" fmla="*/ 2147483647 h 343"/>
                <a:gd name="T4" fmla="*/ 2147483647 w 713"/>
                <a:gd name="T5" fmla="*/ 2147483647 h 343"/>
                <a:gd name="T6" fmla="*/ 2147483647 w 713"/>
                <a:gd name="T7" fmla="*/ 2147483647 h 343"/>
                <a:gd name="T8" fmla="*/ 2147483647 w 713"/>
                <a:gd name="T9" fmla="*/ 2147483647 h 343"/>
                <a:gd name="T10" fmla="*/ 2147483647 w 713"/>
                <a:gd name="T11" fmla="*/ 2147483647 h 343"/>
                <a:gd name="T12" fmla="*/ 2147483647 w 713"/>
                <a:gd name="T13" fmla="*/ 2147483647 h 343"/>
                <a:gd name="T14" fmla="*/ 2147483647 w 713"/>
                <a:gd name="T15" fmla="*/ 2147483647 h 343"/>
                <a:gd name="T16" fmla="*/ 2147483647 w 713"/>
                <a:gd name="T17" fmla="*/ 2147483647 h 343"/>
                <a:gd name="T18" fmla="*/ 2147483647 w 713"/>
                <a:gd name="T19" fmla="*/ 2147483647 h 343"/>
                <a:gd name="T20" fmla="*/ 2147483647 w 713"/>
                <a:gd name="T21" fmla="*/ 2147483647 h 343"/>
                <a:gd name="T22" fmla="*/ 2147483647 w 713"/>
                <a:gd name="T23" fmla="*/ 2147483647 h 343"/>
                <a:gd name="T24" fmla="*/ 2147483647 w 713"/>
                <a:gd name="T25" fmla="*/ 0 h 3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3"/>
                <a:gd name="T40" fmla="*/ 0 h 343"/>
                <a:gd name="T41" fmla="*/ 713 w 713"/>
                <a:gd name="T42" fmla="*/ 343 h 3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3" h="343">
                  <a:moveTo>
                    <a:pt x="4" y="0"/>
                  </a:moveTo>
                  <a:lnTo>
                    <a:pt x="0" y="61"/>
                  </a:lnTo>
                  <a:lnTo>
                    <a:pt x="253" y="70"/>
                  </a:lnTo>
                  <a:lnTo>
                    <a:pt x="255" y="265"/>
                  </a:lnTo>
                  <a:lnTo>
                    <a:pt x="385" y="319"/>
                  </a:lnTo>
                  <a:lnTo>
                    <a:pt x="420" y="299"/>
                  </a:lnTo>
                  <a:lnTo>
                    <a:pt x="502" y="343"/>
                  </a:lnTo>
                  <a:lnTo>
                    <a:pt x="556" y="341"/>
                  </a:lnTo>
                  <a:lnTo>
                    <a:pt x="654" y="299"/>
                  </a:lnTo>
                  <a:lnTo>
                    <a:pt x="713" y="340"/>
                  </a:lnTo>
                  <a:lnTo>
                    <a:pt x="713" y="128"/>
                  </a:lnTo>
                  <a:lnTo>
                    <a:pt x="695" y="4"/>
                  </a:lnTo>
                  <a:lnTo>
                    <a:pt x="4"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grpSp>
          <p:nvGrpSpPr>
            <p:cNvPr id="3" name="Group 277"/>
            <p:cNvGrpSpPr>
              <a:grpSpLocks/>
            </p:cNvGrpSpPr>
            <p:nvPr/>
          </p:nvGrpSpPr>
          <p:grpSpPr bwMode="auto">
            <a:xfrm>
              <a:off x="1744223" y="3780302"/>
              <a:ext cx="693453" cy="616234"/>
              <a:chOff x="1744223" y="3780297"/>
              <a:chExt cx="727379" cy="645604"/>
            </a:xfrm>
            <a:solidFill>
              <a:srgbClr val="4F81BD">
                <a:lumMod val="20000"/>
                <a:lumOff val="80000"/>
              </a:srgbClr>
            </a:solidFill>
          </p:grpSpPr>
          <p:sp>
            <p:nvSpPr>
              <p:cNvPr id="344" name="Freeform 343"/>
              <p:cNvSpPr>
                <a:spLocks/>
              </p:cNvSpPr>
              <p:nvPr/>
            </p:nvSpPr>
            <p:spPr bwMode="auto">
              <a:xfrm>
                <a:off x="1782669" y="3780297"/>
                <a:ext cx="113797" cy="118751"/>
              </a:xfrm>
              <a:custGeom>
                <a:avLst/>
                <a:gdLst>
                  <a:gd name="T0" fmla="*/ 2147483647 w 124"/>
                  <a:gd name="T1" fmla="*/ 2147483647 h 121"/>
                  <a:gd name="T2" fmla="*/ 0 w 124"/>
                  <a:gd name="T3" fmla="*/ 2147483647 h 121"/>
                  <a:gd name="T4" fmla="*/ 2147483647 w 124"/>
                  <a:gd name="T5" fmla="*/ 2147483647 h 121"/>
                  <a:gd name="T6" fmla="*/ 2147483647 w 124"/>
                  <a:gd name="T7" fmla="*/ 2147483647 h 121"/>
                  <a:gd name="T8" fmla="*/ 2147483647 w 124"/>
                  <a:gd name="T9" fmla="*/ 2147483647 h 121"/>
                  <a:gd name="T10" fmla="*/ 2147483647 w 124"/>
                  <a:gd name="T11" fmla="*/ 0 h 121"/>
                  <a:gd name="T12" fmla="*/ 2147483647 w 124"/>
                  <a:gd name="T13" fmla="*/ 2147483647 h 121"/>
                  <a:gd name="T14" fmla="*/ 0 60000 65536"/>
                  <a:gd name="T15" fmla="*/ 0 60000 65536"/>
                  <a:gd name="T16" fmla="*/ 0 60000 65536"/>
                  <a:gd name="T17" fmla="*/ 0 60000 65536"/>
                  <a:gd name="T18" fmla="*/ 0 60000 65536"/>
                  <a:gd name="T19" fmla="*/ 0 60000 65536"/>
                  <a:gd name="T20" fmla="*/ 0 60000 65536"/>
                  <a:gd name="T21" fmla="*/ 0 w 124"/>
                  <a:gd name="T22" fmla="*/ 0 h 121"/>
                  <a:gd name="T23" fmla="*/ 124 w 124"/>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21">
                    <a:moveTo>
                      <a:pt x="27" y="13"/>
                    </a:moveTo>
                    <a:lnTo>
                      <a:pt x="0" y="71"/>
                    </a:lnTo>
                    <a:lnTo>
                      <a:pt x="48" y="110"/>
                    </a:lnTo>
                    <a:lnTo>
                      <a:pt x="103" y="121"/>
                    </a:lnTo>
                    <a:lnTo>
                      <a:pt x="124" y="73"/>
                    </a:lnTo>
                    <a:lnTo>
                      <a:pt x="110" y="0"/>
                    </a:lnTo>
                    <a:lnTo>
                      <a:pt x="27" y="13"/>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45" name="Freeform 344"/>
              <p:cNvSpPr>
                <a:spLocks/>
              </p:cNvSpPr>
              <p:nvPr/>
            </p:nvSpPr>
            <p:spPr bwMode="auto">
              <a:xfrm>
                <a:off x="1885701" y="3862252"/>
                <a:ext cx="169158" cy="132132"/>
              </a:xfrm>
              <a:custGeom>
                <a:avLst/>
                <a:gdLst>
                  <a:gd name="T0" fmla="*/ 0 w 184"/>
                  <a:gd name="T1" fmla="*/ 2147483647 h 136"/>
                  <a:gd name="T2" fmla="*/ 2147483647 w 184"/>
                  <a:gd name="T3" fmla="*/ 0 h 136"/>
                  <a:gd name="T4" fmla="*/ 2147483647 w 184"/>
                  <a:gd name="T5" fmla="*/ 2147483647 h 136"/>
                  <a:gd name="T6" fmla="*/ 2147483647 w 184"/>
                  <a:gd name="T7" fmla="*/ 2147483647 h 136"/>
                  <a:gd name="T8" fmla="*/ 2147483647 w 184"/>
                  <a:gd name="T9" fmla="*/ 2147483647 h 136"/>
                  <a:gd name="T10" fmla="*/ 2147483647 w 184"/>
                  <a:gd name="T11" fmla="*/ 2147483647 h 136"/>
                  <a:gd name="T12" fmla="*/ 2147483647 w 184"/>
                  <a:gd name="T13" fmla="*/ 2147483647 h 136"/>
                  <a:gd name="T14" fmla="*/ 0 w 184"/>
                  <a:gd name="T15" fmla="*/ 2147483647 h 136"/>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136"/>
                  <a:gd name="T26" fmla="*/ 184 w 184"/>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136">
                    <a:moveTo>
                      <a:pt x="0" y="48"/>
                    </a:moveTo>
                    <a:lnTo>
                      <a:pt x="126" y="0"/>
                    </a:lnTo>
                    <a:lnTo>
                      <a:pt x="149" y="58"/>
                    </a:lnTo>
                    <a:lnTo>
                      <a:pt x="173" y="72"/>
                    </a:lnTo>
                    <a:lnTo>
                      <a:pt x="184" y="120"/>
                    </a:lnTo>
                    <a:lnTo>
                      <a:pt x="121" y="127"/>
                    </a:lnTo>
                    <a:lnTo>
                      <a:pt x="76" y="136"/>
                    </a:lnTo>
                    <a:lnTo>
                      <a:pt x="0" y="48"/>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46" name="Freeform 345"/>
              <p:cNvSpPr>
                <a:spLocks/>
              </p:cNvSpPr>
              <p:nvPr/>
            </p:nvSpPr>
            <p:spPr bwMode="auto">
              <a:xfrm>
                <a:off x="2056397" y="3962605"/>
                <a:ext cx="132251" cy="70247"/>
              </a:xfrm>
              <a:custGeom>
                <a:avLst/>
                <a:gdLst>
                  <a:gd name="T0" fmla="*/ 2147483647 w 146"/>
                  <a:gd name="T1" fmla="*/ 2147483647 h 72"/>
                  <a:gd name="T2" fmla="*/ 0 w 146"/>
                  <a:gd name="T3" fmla="*/ 2147483647 h 72"/>
                  <a:gd name="T4" fmla="*/ 2147483647 w 146"/>
                  <a:gd name="T5" fmla="*/ 2147483647 h 72"/>
                  <a:gd name="T6" fmla="*/ 2147483647 w 146"/>
                  <a:gd name="T7" fmla="*/ 2147483647 h 72"/>
                  <a:gd name="T8" fmla="*/ 2147483647 w 146"/>
                  <a:gd name="T9" fmla="*/ 2147483647 h 72"/>
                  <a:gd name="T10" fmla="*/ 2147483647 w 146"/>
                  <a:gd name="T11" fmla="*/ 2147483647 h 72"/>
                  <a:gd name="T12" fmla="*/ 2147483647 w 146"/>
                  <a:gd name="T13" fmla="*/ 2147483647 h 72"/>
                  <a:gd name="T14" fmla="*/ 2147483647 w 146"/>
                  <a:gd name="T15" fmla="*/ 0 h 72"/>
                  <a:gd name="T16" fmla="*/ 2147483647 w 146"/>
                  <a:gd name="T17" fmla="*/ 2147483647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6"/>
                  <a:gd name="T28" fmla="*/ 0 h 72"/>
                  <a:gd name="T29" fmla="*/ 146 w 146"/>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6" h="72">
                    <a:moveTo>
                      <a:pt x="22" y="3"/>
                    </a:moveTo>
                    <a:lnTo>
                      <a:pt x="0" y="67"/>
                    </a:lnTo>
                    <a:lnTo>
                      <a:pt x="38" y="72"/>
                    </a:lnTo>
                    <a:lnTo>
                      <a:pt x="62" y="57"/>
                    </a:lnTo>
                    <a:lnTo>
                      <a:pt x="107" y="58"/>
                    </a:lnTo>
                    <a:lnTo>
                      <a:pt x="146" y="30"/>
                    </a:lnTo>
                    <a:lnTo>
                      <a:pt x="120" y="20"/>
                    </a:lnTo>
                    <a:lnTo>
                      <a:pt x="101" y="0"/>
                    </a:lnTo>
                    <a:lnTo>
                      <a:pt x="22" y="3"/>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47" name="Freeform 346"/>
              <p:cNvSpPr>
                <a:spLocks/>
              </p:cNvSpPr>
              <p:nvPr/>
            </p:nvSpPr>
            <p:spPr bwMode="auto">
              <a:xfrm>
                <a:off x="2094842" y="4059612"/>
                <a:ext cx="56899" cy="51849"/>
              </a:xfrm>
              <a:custGeom>
                <a:avLst/>
                <a:gdLst>
                  <a:gd name="T0" fmla="*/ 2147483647 w 60"/>
                  <a:gd name="T1" fmla="*/ 0 h 53"/>
                  <a:gd name="T2" fmla="*/ 0 w 60"/>
                  <a:gd name="T3" fmla="*/ 2147483647 h 53"/>
                  <a:gd name="T4" fmla="*/ 2147483647 w 60"/>
                  <a:gd name="T5" fmla="*/ 2147483647 h 53"/>
                  <a:gd name="T6" fmla="*/ 2147483647 w 60"/>
                  <a:gd name="T7" fmla="*/ 2147483647 h 53"/>
                  <a:gd name="T8" fmla="*/ 2147483647 w 60"/>
                  <a:gd name="T9" fmla="*/ 0 h 53"/>
                  <a:gd name="T10" fmla="*/ 0 60000 65536"/>
                  <a:gd name="T11" fmla="*/ 0 60000 65536"/>
                  <a:gd name="T12" fmla="*/ 0 60000 65536"/>
                  <a:gd name="T13" fmla="*/ 0 60000 65536"/>
                  <a:gd name="T14" fmla="*/ 0 60000 65536"/>
                  <a:gd name="T15" fmla="*/ 0 w 60"/>
                  <a:gd name="T16" fmla="*/ 0 h 53"/>
                  <a:gd name="T17" fmla="*/ 60 w 60"/>
                  <a:gd name="T18" fmla="*/ 53 h 53"/>
                </a:gdLst>
                <a:ahLst/>
                <a:cxnLst>
                  <a:cxn ang="T10">
                    <a:pos x="T0" y="T1"/>
                  </a:cxn>
                  <a:cxn ang="T11">
                    <a:pos x="T2" y="T3"/>
                  </a:cxn>
                  <a:cxn ang="T12">
                    <a:pos x="T4" y="T5"/>
                  </a:cxn>
                  <a:cxn ang="T13">
                    <a:pos x="T6" y="T7"/>
                  </a:cxn>
                  <a:cxn ang="T14">
                    <a:pos x="T8" y="T9"/>
                  </a:cxn>
                </a:cxnLst>
                <a:rect l="T15" t="T16" r="T17" b="T18"/>
                <a:pathLst>
                  <a:path w="60" h="53">
                    <a:moveTo>
                      <a:pt x="52" y="0"/>
                    </a:moveTo>
                    <a:lnTo>
                      <a:pt x="0" y="5"/>
                    </a:lnTo>
                    <a:lnTo>
                      <a:pt x="9" y="53"/>
                    </a:lnTo>
                    <a:lnTo>
                      <a:pt x="60" y="41"/>
                    </a:lnTo>
                    <a:lnTo>
                      <a:pt x="52" y="0"/>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48" name="Freeform 347"/>
              <p:cNvSpPr>
                <a:spLocks/>
              </p:cNvSpPr>
              <p:nvPr/>
            </p:nvSpPr>
            <p:spPr bwMode="auto">
              <a:xfrm>
                <a:off x="2156354" y="4114806"/>
                <a:ext cx="35370" cy="50176"/>
              </a:xfrm>
              <a:custGeom>
                <a:avLst/>
                <a:gdLst>
                  <a:gd name="T0" fmla="*/ 0 w 41"/>
                  <a:gd name="T1" fmla="*/ 2147483647 h 51"/>
                  <a:gd name="T2" fmla="*/ 2147483647 w 41"/>
                  <a:gd name="T3" fmla="*/ 0 h 51"/>
                  <a:gd name="T4" fmla="*/ 2147483647 w 41"/>
                  <a:gd name="T5" fmla="*/ 2147483647 h 51"/>
                  <a:gd name="T6" fmla="*/ 2147483647 w 41"/>
                  <a:gd name="T7" fmla="*/ 2147483647 h 51"/>
                  <a:gd name="T8" fmla="*/ 0 w 41"/>
                  <a:gd name="T9" fmla="*/ 2147483647 h 51"/>
                  <a:gd name="T10" fmla="*/ 0 60000 65536"/>
                  <a:gd name="T11" fmla="*/ 0 60000 65536"/>
                  <a:gd name="T12" fmla="*/ 0 60000 65536"/>
                  <a:gd name="T13" fmla="*/ 0 60000 65536"/>
                  <a:gd name="T14" fmla="*/ 0 60000 65536"/>
                  <a:gd name="T15" fmla="*/ 0 w 41"/>
                  <a:gd name="T16" fmla="*/ 0 h 51"/>
                  <a:gd name="T17" fmla="*/ 41 w 41"/>
                  <a:gd name="T18" fmla="*/ 51 h 51"/>
                </a:gdLst>
                <a:ahLst/>
                <a:cxnLst>
                  <a:cxn ang="T10">
                    <a:pos x="T0" y="T1"/>
                  </a:cxn>
                  <a:cxn ang="T11">
                    <a:pos x="T2" y="T3"/>
                  </a:cxn>
                  <a:cxn ang="T12">
                    <a:pos x="T4" y="T5"/>
                  </a:cxn>
                  <a:cxn ang="T13">
                    <a:pos x="T6" y="T7"/>
                  </a:cxn>
                  <a:cxn ang="T14">
                    <a:pos x="T8" y="T9"/>
                  </a:cxn>
                </a:cxnLst>
                <a:rect l="T15" t="T16" r="T17" b="T18"/>
                <a:pathLst>
                  <a:path w="41" h="51">
                    <a:moveTo>
                      <a:pt x="0" y="19"/>
                    </a:moveTo>
                    <a:lnTo>
                      <a:pt x="41" y="0"/>
                    </a:lnTo>
                    <a:lnTo>
                      <a:pt x="41" y="45"/>
                    </a:lnTo>
                    <a:lnTo>
                      <a:pt x="14" y="51"/>
                    </a:lnTo>
                    <a:lnTo>
                      <a:pt x="0" y="19"/>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49" name="Freeform 348"/>
              <p:cNvSpPr>
                <a:spLocks/>
              </p:cNvSpPr>
              <p:nvPr/>
            </p:nvSpPr>
            <p:spPr bwMode="auto">
              <a:xfrm>
                <a:off x="2247084" y="4139895"/>
                <a:ext cx="224518" cy="286006"/>
              </a:xfrm>
              <a:custGeom>
                <a:avLst/>
                <a:gdLst>
                  <a:gd name="T0" fmla="*/ 2147483647 w 249"/>
                  <a:gd name="T1" fmla="*/ 0 h 294"/>
                  <a:gd name="T2" fmla="*/ 0 w 249"/>
                  <a:gd name="T3" fmla="*/ 2147483647 h 294"/>
                  <a:gd name="T4" fmla="*/ 2147483647 w 249"/>
                  <a:gd name="T5" fmla="*/ 2147483647 h 294"/>
                  <a:gd name="T6" fmla="*/ 2147483647 w 249"/>
                  <a:gd name="T7" fmla="*/ 2147483647 h 294"/>
                  <a:gd name="T8" fmla="*/ 2147483647 w 249"/>
                  <a:gd name="T9" fmla="*/ 2147483647 h 294"/>
                  <a:gd name="T10" fmla="*/ 2147483647 w 249"/>
                  <a:gd name="T11" fmla="*/ 2147483647 h 294"/>
                  <a:gd name="T12" fmla="*/ 2147483647 w 249"/>
                  <a:gd name="T13" fmla="*/ 2147483647 h 294"/>
                  <a:gd name="T14" fmla="*/ 2147483647 w 249"/>
                  <a:gd name="T15" fmla="*/ 2147483647 h 294"/>
                  <a:gd name="T16" fmla="*/ 2147483647 w 249"/>
                  <a:gd name="T17" fmla="*/ 2147483647 h 294"/>
                  <a:gd name="T18" fmla="*/ 2147483647 w 249"/>
                  <a:gd name="T19" fmla="*/ 0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9"/>
                  <a:gd name="T31" fmla="*/ 0 h 294"/>
                  <a:gd name="T32" fmla="*/ 249 w 249"/>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9" h="294">
                    <a:moveTo>
                      <a:pt x="42" y="0"/>
                    </a:moveTo>
                    <a:lnTo>
                      <a:pt x="0" y="112"/>
                    </a:lnTo>
                    <a:lnTo>
                      <a:pt x="30" y="167"/>
                    </a:lnTo>
                    <a:lnTo>
                      <a:pt x="30" y="267"/>
                    </a:lnTo>
                    <a:lnTo>
                      <a:pt x="90" y="294"/>
                    </a:lnTo>
                    <a:lnTo>
                      <a:pt x="117" y="235"/>
                    </a:lnTo>
                    <a:lnTo>
                      <a:pt x="193" y="222"/>
                    </a:lnTo>
                    <a:lnTo>
                      <a:pt x="249" y="158"/>
                    </a:lnTo>
                    <a:lnTo>
                      <a:pt x="190" y="58"/>
                    </a:lnTo>
                    <a:lnTo>
                      <a:pt x="42" y="0"/>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50" name="Freeform 349"/>
              <p:cNvSpPr>
                <a:spLocks/>
              </p:cNvSpPr>
              <p:nvPr/>
            </p:nvSpPr>
            <p:spPr bwMode="auto">
              <a:xfrm>
                <a:off x="2168656" y="4004418"/>
                <a:ext cx="124562" cy="113733"/>
              </a:xfrm>
              <a:custGeom>
                <a:avLst/>
                <a:gdLst>
                  <a:gd name="T0" fmla="*/ 2147483647 w 138"/>
                  <a:gd name="T1" fmla="*/ 0 h 115"/>
                  <a:gd name="T2" fmla="*/ 0 w 138"/>
                  <a:gd name="T3" fmla="*/ 2147483647 h 115"/>
                  <a:gd name="T4" fmla="*/ 2147483647 w 138"/>
                  <a:gd name="T5" fmla="*/ 2147483647 h 115"/>
                  <a:gd name="T6" fmla="*/ 2147483647 w 138"/>
                  <a:gd name="T7" fmla="*/ 2147483647 h 115"/>
                  <a:gd name="T8" fmla="*/ 2147483647 w 138"/>
                  <a:gd name="T9" fmla="*/ 2147483647 h 115"/>
                  <a:gd name="T10" fmla="*/ 2147483647 w 138"/>
                  <a:gd name="T11" fmla="*/ 2147483647 h 115"/>
                  <a:gd name="T12" fmla="*/ 2147483647 w 138"/>
                  <a:gd name="T13" fmla="*/ 2147483647 h 115"/>
                  <a:gd name="T14" fmla="*/ 2147483647 w 138"/>
                  <a:gd name="T15" fmla="*/ 2147483647 h 115"/>
                  <a:gd name="T16" fmla="*/ 2147483647 w 138"/>
                  <a:gd name="T17" fmla="*/ 0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8"/>
                  <a:gd name="T28" fmla="*/ 0 h 115"/>
                  <a:gd name="T29" fmla="*/ 138 w 138"/>
                  <a:gd name="T30" fmla="*/ 115 h 1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8" h="115">
                    <a:moveTo>
                      <a:pt x="29" y="0"/>
                    </a:moveTo>
                    <a:lnTo>
                      <a:pt x="0" y="34"/>
                    </a:lnTo>
                    <a:lnTo>
                      <a:pt x="12" y="61"/>
                    </a:lnTo>
                    <a:lnTo>
                      <a:pt x="38" y="70"/>
                    </a:lnTo>
                    <a:lnTo>
                      <a:pt x="64" y="115"/>
                    </a:lnTo>
                    <a:lnTo>
                      <a:pt x="136" y="97"/>
                    </a:lnTo>
                    <a:lnTo>
                      <a:pt x="138" y="49"/>
                    </a:lnTo>
                    <a:lnTo>
                      <a:pt x="85" y="9"/>
                    </a:lnTo>
                    <a:lnTo>
                      <a:pt x="29" y="0"/>
                    </a:lnTo>
                    <a:close/>
                  </a:path>
                </a:pathLst>
              </a:custGeom>
              <a:grp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51" name="Text Box 28"/>
              <p:cNvSpPr txBox="1">
                <a:spLocks noChangeArrowheads="1"/>
              </p:cNvSpPr>
              <p:nvPr/>
            </p:nvSpPr>
            <p:spPr bwMode="auto">
              <a:xfrm>
                <a:off x="1744223" y="4133207"/>
                <a:ext cx="388044" cy="286924"/>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cs typeface="+mn-cs"/>
                  </a:rPr>
                  <a:t>HI</a:t>
                </a:r>
              </a:p>
            </p:txBody>
          </p:sp>
        </p:grpSp>
        <p:sp>
          <p:nvSpPr>
            <p:cNvPr id="279" name="Text Box 29"/>
            <p:cNvSpPr txBox="1">
              <a:spLocks noChangeArrowheads="1"/>
            </p:cNvSpPr>
            <p:nvPr/>
          </p:nvSpPr>
          <p:spPr bwMode="auto">
            <a:xfrm>
              <a:off x="926618" y="254443"/>
              <a:ext cx="539850" cy="202758"/>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Calibri" pitchFamily="34" charset="0"/>
                </a:rPr>
                <a:t>WA</a:t>
              </a:r>
            </a:p>
          </p:txBody>
        </p:sp>
        <p:sp>
          <p:nvSpPr>
            <p:cNvPr id="280" name="Text Box 31"/>
            <p:cNvSpPr txBox="1">
              <a:spLocks noChangeArrowheads="1"/>
            </p:cNvSpPr>
            <p:nvPr/>
          </p:nvSpPr>
          <p:spPr bwMode="auto">
            <a:xfrm>
              <a:off x="1609468" y="2651952"/>
              <a:ext cx="485649" cy="272224"/>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AZ</a:t>
              </a:r>
            </a:p>
          </p:txBody>
        </p:sp>
        <p:sp>
          <p:nvSpPr>
            <p:cNvPr id="281" name="Text Box 32"/>
            <p:cNvSpPr txBox="1">
              <a:spLocks noChangeArrowheads="1"/>
            </p:cNvSpPr>
            <p:nvPr/>
          </p:nvSpPr>
          <p:spPr bwMode="auto">
            <a:xfrm>
              <a:off x="3468761" y="2536846"/>
              <a:ext cx="464682" cy="263504"/>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OK</a:t>
              </a:r>
            </a:p>
          </p:txBody>
        </p:sp>
        <p:sp>
          <p:nvSpPr>
            <p:cNvPr id="282" name="Freeform 281"/>
            <p:cNvSpPr>
              <a:spLocks/>
            </p:cNvSpPr>
            <p:nvPr/>
          </p:nvSpPr>
          <p:spPr bwMode="auto">
            <a:xfrm>
              <a:off x="6490906" y="0"/>
              <a:ext cx="481012" cy="795338"/>
            </a:xfrm>
            <a:custGeom>
              <a:avLst/>
              <a:gdLst>
                <a:gd name="T0" fmla="*/ 2147483647 w 313"/>
                <a:gd name="T1" fmla="*/ 2147483647 h 478"/>
                <a:gd name="T2" fmla="*/ 2147483647 w 313"/>
                <a:gd name="T3" fmla="*/ 2147483647 h 478"/>
                <a:gd name="T4" fmla="*/ 2147483647 w 313"/>
                <a:gd name="T5" fmla="*/ 2147483647 h 478"/>
                <a:gd name="T6" fmla="*/ 2147483647 w 313"/>
                <a:gd name="T7" fmla="*/ 2147483647 h 478"/>
                <a:gd name="T8" fmla="*/ 2147483647 w 313"/>
                <a:gd name="T9" fmla="*/ 2147483647 h 478"/>
                <a:gd name="T10" fmla="*/ 2147483647 w 313"/>
                <a:gd name="T11" fmla="*/ 2147483647 h 478"/>
                <a:gd name="T12" fmla="*/ 2147483647 w 313"/>
                <a:gd name="T13" fmla="*/ 2147483647 h 478"/>
                <a:gd name="T14" fmla="*/ 0 w 313"/>
                <a:gd name="T15" fmla="*/ 2147483647 h 478"/>
                <a:gd name="T16" fmla="*/ 2147483647 w 313"/>
                <a:gd name="T17" fmla="*/ 2147483647 h 478"/>
                <a:gd name="T18" fmla="*/ 2147483647 w 313"/>
                <a:gd name="T19" fmla="*/ 2147483647 h 478"/>
                <a:gd name="T20" fmla="*/ 2147483647 w 313"/>
                <a:gd name="T21" fmla="*/ 2147483647 h 478"/>
                <a:gd name="T22" fmla="*/ 2147483647 w 313"/>
                <a:gd name="T23" fmla="*/ 2147483647 h 478"/>
                <a:gd name="T24" fmla="*/ 2147483647 w 313"/>
                <a:gd name="T25" fmla="*/ 2147483647 h 478"/>
                <a:gd name="T26" fmla="*/ 2147483647 w 313"/>
                <a:gd name="T27" fmla="*/ 2147483647 h 478"/>
                <a:gd name="T28" fmla="*/ 2147483647 w 313"/>
                <a:gd name="T29" fmla="*/ 2147483647 h 478"/>
                <a:gd name="T30" fmla="*/ 2147483647 w 313"/>
                <a:gd name="T31" fmla="*/ 2147483647 h 478"/>
                <a:gd name="T32" fmla="*/ 2147483647 w 313"/>
                <a:gd name="T33" fmla="*/ 2147483647 h 478"/>
                <a:gd name="T34" fmla="*/ 2147483647 w 313"/>
                <a:gd name="T35" fmla="*/ 2147483647 h 478"/>
                <a:gd name="T36" fmla="*/ 2147483647 w 313"/>
                <a:gd name="T37" fmla="*/ 2147483647 h 478"/>
                <a:gd name="T38" fmla="*/ 2147483647 w 313"/>
                <a:gd name="T39" fmla="*/ 2147483647 h 478"/>
                <a:gd name="T40" fmla="*/ 2147483647 w 313"/>
                <a:gd name="T41" fmla="*/ 2147483647 h 478"/>
                <a:gd name="T42" fmla="*/ 2147483647 w 313"/>
                <a:gd name="T43" fmla="*/ 2147483647 h 478"/>
                <a:gd name="T44" fmla="*/ 2147483647 w 313"/>
                <a:gd name="T45" fmla="*/ 2147483647 h 478"/>
                <a:gd name="T46" fmla="*/ 2147483647 w 313"/>
                <a:gd name="T47" fmla="*/ 2147483647 h 478"/>
                <a:gd name="T48" fmla="*/ 2147483647 w 313"/>
                <a:gd name="T49" fmla="*/ 0 h 478"/>
                <a:gd name="T50" fmla="*/ 2147483647 w 313"/>
                <a:gd name="T51" fmla="*/ 2147483647 h 478"/>
                <a:gd name="T52" fmla="*/ 2147483647 w 313"/>
                <a:gd name="T53" fmla="*/ 2147483647 h 478"/>
                <a:gd name="T54" fmla="*/ 2147483647 w 313"/>
                <a:gd name="T55" fmla="*/ 2147483647 h 4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3"/>
                <a:gd name="T85" fmla="*/ 0 h 478"/>
                <a:gd name="T86" fmla="*/ 313 w 313"/>
                <a:gd name="T87" fmla="*/ 478 h 4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3" h="478">
                  <a:moveTo>
                    <a:pt x="73" y="15"/>
                  </a:moveTo>
                  <a:lnTo>
                    <a:pt x="27" y="103"/>
                  </a:lnTo>
                  <a:lnTo>
                    <a:pt x="49" y="136"/>
                  </a:lnTo>
                  <a:lnTo>
                    <a:pt x="27" y="176"/>
                  </a:lnTo>
                  <a:lnTo>
                    <a:pt x="40" y="189"/>
                  </a:lnTo>
                  <a:lnTo>
                    <a:pt x="31" y="216"/>
                  </a:lnTo>
                  <a:lnTo>
                    <a:pt x="31" y="261"/>
                  </a:lnTo>
                  <a:lnTo>
                    <a:pt x="0" y="277"/>
                  </a:lnTo>
                  <a:lnTo>
                    <a:pt x="12" y="291"/>
                  </a:lnTo>
                  <a:lnTo>
                    <a:pt x="78" y="458"/>
                  </a:lnTo>
                  <a:lnTo>
                    <a:pt x="130" y="478"/>
                  </a:lnTo>
                  <a:lnTo>
                    <a:pt x="127" y="444"/>
                  </a:lnTo>
                  <a:lnTo>
                    <a:pt x="152" y="417"/>
                  </a:lnTo>
                  <a:lnTo>
                    <a:pt x="143" y="389"/>
                  </a:lnTo>
                  <a:lnTo>
                    <a:pt x="207" y="355"/>
                  </a:lnTo>
                  <a:lnTo>
                    <a:pt x="210" y="308"/>
                  </a:lnTo>
                  <a:lnTo>
                    <a:pt x="248" y="306"/>
                  </a:lnTo>
                  <a:lnTo>
                    <a:pt x="277" y="270"/>
                  </a:lnTo>
                  <a:lnTo>
                    <a:pt x="313" y="246"/>
                  </a:lnTo>
                  <a:lnTo>
                    <a:pt x="313" y="216"/>
                  </a:lnTo>
                  <a:lnTo>
                    <a:pt x="264" y="207"/>
                  </a:lnTo>
                  <a:lnTo>
                    <a:pt x="255" y="174"/>
                  </a:lnTo>
                  <a:lnTo>
                    <a:pt x="206" y="170"/>
                  </a:lnTo>
                  <a:lnTo>
                    <a:pt x="166" y="28"/>
                  </a:lnTo>
                  <a:lnTo>
                    <a:pt x="148" y="0"/>
                  </a:lnTo>
                  <a:lnTo>
                    <a:pt x="98" y="12"/>
                  </a:lnTo>
                  <a:lnTo>
                    <a:pt x="90" y="25"/>
                  </a:lnTo>
                  <a:lnTo>
                    <a:pt x="73" y="15"/>
                  </a:lnTo>
                  <a:close/>
                </a:path>
              </a:pathLst>
            </a:custGeom>
            <a:solidFill>
              <a:schemeClr val="accent6"/>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283" name="Freeform 282"/>
            <p:cNvSpPr>
              <a:spLocks/>
            </p:cNvSpPr>
            <p:nvPr/>
          </p:nvSpPr>
          <p:spPr bwMode="auto">
            <a:xfrm>
              <a:off x="5771679" y="1573602"/>
              <a:ext cx="620773" cy="274130"/>
            </a:xfrm>
            <a:custGeom>
              <a:avLst/>
              <a:gdLst>
                <a:gd name="T0" fmla="*/ 0 w 403"/>
                <a:gd name="T1" fmla="*/ 2147483647 h 165"/>
                <a:gd name="T2" fmla="*/ 2147483647 w 403"/>
                <a:gd name="T3" fmla="*/ 0 h 165"/>
                <a:gd name="T4" fmla="*/ 2147483647 w 403"/>
                <a:gd name="T5" fmla="*/ 2147483647 h 165"/>
                <a:gd name="T6" fmla="*/ 2147483647 w 403"/>
                <a:gd name="T7" fmla="*/ 2147483647 h 165"/>
                <a:gd name="T8" fmla="*/ 2147483647 w 403"/>
                <a:gd name="T9" fmla="*/ 2147483647 h 165"/>
                <a:gd name="T10" fmla="*/ 2147483647 w 403"/>
                <a:gd name="T11" fmla="*/ 2147483647 h 165"/>
                <a:gd name="T12" fmla="*/ 2147483647 w 403"/>
                <a:gd name="T13" fmla="*/ 2147483647 h 165"/>
                <a:gd name="T14" fmla="*/ 2147483647 w 403"/>
                <a:gd name="T15" fmla="*/ 2147483647 h 165"/>
                <a:gd name="T16" fmla="*/ 2147483647 w 403"/>
                <a:gd name="T17" fmla="*/ 2147483647 h 165"/>
                <a:gd name="T18" fmla="*/ 2147483647 w 403"/>
                <a:gd name="T19" fmla="*/ 2147483647 h 165"/>
                <a:gd name="T20" fmla="*/ 2147483647 w 403"/>
                <a:gd name="T21" fmla="*/ 2147483647 h 165"/>
                <a:gd name="T22" fmla="*/ 2147483647 w 403"/>
                <a:gd name="T23" fmla="*/ 2147483647 h 165"/>
                <a:gd name="T24" fmla="*/ 2147483647 w 403"/>
                <a:gd name="T25" fmla="*/ 2147483647 h 165"/>
                <a:gd name="T26" fmla="*/ 2147483647 w 403"/>
                <a:gd name="T27" fmla="*/ 2147483647 h 165"/>
                <a:gd name="T28" fmla="*/ 2147483647 w 403"/>
                <a:gd name="T29" fmla="*/ 2147483647 h 165"/>
                <a:gd name="T30" fmla="*/ 2147483647 w 403"/>
                <a:gd name="T31" fmla="*/ 2147483647 h 165"/>
                <a:gd name="T32" fmla="*/ 0 w 403"/>
                <a:gd name="T33" fmla="*/ 214748364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3"/>
                <a:gd name="T52" fmla="*/ 0 h 165"/>
                <a:gd name="T53" fmla="*/ 403 w 403"/>
                <a:gd name="T54" fmla="*/ 165 h 1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3" h="165">
                  <a:moveTo>
                    <a:pt x="0" y="57"/>
                  </a:moveTo>
                  <a:lnTo>
                    <a:pt x="300" y="0"/>
                  </a:lnTo>
                  <a:lnTo>
                    <a:pt x="349" y="113"/>
                  </a:lnTo>
                  <a:lnTo>
                    <a:pt x="401" y="101"/>
                  </a:lnTo>
                  <a:lnTo>
                    <a:pt x="403" y="158"/>
                  </a:lnTo>
                  <a:lnTo>
                    <a:pt x="361" y="165"/>
                  </a:lnTo>
                  <a:lnTo>
                    <a:pt x="324" y="128"/>
                  </a:lnTo>
                  <a:lnTo>
                    <a:pt x="300" y="83"/>
                  </a:lnTo>
                  <a:lnTo>
                    <a:pt x="296" y="21"/>
                  </a:lnTo>
                  <a:lnTo>
                    <a:pt x="278" y="52"/>
                  </a:lnTo>
                  <a:lnTo>
                    <a:pt x="299" y="146"/>
                  </a:lnTo>
                  <a:lnTo>
                    <a:pt x="211" y="159"/>
                  </a:lnTo>
                  <a:lnTo>
                    <a:pt x="208" y="91"/>
                  </a:lnTo>
                  <a:lnTo>
                    <a:pt x="154" y="61"/>
                  </a:lnTo>
                  <a:lnTo>
                    <a:pt x="108" y="54"/>
                  </a:lnTo>
                  <a:lnTo>
                    <a:pt x="12" y="101"/>
                  </a:lnTo>
                  <a:lnTo>
                    <a:pt x="0" y="57"/>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84" name="Freeform 283"/>
            <p:cNvSpPr>
              <a:spLocks/>
            </p:cNvSpPr>
            <p:nvPr/>
          </p:nvSpPr>
          <p:spPr bwMode="auto">
            <a:xfrm>
              <a:off x="4022343" y="2439988"/>
              <a:ext cx="617538" cy="620712"/>
            </a:xfrm>
            <a:custGeom>
              <a:avLst/>
              <a:gdLst>
                <a:gd name="T0" fmla="*/ 0 w 401"/>
                <a:gd name="T1" fmla="*/ 2147483647 h 374"/>
                <a:gd name="T2" fmla="*/ 2147483647 w 401"/>
                <a:gd name="T3" fmla="*/ 2147483647 h 374"/>
                <a:gd name="T4" fmla="*/ 2147483647 w 401"/>
                <a:gd name="T5" fmla="*/ 0 h 374"/>
                <a:gd name="T6" fmla="*/ 2147483647 w 401"/>
                <a:gd name="T7" fmla="*/ 2147483647 h 374"/>
                <a:gd name="T8" fmla="*/ 2147483647 w 401"/>
                <a:gd name="T9" fmla="*/ 2147483647 h 374"/>
                <a:gd name="T10" fmla="*/ 2147483647 w 401"/>
                <a:gd name="T11" fmla="*/ 2147483647 h 374"/>
                <a:gd name="T12" fmla="*/ 2147483647 w 401"/>
                <a:gd name="T13" fmla="*/ 2147483647 h 374"/>
                <a:gd name="T14" fmla="*/ 2147483647 w 401"/>
                <a:gd name="T15" fmla="*/ 2147483647 h 374"/>
                <a:gd name="T16" fmla="*/ 2147483647 w 401"/>
                <a:gd name="T17" fmla="*/ 2147483647 h 374"/>
                <a:gd name="T18" fmla="*/ 2147483647 w 401"/>
                <a:gd name="T19" fmla="*/ 2147483647 h 374"/>
                <a:gd name="T20" fmla="*/ 2147483647 w 401"/>
                <a:gd name="T21" fmla="*/ 2147483647 h 374"/>
                <a:gd name="T22" fmla="*/ 2147483647 w 401"/>
                <a:gd name="T23" fmla="*/ 2147483647 h 374"/>
                <a:gd name="T24" fmla="*/ 2147483647 w 401"/>
                <a:gd name="T25" fmla="*/ 2147483647 h 374"/>
                <a:gd name="T26" fmla="*/ 2147483647 w 401"/>
                <a:gd name="T27" fmla="*/ 2147483647 h 374"/>
                <a:gd name="T28" fmla="*/ 2147483647 w 401"/>
                <a:gd name="T29" fmla="*/ 2147483647 h 374"/>
                <a:gd name="T30" fmla="*/ 0 w 401"/>
                <a:gd name="T31" fmla="*/ 2147483647 h 3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1"/>
                <a:gd name="T49" fmla="*/ 0 h 374"/>
                <a:gd name="T50" fmla="*/ 401 w 401"/>
                <a:gd name="T51" fmla="*/ 374 h 3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1" h="374">
                  <a:moveTo>
                    <a:pt x="0" y="34"/>
                  </a:moveTo>
                  <a:lnTo>
                    <a:pt x="158" y="15"/>
                  </a:lnTo>
                  <a:lnTo>
                    <a:pt x="353" y="0"/>
                  </a:lnTo>
                  <a:lnTo>
                    <a:pt x="343" y="49"/>
                  </a:lnTo>
                  <a:lnTo>
                    <a:pt x="386" y="39"/>
                  </a:lnTo>
                  <a:lnTo>
                    <a:pt x="401" y="72"/>
                  </a:lnTo>
                  <a:lnTo>
                    <a:pt x="356" y="101"/>
                  </a:lnTo>
                  <a:lnTo>
                    <a:pt x="367" y="154"/>
                  </a:lnTo>
                  <a:lnTo>
                    <a:pt x="321" y="240"/>
                  </a:lnTo>
                  <a:lnTo>
                    <a:pt x="286" y="294"/>
                  </a:lnTo>
                  <a:lnTo>
                    <a:pt x="306" y="362"/>
                  </a:lnTo>
                  <a:lnTo>
                    <a:pt x="58" y="374"/>
                  </a:lnTo>
                  <a:lnTo>
                    <a:pt x="57" y="333"/>
                  </a:lnTo>
                  <a:lnTo>
                    <a:pt x="8" y="324"/>
                  </a:lnTo>
                  <a:lnTo>
                    <a:pt x="8" y="101"/>
                  </a:lnTo>
                  <a:lnTo>
                    <a:pt x="0" y="34"/>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85" name="Freeform 284"/>
            <p:cNvSpPr>
              <a:spLocks/>
            </p:cNvSpPr>
            <p:nvPr/>
          </p:nvSpPr>
          <p:spPr bwMode="auto">
            <a:xfrm>
              <a:off x="4114418" y="3040063"/>
              <a:ext cx="750888" cy="652462"/>
            </a:xfrm>
            <a:custGeom>
              <a:avLst/>
              <a:gdLst>
                <a:gd name="T0" fmla="*/ 0 w 489"/>
                <a:gd name="T1" fmla="*/ 2147483647 h 392"/>
                <a:gd name="T2" fmla="*/ 2147483647 w 489"/>
                <a:gd name="T3" fmla="*/ 0 h 392"/>
                <a:gd name="T4" fmla="*/ 2147483647 w 489"/>
                <a:gd name="T5" fmla="*/ 2147483647 h 392"/>
                <a:gd name="T6" fmla="*/ 2147483647 w 489"/>
                <a:gd name="T7" fmla="*/ 2147483647 h 392"/>
                <a:gd name="T8" fmla="*/ 2147483647 w 489"/>
                <a:gd name="T9" fmla="*/ 2147483647 h 392"/>
                <a:gd name="T10" fmla="*/ 2147483647 w 489"/>
                <a:gd name="T11" fmla="*/ 2147483647 h 392"/>
                <a:gd name="T12" fmla="*/ 2147483647 w 489"/>
                <a:gd name="T13" fmla="*/ 2147483647 h 392"/>
                <a:gd name="T14" fmla="*/ 2147483647 w 489"/>
                <a:gd name="T15" fmla="*/ 2147483647 h 392"/>
                <a:gd name="T16" fmla="*/ 2147483647 w 489"/>
                <a:gd name="T17" fmla="*/ 2147483647 h 392"/>
                <a:gd name="T18" fmla="*/ 2147483647 w 489"/>
                <a:gd name="T19" fmla="*/ 2147483647 h 392"/>
                <a:gd name="T20" fmla="*/ 2147483647 w 489"/>
                <a:gd name="T21" fmla="*/ 2147483647 h 392"/>
                <a:gd name="T22" fmla="*/ 2147483647 w 489"/>
                <a:gd name="T23" fmla="*/ 2147483647 h 392"/>
                <a:gd name="T24" fmla="*/ 2147483647 w 489"/>
                <a:gd name="T25" fmla="*/ 2147483647 h 392"/>
                <a:gd name="T26" fmla="*/ 2147483647 w 489"/>
                <a:gd name="T27" fmla="*/ 2147483647 h 392"/>
                <a:gd name="T28" fmla="*/ 2147483647 w 489"/>
                <a:gd name="T29" fmla="*/ 2147483647 h 392"/>
                <a:gd name="T30" fmla="*/ 2147483647 w 489"/>
                <a:gd name="T31" fmla="*/ 2147483647 h 392"/>
                <a:gd name="T32" fmla="*/ 2147483647 w 489"/>
                <a:gd name="T33" fmla="*/ 2147483647 h 392"/>
                <a:gd name="T34" fmla="*/ 2147483647 w 489"/>
                <a:gd name="T35" fmla="*/ 2147483647 h 392"/>
                <a:gd name="T36" fmla="*/ 2147483647 w 489"/>
                <a:gd name="T37" fmla="*/ 2147483647 h 392"/>
                <a:gd name="T38" fmla="*/ 2147483647 w 489"/>
                <a:gd name="T39" fmla="*/ 2147483647 h 392"/>
                <a:gd name="T40" fmla="*/ 2147483647 w 489"/>
                <a:gd name="T41" fmla="*/ 2147483647 h 392"/>
                <a:gd name="T42" fmla="*/ 2147483647 w 489"/>
                <a:gd name="T43" fmla="*/ 2147483647 h 392"/>
                <a:gd name="T44" fmla="*/ 2147483647 w 489"/>
                <a:gd name="T45" fmla="*/ 2147483647 h 392"/>
                <a:gd name="T46" fmla="*/ 2147483647 w 489"/>
                <a:gd name="T47" fmla="*/ 2147483647 h 392"/>
                <a:gd name="T48" fmla="*/ 2147483647 w 489"/>
                <a:gd name="T49" fmla="*/ 2147483647 h 392"/>
                <a:gd name="T50" fmla="*/ 2147483647 w 489"/>
                <a:gd name="T51" fmla="*/ 2147483647 h 392"/>
                <a:gd name="T52" fmla="*/ 2147483647 w 489"/>
                <a:gd name="T53" fmla="*/ 2147483647 h 392"/>
                <a:gd name="T54" fmla="*/ 2147483647 w 489"/>
                <a:gd name="T55" fmla="*/ 2147483647 h 392"/>
                <a:gd name="T56" fmla="*/ 2147483647 w 489"/>
                <a:gd name="T57" fmla="*/ 2147483647 h 392"/>
                <a:gd name="T58" fmla="*/ 2147483647 w 489"/>
                <a:gd name="T59" fmla="*/ 2147483647 h 392"/>
                <a:gd name="T60" fmla="*/ 2147483647 w 489"/>
                <a:gd name="T61" fmla="*/ 2147483647 h 392"/>
                <a:gd name="T62" fmla="*/ 2147483647 w 489"/>
                <a:gd name="T63" fmla="*/ 2147483647 h 392"/>
                <a:gd name="T64" fmla="*/ 2147483647 w 489"/>
                <a:gd name="T65" fmla="*/ 2147483647 h 392"/>
                <a:gd name="T66" fmla="*/ 2147483647 w 489"/>
                <a:gd name="T67" fmla="*/ 2147483647 h 392"/>
                <a:gd name="T68" fmla="*/ 0 w 489"/>
                <a:gd name="T69" fmla="*/ 2147483647 h 3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9"/>
                <a:gd name="T106" fmla="*/ 0 h 392"/>
                <a:gd name="T107" fmla="*/ 489 w 489"/>
                <a:gd name="T108" fmla="*/ 392 h 3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9" h="392">
                  <a:moveTo>
                    <a:pt x="0" y="9"/>
                  </a:moveTo>
                  <a:lnTo>
                    <a:pt x="245" y="0"/>
                  </a:lnTo>
                  <a:lnTo>
                    <a:pt x="288" y="80"/>
                  </a:lnTo>
                  <a:lnTo>
                    <a:pt x="251" y="176"/>
                  </a:lnTo>
                  <a:lnTo>
                    <a:pt x="239" y="219"/>
                  </a:lnTo>
                  <a:lnTo>
                    <a:pt x="403" y="201"/>
                  </a:lnTo>
                  <a:lnTo>
                    <a:pt x="413" y="264"/>
                  </a:lnTo>
                  <a:lnTo>
                    <a:pt x="364" y="258"/>
                  </a:lnTo>
                  <a:lnTo>
                    <a:pt x="342" y="285"/>
                  </a:lnTo>
                  <a:lnTo>
                    <a:pt x="367" y="302"/>
                  </a:lnTo>
                  <a:lnTo>
                    <a:pt x="412" y="282"/>
                  </a:lnTo>
                  <a:lnTo>
                    <a:pt x="413" y="311"/>
                  </a:lnTo>
                  <a:lnTo>
                    <a:pt x="440" y="286"/>
                  </a:lnTo>
                  <a:lnTo>
                    <a:pt x="458" y="286"/>
                  </a:lnTo>
                  <a:lnTo>
                    <a:pt x="437" y="338"/>
                  </a:lnTo>
                  <a:lnTo>
                    <a:pt x="477" y="347"/>
                  </a:lnTo>
                  <a:lnTo>
                    <a:pt x="489" y="375"/>
                  </a:lnTo>
                  <a:lnTo>
                    <a:pt x="471" y="384"/>
                  </a:lnTo>
                  <a:lnTo>
                    <a:pt x="446" y="367"/>
                  </a:lnTo>
                  <a:lnTo>
                    <a:pt x="398" y="353"/>
                  </a:lnTo>
                  <a:lnTo>
                    <a:pt x="409" y="387"/>
                  </a:lnTo>
                  <a:lnTo>
                    <a:pt x="385" y="392"/>
                  </a:lnTo>
                  <a:lnTo>
                    <a:pt x="365" y="361"/>
                  </a:lnTo>
                  <a:lnTo>
                    <a:pt x="354" y="380"/>
                  </a:lnTo>
                  <a:lnTo>
                    <a:pt x="282" y="380"/>
                  </a:lnTo>
                  <a:lnTo>
                    <a:pt x="282" y="361"/>
                  </a:lnTo>
                  <a:lnTo>
                    <a:pt x="255" y="338"/>
                  </a:lnTo>
                  <a:lnTo>
                    <a:pt x="201" y="335"/>
                  </a:lnTo>
                  <a:lnTo>
                    <a:pt x="246" y="361"/>
                  </a:lnTo>
                  <a:lnTo>
                    <a:pt x="184" y="374"/>
                  </a:lnTo>
                  <a:lnTo>
                    <a:pt x="85" y="356"/>
                  </a:lnTo>
                  <a:lnTo>
                    <a:pt x="48" y="361"/>
                  </a:lnTo>
                  <a:lnTo>
                    <a:pt x="61" y="229"/>
                  </a:lnTo>
                  <a:lnTo>
                    <a:pt x="2" y="125"/>
                  </a:lnTo>
                  <a:lnTo>
                    <a:pt x="0" y="9"/>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86" name="Freeform 285"/>
            <p:cNvSpPr>
              <a:spLocks/>
            </p:cNvSpPr>
            <p:nvPr/>
          </p:nvSpPr>
          <p:spPr bwMode="auto">
            <a:xfrm>
              <a:off x="3597458" y="286248"/>
              <a:ext cx="838801" cy="1020796"/>
            </a:xfrm>
            <a:custGeom>
              <a:avLst/>
              <a:gdLst>
                <a:gd name="T0" fmla="*/ 0 w 545"/>
                <a:gd name="T1" fmla="*/ 2147483647 h 614"/>
                <a:gd name="T2" fmla="*/ 2147483647 w 545"/>
                <a:gd name="T3" fmla="*/ 2147483647 h 614"/>
                <a:gd name="T4" fmla="*/ 2147483647 w 545"/>
                <a:gd name="T5" fmla="*/ 0 h 614"/>
                <a:gd name="T6" fmla="*/ 2147483647 w 545"/>
                <a:gd name="T7" fmla="*/ 2147483647 h 614"/>
                <a:gd name="T8" fmla="*/ 2147483647 w 545"/>
                <a:gd name="T9" fmla="*/ 2147483647 h 614"/>
                <a:gd name="T10" fmla="*/ 2147483647 w 545"/>
                <a:gd name="T11" fmla="*/ 2147483647 h 614"/>
                <a:gd name="T12" fmla="*/ 2147483647 w 545"/>
                <a:gd name="T13" fmla="*/ 2147483647 h 614"/>
                <a:gd name="T14" fmla="*/ 2147483647 w 545"/>
                <a:gd name="T15" fmla="*/ 2147483647 h 614"/>
                <a:gd name="T16" fmla="*/ 2147483647 w 545"/>
                <a:gd name="T17" fmla="*/ 2147483647 h 614"/>
                <a:gd name="T18" fmla="*/ 2147483647 w 545"/>
                <a:gd name="T19" fmla="*/ 2147483647 h 614"/>
                <a:gd name="T20" fmla="*/ 2147483647 w 545"/>
                <a:gd name="T21" fmla="*/ 2147483647 h 614"/>
                <a:gd name="T22" fmla="*/ 2147483647 w 545"/>
                <a:gd name="T23" fmla="*/ 2147483647 h 614"/>
                <a:gd name="T24" fmla="*/ 2147483647 w 545"/>
                <a:gd name="T25" fmla="*/ 2147483647 h 614"/>
                <a:gd name="T26" fmla="*/ 2147483647 w 545"/>
                <a:gd name="T27" fmla="*/ 2147483647 h 614"/>
                <a:gd name="T28" fmla="*/ 2147483647 w 545"/>
                <a:gd name="T29" fmla="*/ 2147483647 h 614"/>
                <a:gd name="T30" fmla="*/ 2147483647 w 545"/>
                <a:gd name="T31" fmla="*/ 2147483647 h 614"/>
                <a:gd name="T32" fmla="*/ 2147483647 w 545"/>
                <a:gd name="T33" fmla="*/ 2147483647 h 614"/>
                <a:gd name="T34" fmla="*/ 2147483647 w 545"/>
                <a:gd name="T35" fmla="*/ 2147483647 h 614"/>
                <a:gd name="T36" fmla="*/ 2147483647 w 545"/>
                <a:gd name="T37" fmla="*/ 2147483647 h 614"/>
                <a:gd name="T38" fmla="*/ 2147483647 w 545"/>
                <a:gd name="T39" fmla="*/ 2147483647 h 614"/>
                <a:gd name="T40" fmla="*/ 2147483647 w 545"/>
                <a:gd name="T41" fmla="*/ 2147483647 h 614"/>
                <a:gd name="T42" fmla="*/ 2147483647 w 545"/>
                <a:gd name="T43" fmla="*/ 2147483647 h 614"/>
                <a:gd name="T44" fmla="*/ 2147483647 w 545"/>
                <a:gd name="T45" fmla="*/ 2147483647 h 614"/>
                <a:gd name="T46" fmla="*/ 2147483647 w 545"/>
                <a:gd name="T47" fmla="*/ 2147483647 h 614"/>
                <a:gd name="T48" fmla="*/ 2147483647 w 545"/>
                <a:gd name="T49" fmla="*/ 2147483647 h 614"/>
                <a:gd name="T50" fmla="*/ 2147483647 w 545"/>
                <a:gd name="T51" fmla="*/ 2147483647 h 614"/>
                <a:gd name="T52" fmla="*/ 2147483647 w 545"/>
                <a:gd name="T53" fmla="*/ 2147483647 h 614"/>
                <a:gd name="T54" fmla="*/ 2147483647 w 545"/>
                <a:gd name="T55" fmla="*/ 2147483647 h 614"/>
                <a:gd name="T56" fmla="*/ 2147483647 w 545"/>
                <a:gd name="T57" fmla="*/ 2147483647 h 614"/>
                <a:gd name="T58" fmla="*/ 2147483647 w 545"/>
                <a:gd name="T59" fmla="*/ 2147483647 h 614"/>
                <a:gd name="T60" fmla="*/ 0 w 545"/>
                <a:gd name="T61" fmla="*/ 2147483647 h 61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45"/>
                <a:gd name="T94" fmla="*/ 0 h 614"/>
                <a:gd name="T95" fmla="*/ 545 w 545"/>
                <a:gd name="T96" fmla="*/ 614 h 61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45" h="614">
                  <a:moveTo>
                    <a:pt x="0" y="48"/>
                  </a:moveTo>
                  <a:lnTo>
                    <a:pt x="143" y="48"/>
                  </a:lnTo>
                  <a:lnTo>
                    <a:pt x="141" y="0"/>
                  </a:lnTo>
                  <a:lnTo>
                    <a:pt x="173" y="14"/>
                  </a:lnTo>
                  <a:lnTo>
                    <a:pt x="179" y="51"/>
                  </a:lnTo>
                  <a:lnTo>
                    <a:pt x="247" y="91"/>
                  </a:lnTo>
                  <a:lnTo>
                    <a:pt x="268" y="73"/>
                  </a:lnTo>
                  <a:lnTo>
                    <a:pt x="308" y="73"/>
                  </a:lnTo>
                  <a:lnTo>
                    <a:pt x="340" y="109"/>
                  </a:lnTo>
                  <a:lnTo>
                    <a:pt x="361" y="96"/>
                  </a:lnTo>
                  <a:lnTo>
                    <a:pt x="420" y="111"/>
                  </a:lnTo>
                  <a:lnTo>
                    <a:pt x="441" y="84"/>
                  </a:lnTo>
                  <a:lnTo>
                    <a:pt x="478" y="105"/>
                  </a:lnTo>
                  <a:lnTo>
                    <a:pt x="545" y="102"/>
                  </a:lnTo>
                  <a:lnTo>
                    <a:pt x="437" y="178"/>
                  </a:lnTo>
                  <a:lnTo>
                    <a:pt x="383" y="245"/>
                  </a:lnTo>
                  <a:lnTo>
                    <a:pt x="393" y="342"/>
                  </a:lnTo>
                  <a:lnTo>
                    <a:pt x="356" y="382"/>
                  </a:lnTo>
                  <a:lnTo>
                    <a:pt x="371" y="410"/>
                  </a:lnTo>
                  <a:lnTo>
                    <a:pt x="371" y="482"/>
                  </a:lnTo>
                  <a:lnTo>
                    <a:pt x="408" y="482"/>
                  </a:lnTo>
                  <a:lnTo>
                    <a:pt x="463" y="534"/>
                  </a:lnTo>
                  <a:lnTo>
                    <a:pt x="486" y="597"/>
                  </a:lnTo>
                  <a:lnTo>
                    <a:pt x="100" y="614"/>
                  </a:lnTo>
                  <a:lnTo>
                    <a:pt x="101" y="445"/>
                  </a:lnTo>
                  <a:lnTo>
                    <a:pt x="67" y="407"/>
                  </a:lnTo>
                  <a:lnTo>
                    <a:pt x="79" y="363"/>
                  </a:lnTo>
                  <a:lnTo>
                    <a:pt x="91" y="337"/>
                  </a:lnTo>
                  <a:lnTo>
                    <a:pt x="67" y="219"/>
                  </a:lnTo>
                  <a:lnTo>
                    <a:pt x="34" y="142"/>
                  </a:lnTo>
                  <a:lnTo>
                    <a:pt x="0" y="48"/>
                  </a:lnTo>
                  <a:close/>
                </a:path>
              </a:pathLst>
            </a:custGeom>
            <a:solidFill>
              <a:srgbClr val="F79646"/>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87" name="Freeform 286"/>
            <p:cNvSpPr>
              <a:spLocks/>
            </p:cNvSpPr>
            <p:nvPr/>
          </p:nvSpPr>
          <p:spPr bwMode="auto">
            <a:xfrm>
              <a:off x="4139499" y="634591"/>
              <a:ext cx="638942" cy="805733"/>
            </a:xfrm>
            <a:custGeom>
              <a:avLst/>
              <a:gdLst>
                <a:gd name="T0" fmla="*/ 2147483647 w 415"/>
                <a:gd name="T1" fmla="*/ 2147483647 h 484"/>
                <a:gd name="T2" fmla="*/ 2147483647 w 415"/>
                <a:gd name="T3" fmla="*/ 2147483647 h 484"/>
                <a:gd name="T4" fmla="*/ 2147483647 w 415"/>
                <a:gd name="T5" fmla="*/ 2147483647 h 484"/>
                <a:gd name="T6" fmla="*/ 2147483647 w 415"/>
                <a:gd name="T7" fmla="*/ 0 h 484"/>
                <a:gd name="T8" fmla="*/ 2147483647 w 415"/>
                <a:gd name="T9" fmla="*/ 2147483647 h 484"/>
                <a:gd name="T10" fmla="*/ 2147483647 w 415"/>
                <a:gd name="T11" fmla="*/ 2147483647 h 484"/>
                <a:gd name="T12" fmla="*/ 2147483647 w 415"/>
                <a:gd name="T13" fmla="*/ 2147483647 h 484"/>
                <a:gd name="T14" fmla="*/ 2147483647 w 415"/>
                <a:gd name="T15" fmla="*/ 2147483647 h 484"/>
                <a:gd name="T16" fmla="*/ 2147483647 w 415"/>
                <a:gd name="T17" fmla="*/ 2147483647 h 484"/>
                <a:gd name="T18" fmla="*/ 2147483647 w 415"/>
                <a:gd name="T19" fmla="*/ 2147483647 h 484"/>
                <a:gd name="T20" fmla="*/ 2147483647 w 415"/>
                <a:gd name="T21" fmla="*/ 2147483647 h 484"/>
                <a:gd name="T22" fmla="*/ 2147483647 w 415"/>
                <a:gd name="T23" fmla="*/ 2147483647 h 484"/>
                <a:gd name="T24" fmla="*/ 2147483647 w 415"/>
                <a:gd name="T25" fmla="*/ 2147483647 h 484"/>
                <a:gd name="T26" fmla="*/ 2147483647 w 415"/>
                <a:gd name="T27" fmla="*/ 2147483647 h 484"/>
                <a:gd name="T28" fmla="*/ 2147483647 w 415"/>
                <a:gd name="T29" fmla="*/ 2147483647 h 484"/>
                <a:gd name="T30" fmla="*/ 2147483647 w 415"/>
                <a:gd name="T31" fmla="*/ 2147483647 h 484"/>
                <a:gd name="T32" fmla="*/ 2147483647 w 415"/>
                <a:gd name="T33" fmla="*/ 2147483647 h 484"/>
                <a:gd name="T34" fmla="*/ 2147483647 w 415"/>
                <a:gd name="T35" fmla="*/ 2147483647 h 484"/>
                <a:gd name="T36" fmla="*/ 2147483647 w 415"/>
                <a:gd name="T37" fmla="*/ 2147483647 h 484"/>
                <a:gd name="T38" fmla="*/ 2147483647 w 415"/>
                <a:gd name="T39" fmla="*/ 2147483647 h 484"/>
                <a:gd name="T40" fmla="*/ 2147483647 w 415"/>
                <a:gd name="T41" fmla="*/ 2147483647 h 484"/>
                <a:gd name="T42" fmla="*/ 2147483647 w 415"/>
                <a:gd name="T43" fmla="*/ 2147483647 h 484"/>
                <a:gd name="T44" fmla="*/ 2147483647 w 415"/>
                <a:gd name="T45" fmla="*/ 2147483647 h 484"/>
                <a:gd name="T46" fmla="*/ 2147483647 w 415"/>
                <a:gd name="T47" fmla="*/ 2147483647 h 484"/>
                <a:gd name="T48" fmla="*/ 2147483647 w 415"/>
                <a:gd name="T49" fmla="*/ 2147483647 h 484"/>
                <a:gd name="T50" fmla="*/ 2147483647 w 415"/>
                <a:gd name="T51" fmla="*/ 2147483647 h 484"/>
                <a:gd name="T52" fmla="*/ 2147483647 w 415"/>
                <a:gd name="T53" fmla="*/ 2147483647 h 484"/>
                <a:gd name="T54" fmla="*/ 2147483647 w 415"/>
                <a:gd name="T55" fmla="*/ 2147483647 h 484"/>
                <a:gd name="T56" fmla="*/ 2147483647 w 415"/>
                <a:gd name="T57" fmla="*/ 2147483647 h 484"/>
                <a:gd name="T58" fmla="*/ 2147483647 w 415"/>
                <a:gd name="T59" fmla="*/ 2147483647 h 484"/>
                <a:gd name="T60" fmla="*/ 2147483647 w 415"/>
                <a:gd name="T61" fmla="*/ 2147483647 h 484"/>
                <a:gd name="T62" fmla="*/ 2147483647 w 415"/>
                <a:gd name="T63" fmla="*/ 2147483647 h 484"/>
                <a:gd name="T64" fmla="*/ 2147483647 w 415"/>
                <a:gd name="T65" fmla="*/ 2147483647 h 484"/>
                <a:gd name="T66" fmla="*/ 0 w 415"/>
                <a:gd name="T67" fmla="*/ 2147483647 h 484"/>
                <a:gd name="T68" fmla="*/ 2147483647 w 415"/>
                <a:gd name="T69" fmla="*/ 2147483647 h 484"/>
                <a:gd name="T70" fmla="*/ 2147483647 w 415"/>
                <a:gd name="T71" fmla="*/ 2147483647 h 4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15"/>
                <a:gd name="T109" fmla="*/ 0 h 484"/>
                <a:gd name="T110" fmla="*/ 415 w 415"/>
                <a:gd name="T111" fmla="*/ 484 h 4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15" h="484">
                  <a:moveTo>
                    <a:pt x="30" y="33"/>
                  </a:moveTo>
                  <a:lnTo>
                    <a:pt x="61" y="28"/>
                  </a:lnTo>
                  <a:lnTo>
                    <a:pt x="90" y="28"/>
                  </a:lnTo>
                  <a:lnTo>
                    <a:pt x="107" y="0"/>
                  </a:lnTo>
                  <a:lnTo>
                    <a:pt x="121" y="36"/>
                  </a:lnTo>
                  <a:lnTo>
                    <a:pt x="166" y="36"/>
                  </a:lnTo>
                  <a:lnTo>
                    <a:pt x="189" y="69"/>
                  </a:lnTo>
                  <a:lnTo>
                    <a:pt x="236" y="60"/>
                  </a:lnTo>
                  <a:lnTo>
                    <a:pt x="267" y="80"/>
                  </a:lnTo>
                  <a:lnTo>
                    <a:pt x="325" y="95"/>
                  </a:lnTo>
                  <a:lnTo>
                    <a:pt x="336" y="121"/>
                  </a:lnTo>
                  <a:lnTo>
                    <a:pt x="365" y="122"/>
                  </a:lnTo>
                  <a:lnTo>
                    <a:pt x="356" y="148"/>
                  </a:lnTo>
                  <a:lnTo>
                    <a:pt x="367" y="176"/>
                  </a:lnTo>
                  <a:lnTo>
                    <a:pt x="347" y="212"/>
                  </a:lnTo>
                  <a:lnTo>
                    <a:pt x="361" y="219"/>
                  </a:lnTo>
                  <a:lnTo>
                    <a:pt x="394" y="180"/>
                  </a:lnTo>
                  <a:lnTo>
                    <a:pt x="392" y="167"/>
                  </a:lnTo>
                  <a:lnTo>
                    <a:pt x="406" y="161"/>
                  </a:lnTo>
                  <a:lnTo>
                    <a:pt x="415" y="180"/>
                  </a:lnTo>
                  <a:lnTo>
                    <a:pt x="389" y="207"/>
                  </a:lnTo>
                  <a:lnTo>
                    <a:pt x="379" y="268"/>
                  </a:lnTo>
                  <a:lnTo>
                    <a:pt x="379" y="371"/>
                  </a:lnTo>
                  <a:lnTo>
                    <a:pt x="394" y="389"/>
                  </a:lnTo>
                  <a:lnTo>
                    <a:pt x="388" y="453"/>
                  </a:lnTo>
                  <a:lnTo>
                    <a:pt x="191" y="484"/>
                  </a:lnTo>
                  <a:lnTo>
                    <a:pt x="142" y="455"/>
                  </a:lnTo>
                  <a:lnTo>
                    <a:pt x="152" y="416"/>
                  </a:lnTo>
                  <a:lnTo>
                    <a:pt x="128" y="374"/>
                  </a:lnTo>
                  <a:lnTo>
                    <a:pt x="107" y="322"/>
                  </a:lnTo>
                  <a:lnTo>
                    <a:pt x="52" y="270"/>
                  </a:lnTo>
                  <a:lnTo>
                    <a:pt x="18" y="270"/>
                  </a:lnTo>
                  <a:lnTo>
                    <a:pt x="18" y="198"/>
                  </a:lnTo>
                  <a:lnTo>
                    <a:pt x="0" y="171"/>
                  </a:lnTo>
                  <a:lnTo>
                    <a:pt x="39" y="130"/>
                  </a:lnTo>
                  <a:lnTo>
                    <a:pt x="30" y="33"/>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88" name="Freeform 287"/>
            <p:cNvSpPr>
              <a:spLocks/>
            </p:cNvSpPr>
            <p:nvPr/>
          </p:nvSpPr>
          <p:spPr bwMode="auto">
            <a:xfrm>
              <a:off x="3735240" y="1276753"/>
              <a:ext cx="741900" cy="519485"/>
            </a:xfrm>
            <a:custGeom>
              <a:avLst/>
              <a:gdLst>
                <a:gd name="T0" fmla="*/ 2147483647 w 481"/>
                <a:gd name="T1" fmla="*/ 2147483647 h 313"/>
                <a:gd name="T2" fmla="*/ 0 w 481"/>
                <a:gd name="T3" fmla="*/ 2147483647 h 313"/>
                <a:gd name="T4" fmla="*/ 2147483647 w 481"/>
                <a:gd name="T5" fmla="*/ 2147483647 h 313"/>
                <a:gd name="T6" fmla="*/ 2147483647 w 481"/>
                <a:gd name="T7" fmla="*/ 2147483647 h 313"/>
                <a:gd name="T8" fmla="*/ 2147483647 w 481"/>
                <a:gd name="T9" fmla="*/ 2147483647 h 313"/>
                <a:gd name="T10" fmla="*/ 2147483647 w 481"/>
                <a:gd name="T11" fmla="*/ 2147483647 h 313"/>
                <a:gd name="T12" fmla="*/ 2147483647 w 481"/>
                <a:gd name="T13" fmla="*/ 2147483647 h 313"/>
                <a:gd name="T14" fmla="*/ 2147483647 w 481"/>
                <a:gd name="T15" fmla="*/ 2147483647 h 313"/>
                <a:gd name="T16" fmla="*/ 2147483647 w 481"/>
                <a:gd name="T17" fmla="*/ 2147483647 h 313"/>
                <a:gd name="T18" fmla="*/ 2147483647 w 481"/>
                <a:gd name="T19" fmla="*/ 2147483647 h 313"/>
                <a:gd name="T20" fmla="*/ 2147483647 w 481"/>
                <a:gd name="T21" fmla="*/ 2147483647 h 313"/>
                <a:gd name="T22" fmla="*/ 2147483647 w 481"/>
                <a:gd name="T23" fmla="*/ 2147483647 h 313"/>
                <a:gd name="T24" fmla="*/ 2147483647 w 481"/>
                <a:gd name="T25" fmla="*/ 2147483647 h 313"/>
                <a:gd name="T26" fmla="*/ 2147483647 w 481"/>
                <a:gd name="T27" fmla="*/ 2147483647 h 313"/>
                <a:gd name="T28" fmla="*/ 2147483647 w 481"/>
                <a:gd name="T29" fmla="*/ 0 h 313"/>
                <a:gd name="T30" fmla="*/ 2147483647 w 481"/>
                <a:gd name="T31" fmla="*/ 2147483647 h 313"/>
                <a:gd name="T32" fmla="*/ 2147483647 w 481"/>
                <a:gd name="T33" fmla="*/ 2147483647 h 313"/>
                <a:gd name="T34" fmla="*/ 2147483647 w 481"/>
                <a:gd name="T35" fmla="*/ 2147483647 h 3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1"/>
                <a:gd name="T55" fmla="*/ 0 h 313"/>
                <a:gd name="T56" fmla="*/ 481 w 481"/>
                <a:gd name="T57" fmla="*/ 313 h 3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1" h="313">
                  <a:moveTo>
                    <a:pt x="7" y="16"/>
                  </a:moveTo>
                  <a:lnTo>
                    <a:pt x="0" y="72"/>
                  </a:lnTo>
                  <a:lnTo>
                    <a:pt x="10" y="130"/>
                  </a:lnTo>
                  <a:lnTo>
                    <a:pt x="55" y="249"/>
                  </a:lnTo>
                  <a:lnTo>
                    <a:pt x="80" y="313"/>
                  </a:lnTo>
                  <a:lnTo>
                    <a:pt x="363" y="298"/>
                  </a:lnTo>
                  <a:lnTo>
                    <a:pt x="410" y="313"/>
                  </a:lnTo>
                  <a:lnTo>
                    <a:pt x="438" y="252"/>
                  </a:lnTo>
                  <a:lnTo>
                    <a:pt x="428" y="209"/>
                  </a:lnTo>
                  <a:lnTo>
                    <a:pt x="475" y="200"/>
                  </a:lnTo>
                  <a:lnTo>
                    <a:pt x="481" y="131"/>
                  </a:lnTo>
                  <a:lnTo>
                    <a:pt x="453" y="101"/>
                  </a:lnTo>
                  <a:lnTo>
                    <a:pt x="404" y="72"/>
                  </a:lnTo>
                  <a:lnTo>
                    <a:pt x="414" y="30"/>
                  </a:lnTo>
                  <a:lnTo>
                    <a:pt x="393" y="0"/>
                  </a:lnTo>
                  <a:lnTo>
                    <a:pt x="287" y="5"/>
                  </a:lnTo>
                  <a:lnTo>
                    <a:pt x="180" y="9"/>
                  </a:lnTo>
                  <a:lnTo>
                    <a:pt x="7" y="16"/>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89" name="Freeform 288"/>
            <p:cNvSpPr>
              <a:spLocks/>
            </p:cNvSpPr>
            <p:nvPr/>
          </p:nvSpPr>
          <p:spPr bwMode="auto">
            <a:xfrm>
              <a:off x="4389323" y="519486"/>
              <a:ext cx="685878" cy="322595"/>
            </a:xfrm>
            <a:custGeom>
              <a:avLst/>
              <a:gdLst>
                <a:gd name="T0" fmla="*/ 0 w 445"/>
                <a:gd name="T1" fmla="*/ 2147483647 h 193"/>
                <a:gd name="T2" fmla="*/ 2147483647 w 445"/>
                <a:gd name="T3" fmla="*/ 0 h 193"/>
                <a:gd name="T4" fmla="*/ 2147483647 w 445"/>
                <a:gd name="T5" fmla="*/ 2147483647 h 193"/>
                <a:gd name="T6" fmla="*/ 2147483647 w 445"/>
                <a:gd name="T7" fmla="*/ 2147483647 h 193"/>
                <a:gd name="T8" fmla="*/ 2147483647 w 445"/>
                <a:gd name="T9" fmla="*/ 2147483647 h 193"/>
                <a:gd name="T10" fmla="*/ 2147483647 w 445"/>
                <a:gd name="T11" fmla="*/ 2147483647 h 193"/>
                <a:gd name="T12" fmla="*/ 2147483647 w 445"/>
                <a:gd name="T13" fmla="*/ 2147483647 h 193"/>
                <a:gd name="T14" fmla="*/ 2147483647 w 445"/>
                <a:gd name="T15" fmla="*/ 2147483647 h 193"/>
                <a:gd name="T16" fmla="*/ 2147483647 w 445"/>
                <a:gd name="T17" fmla="*/ 2147483647 h 193"/>
                <a:gd name="T18" fmla="*/ 2147483647 w 445"/>
                <a:gd name="T19" fmla="*/ 2147483647 h 193"/>
                <a:gd name="T20" fmla="*/ 2147483647 w 445"/>
                <a:gd name="T21" fmla="*/ 2147483647 h 193"/>
                <a:gd name="T22" fmla="*/ 2147483647 w 445"/>
                <a:gd name="T23" fmla="*/ 2147483647 h 193"/>
                <a:gd name="T24" fmla="*/ 2147483647 w 445"/>
                <a:gd name="T25" fmla="*/ 2147483647 h 193"/>
                <a:gd name="T26" fmla="*/ 2147483647 w 445"/>
                <a:gd name="T27" fmla="*/ 2147483647 h 193"/>
                <a:gd name="T28" fmla="*/ 2147483647 w 445"/>
                <a:gd name="T29" fmla="*/ 2147483647 h 193"/>
                <a:gd name="T30" fmla="*/ 2147483647 w 445"/>
                <a:gd name="T31" fmla="*/ 2147483647 h 193"/>
                <a:gd name="T32" fmla="*/ 2147483647 w 445"/>
                <a:gd name="T33" fmla="*/ 2147483647 h 193"/>
                <a:gd name="T34" fmla="*/ 2147483647 w 445"/>
                <a:gd name="T35" fmla="*/ 2147483647 h 193"/>
                <a:gd name="T36" fmla="*/ 2147483647 w 445"/>
                <a:gd name="T37" fmla="*/ 2147483647 h 193"/>
                <a:gd name="T38" fmla="*/ 2147483647 w 445"/>
                <a:gd name="T39" fmla="*/ 2147483647 h 193"/>
                <a:gd name="T40" fmla="*/ 2147483647 w 445"/>
                <a:gd name="T41" fmla="*/ 2147483647 h 193"/>
                <a:gd name="T42" fmla="*/ 2147483647 w 445"/>
                <a:gd name="T43" fmla="*/ 2147483647 h 193"/>
                <a:gd name="T44" fmla="*/ 2147483647 w 445"/>
                <a:gd name="T45" fmla="*/ 2147483647 h 193"/>
                <a:gd name="T46" fmla="*/ 2147483647 w 445"/>
                <a:gd name="T47" fmla="*/ 2147483647 h 193"/>
                <a:gd name="T48" fmla="*/ 0 w 445"/>
                <a:gd name="T49" fmla="*/ 2147483647 h 1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5"/>
                <a:gd name="T76" fmla="*/ 0 h 193"/>
                <a:gd name="T77" fmla="*/ 445 w 445"/>
                <a:gd name="T78" fmla="*/ 193 h 19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5" h="193">
                  <a:moveTo>
                    <a:pt x="0" y="106"/>
                  </a:moveTo>
                  <a:lnTo>
                    <a:pt x="99" y="0"/>
                  </a:lnTo>
                  <a:lnTo>
                    <a:pt x="82" y="44"/>
                  </a:lnTo>
                  <a:lnTo>
                    <a:pt x="95" y="57"/>
                  </a:lnTo>
                  <a:lnTo>
                    <a:pt x="126" y="39"/>
                  </a:lnTo>
                  <a:lnTo>
                    <a:pt x="195" y="66"/>
                  </a:lnTo>
                  <a:lnTo>
                    <a:pt x="225" y="44"/>
                  </a:lnTo>
                  <a:lnTo>
                    <a:pt x="317" y="32"/>
                  </a:lnTo>
                  <a:lnTo>
                    <a:pt x="335" y="59"/>
                  </a:lnTo>
                  <a:lnTo>
                    <a:pt x="371" y="53"/>
                  </a:lnTo>
                  <a:lnTo>
                    <a:pt x="441" y="81"/>
                  </a:lnTo>
                  <a:lnTo>
                    <a:pt x="445" y="102"/>
                  </a:lnTo>
                  <a:lnTo>
                    <a:pt x="369" y="120"/>
                  </a:lnTo>
                  <a:lnTo>
                    <a:pt x="347" y="106"/>
                  </a:lnTo>
                  <a:lnTo>
                    <a:pt x="308" y="111"/>
                  </a:lnTo>
                  <a:lnTo>
                    <a:pt x="263" y="138"/>
                  </a:lnTo>
                  <a:lnTo>
                    <a:pt x="243" y="139"/>
                  </a:lnTo>
                  <a:lnTo>
                    <a:pt x="226" y="120"/>
                  </a:lnTo>
                  <a:lnTo>
                    <a:pt x="201" y="191"/>
                  </a:lnTo>
                  <a:lnTo>
                    <a:pt x="173" y="193"/>
                  </a:lnTo>
                  <a:lnTo>
                    <a:pt x="161" y="164"/>
                  </a:lnTo>
                  <a:lnTo>
                    <a:pt x="101" y="151"/>
                  </a:lnTo>
                  <a:lnTo>
                    <a:pt x="73" y="130"/>
                  </a:lnTo>
                  <a:lnTo>
                    <a:pt x="23" y="138"/>
                  </a:lnTo>
                  <a:lnTo>
                    <a:pt x="0" y="106"/>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90" name="Freeform 289"/>
            <p:cNvSpPr>
              <a:spLocks/>
            </p:cNvSpPr>
            <p:nvPr/>
          </p:nvSpPr>
          <p:spPr bwMode="auto">
            <a:xfrm>
              <a:off x="4864744" y="748180"/>
              <a:ext cx="490562" cy="719405"/>
            </a:xfrm>
            <a:custGeom>
              <a:avLst/>
              <a:gdLst>
                <a:gd name="T0" fmla="*/ 2147483647 w 319"/>
                <a:gd name="T1" fmla="*/ 2147483647 h 432"/>
                <a:gd name="T2" fmla="*/ 2147483647 w 319"/>
                <a:gd name="T3" fmla="*/ 2147483647 h 432"/>
                <a:gd name="T4" fmla="*/ 2147483647 w 319"/>
                <a:gd name="T5" fmla="*/ 2147483647 h 432"/>
                <a:gd name="T6" fmla="*/ 2147483647 w 319"/>
                <a:gd name="T7" fmla="*/ 2147483647 h 432"/>
                <a:gd name="T8" fmla="*/ 2147483647 w 319"/>
                <a:gd name="T9" fmla="*/ 2147483647 h 432"/>
                <a:gd name="T10" fmla="*/ 2147483647 w 319"/>
                <a:gd name="T11" fmla="*/ 2147483647 h 432"/>
                <a:gd name="T12" fmla="*/ 0 w 319"/>
                <a:gd name="T13" fmla="*/ 2147483647 h 432"/>
                <a:gd name="T14" fmla="*/ 2147483647 w 319"/>
                <a:gd name="T15" fmla="*/ 2147483647 h 432"/>
                <a:gd name="T16" fmla="*/ 2147483647 w 319"/>
                <a:gd name="T17" fmla="*/ 2147483647 h 432"/>
                <a:gd name="T18" fmla="*/ 2147483647 w 319"/>
                <a:gd name="T19" fmla="*/ 2147483647 h 432"/>
                <a:gd name="T20" fmla="*/ 2147483647 w 319"/>
                <a:gd name="T21" fmla="*/ 2147483647 h 432"/>
                <a:gd name="T22" fmla="*/ 2147483647 w 319"/>
                <a:gd name="T23" fmla="*/ 2147483647 h 432"/>
                <a:gd name="T24" fmla="*/ 2147483647 w 319"/>
                <a:gd name="T25" fmla="*/ 2147483647 h 432"/>
                <a:gd name="T26" fmla="*/ 2147483647 w 319"/>
                <a:gd name="T27" fmla="*/ 2147483647 h 432"/>
                <a:gd name="T28" fmla="*/ 2147483647 w 319"/>
                <a:gd name="T29" fmla="*/ 2147483647 h 432"/>
                <a:gd name="T30" fmla="*/ 2147483647 w 319"/>
                <a:gd name="T31" fmla="*/ 2147483647 h 432"/>
                <a:gd name="T32" fmla="*/ 2147483647 w 319"/>
                <a:gd name="T33" fmla="*/ 2147483647 h 432"/>
                <a:gd name="T34" fmla="*/ 2147483647 w 319"/>
                <a:gd name="T35" fmla="*/ 2147483647 h 432"/>
                <a:gd name="T36" fmla="*/ 2147483647 w 319"/>
                <a:gd name="T37" fmla="*/ 2147483647 h 432"/>
                <a:gd name="T38" fmla="*/ 2147483647 w 319"/>
                <a:gd name="T39" fmla="*/ 2147483647 h 432"/>
                <a:gd name="T40" fmla="*/ 2147483647 w 319"/>
                <a:gd name="T41" fmla="*/ 2147483647 h 432"/>
                <a:gd name="T42" fmla="*/ 2147483647 w 319"/>
                <a:gd name="T43" fmla="*/ 2147483647 h 432"/>
                <a:gd name="T44" fmla="*/ 2147483647 w 319"/>
                <a:gd name="T45" fmla="*/ 2147483647 h 432"/>
                <a:gd name="T46" fmla="*/ 2147483647 w 319"/>
                <a:gd name="T47" fmla="*/ 2147483647 h 432"/>
                <a:gd name="T48" fmla="*/ 2147483647 w 319"/>
                <a:gd name="T49" fmla="*/ 2147483647 h 432"/>
                <a:gd name="T50" fmla="*/ 2147483647 w 319"/>
                <a:gd name="T51" fmla="*/ 2147483647 h 432"/>
                <a:gd name="T52" fmla="*/ 2147483647 w 319"/>
                <a:gd name="T53" fmla="*/ 2147483647 h 432"/>
                <a:gd name="T54" fmla="*/ 2147483647 w 319"/>
                <a:gd name="T55" fmla="*/ 2147483647 h 432"/>
                <a:gd name="T56" fmla="*/ 2147483647 w 319"/>
                <a:gd name="T57" fmla="*/ 2147483647 h 432"/>
                <a:gd name="T58" fmla="*/ 2147483647 w 319"/>
                <a:gd name="T59" fmla="*/ 2147483647 h 432"/>
                <a:gd name="T60" fmla="*/ 2147483647 w 319"/>
                <a:gd name="T61" fmla="*/ 2147483647 h 432"/>
                <a:gd name="T62" fmla="*/ 2147483647 w 319"/>
                <a:gd name="T63" fmla="*/ 2147483647 h 432"/>
                <a:gd name="T64" fmla="*/ 2147483647 w 319"/>
                <a:gd name="T65" fmla="*/ 2147483647 h 432"/>
                <a:gd name="T66" fmla="*/ 2147483647 w 319"/>
                <a:gd name="T67" fmla="*/ 2147483647 h 432"/>
                <a:gd name="T68" fmla="*/ 2147483647 w 319"/>
                <a:gd name="T69" fmla="*/ 2147483647 h 432"/>
                <a:gd name="T70" fmla="*/ 2147483647 w 319"/>
                <a:gd name="T71" fmla="*/ 2147483647 h 432"/>
                <a:gd name="T72" fmla="*/ 2147483647 w 319"/>
                <a:gd name="T73" fmla="*/ 2147483647 h 432"/>
                <a:gd name="T74" fmla="*/ 2147483647 w 319"/>
                <a:gd name="T75" fmla="*/ 2147483647 h 432"/>
                <a:gd name="T76" fmla="*/ 2147483647 w 319"/>
                <a:gd name="T77" fmla="*/ 2147483647 h 432"/>
                <a:gd name="T78" fmla="*/ 2147483647 w 319"/>
                <a:gd name="T79" fmla="*/ 2147483647 h 432"/>
                <a:gd name="T80" fmla="*/ 2147483647 w 319"/>
                <a:gd name="T81" fmla="*/ 2147483647 h 432"/>
                <a:gd name="T82" fmla="*/ 2147483647 w 319"/>
                <a:gd name="T83" fmla="*/ 0 h 432"/>
                <a:gd name="T84" fmla="*/ 2147483647 w 319"/>
                <a:gd name="T85" fmla="*/ 2147483647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9"/>
                <a:gd name="T130" fmla="*/ 0 h 432"/>
                <a:gd name="T131" fmla="*/ 319 w 319"/>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9" h="432">
                  <a:moveTo>
                    <a:pt x="81" y="18"/>
                  </a:moveTo>
                  <a:lnTo>
                    <a:pt x="93" y="45"/>
                  </a:lnTo>
                  <a:lnTo>
                    <a:pt x="70" y="61"/>
                  </a:lnTo>
                  <a:lnTo>
                    <a:pt x="69" y="130"/>
                  </a:lnTo>
                  <a:lnTo>
                    <a:pt x="57" y="85"/>
                  </a:lnTo>
                  <a:lnTo>
                    <a:pt x="11" y="128"/>
                  </a:lnTo>
                  <a:lnTo>
                    <a:pt x="0" y="252"/>
                  </a:lnTo>
                  <a:lnTo>
                    <a:pt x="30" y="313"/>
                  </a:lnTo>
                  <a:lnTo>
                    <a:pt x="33" y="344"/>
                  </a:lnTo>
                  <a:lnTo>
                    <a:pt x="34" y="370"/>
                  </a:lnTo>
                  <a:lnTo>
                    <a:pt x="33" y="392"/>
                  </a:lnTo>
                  <a:lnTo>
                    <a:pt x="27" y="432"/>
                  </a:lnTo>
                  <a:lnTo>
                    <a:pt x="152" y="425"/>
                  </a:lnTo>
                  <a:lnTo>
                    <a:pt x="318" y="410"/>
                  </a:lnTo>
                  <a:lnTo>
                    <a:pt x="288" y="401"/>
                  </a:lnTo>
                  <a:lnTo>
                    <a:pt x="271" y="379"/>
                  </a:lnTo>
                  <a:lnTo>
                    <a:pt x="297" y="359"/>
                  </a:lnTo>
                  <a:lnTo>
                    <a:pt x="297" y="335"/>
                  </a:lnTo>
                  <a:lnTo>
                    <a:pt x="285" y="315"/>
                  </a:lnTo>
                  <a:lnTo>
                    <a:pt x="297" y="300"/>
                  </a:lnTo>
                  <a:lnTo>
                    <a:pt x="319" y="301"/>
                  </a:lnTo>
                  <a:lnTo>
                    <a:pt x="315" y="242"/>
                  </a:lnTo>
                  <a:lnTo>
                    <a:pt x="309" y="206"/>
                  </a:lnTo>
                  <a:lnTo>
                    <a:pt x="295" y="183"/>
                  </a:lnTo>
                  <a:lnTo>
                    <a:pt x="282" y="170"/>
                  </a:lnTo>
                  <a:lnTo>
                    <a:pt x="261" y="166"/>
                  </a:lnTo>
                  <a:lnTo>
                    <a:pt x="242" y="166"/>
                  </a:lnTo>
                  <a:lnTo>
                    <a:pt x="221" y="194"/>
                  </a:lnTo>
                  <a:lnTo>
                    <a:pt x="207" y="203"/>
                  </a:lnTo>
                  <a:lnTo>
                    <a:pt x="198" y="206"/>
                  </a:lnTo>
                  <a:lnTo>
                    <a:pt x="188" y="201"/>
                  </a:lnTo>
                  <a:lnTo>
                    <a:pt x="185" y="188"/>
                  </a:lnTo>
                  <a:lnTo>
                    <a:pt x="188" y="179"/>
                  </a:lnTo>
                  <a:lnTo>
                    <a:pt x="197" y="170"/>
                  </a:lnTo>
                  <a:lnTo>
                    <a:pt x="206" y="166"/>
                  </a:lnTo>
                  <a:lnTo>
                    <a:pt x="215" y="164"/>
                  </a:lnTo>
                  <a:lnTo>
                    <a:pt x="215" y="148"/>
                  </a:lnTo>
                  <a:lnTo>
                    <a:pt x="239" y="130"/>
                  </a:lnTo>
                  <a:lnTo>
                    <a:pt x="215" y="73"/>
                  </a:lnTo>
                  <a:lnTo>
                    <a:pt x="215" y="46"/>
                  </a:lnTo>
                  <a:lnTo>
                    <a:pt x="175" y="36"/>
                  </a:lnTo>
                  <a:lnTo>
                    <a:pt x="116" y="0"/>
                  </a:lnTo>
                  <a:lnTo>
                    <a:pt x="81" y="18"/>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91" name="Freeform 290"/>
            <p:cNvSpPr>
              <a:spLocks/>
            </p:cNvSpPr>
            <p:nvPr/>
          </p:nvSpPr>
          <p:spPr bwMode="auto">
            <a:xfrm>
              <a:off x="4330318" y="1387475"/>
              <a:ext cx="533400" cy="946150"/>
            </a:xfrm>
            <a:custGeom>
              <a:avLst/>
              <a:gdLst>
                <a:gd name="T0" fmla="*/ 2147483647 w 346"/>
                <a:gd name="T1" fmla="*/ 2147483647 h 571"/>
                <a:gd name="T2" fmla="*/ 2147483647 w 346"/>
                <a:gd name="T3" fmla="*/ 0 h 571"/>
                <a:gd name="T4" fmla="*/ 2147483647 w 346"/>
                <a:gd name="T5" fmla="*/ 2147483647 h 571"/>
                <a:gd name="T6" fmla="*/ 2147483647 w 346"/>
                <a:gd name="T7" fmla="*/ 2147483647 h 571"/>
                <a:gd name="T8" fmla="*/ 2147483647 w 346"/>
                <a:gd name="T9" fmla="*/ 2147483647 h 571"/>
                <a:gd name="T10" fmla="*/ 2147483647 w 346"/>
                <a:gd name="T11" fmla="*/ 2147483647 h 571"/>
                <a:gd name="T12" fmla="*/ 2147483647 w 346"/>
                <a:gd name="T13" fmla="*/ 2147483647 h 571"/>
                <a:gd name="T14" fmla="*/ 2147483647 w 346"/>
                <a:gd name="T15" fmla="*/ 2147483647 h 571"/>
                <a:gd name="T16" fmla="*/ 2147483647 w 346"/>
                <a:gd name="T17" fmla="*/ 2147483647 h 571"/>
                <a:gd name="T18" fmla="*/ 2147483647 w 346"/>
                <a:gd name="T19" fmla="*/ 2147483647 h 571"/>
                <a:gd name="T20" fmla="*/ 2147483647 w 346"/>
                <a:gd name="T21" fmla="*/ 2147483647 h 571"/>
                <a:gd name="T22" fmla="*/ 2147483647 w 346"/>
                <a:gd name="T23" fmla="*/ 2147483647 h 571"/>
                <a:gd name="T24" fmla="*/ 2147483647 w 346"/>
                <a:gd name="T25" fmla="*/ 2147483647 h 571"/>
                <a:gd name="T26" fmla="*/ 2147483647 w 346"/>
                <a:gd name="T27" fmla="*/ 2147483647 h 571"/>
                <a:gd name="T28" fmla="*/ 2147483647 w 346"/>
                <a:gd name="T29" fmla="*/ 2147483647 h 571"/>
                <a:gd name="T30" fmla="*/ 2147483647 w 346"/>
                <a:gd name="T31" fmla="*/ 2147483647 h 571"/>
                <a:gd name="T32" fmla="*/ 2147483647 w 346"/>
                <a:gd name="T33" fmla="*/ 2147483647 h 571"/>
                <a:gd name="T34" fmla="*/ 0 w 346"/>
                <a:gd name="T35" fmla="*/ 2147483647 h 571"/>
                <a:gd name="T36" fmla="*/ 2147483647 w 346"/>
                <a:gd name="T37" fmla="*/ 2147483647 h 571"/>
                <a:gd name="T38" fmla="*/ 2147483647 w 346"/>
                <a:gd name="T39" fmla="*/ 2147483647 h 571"/>
                <a:gd name="T40" fmla="*/ 2147483647 w 346"/>
                <a:gd name="T41" fmla="*/ 2147483647 h 571"/>
                <a:gd name="T42" fmla="*/ 2147483647 w 346"/>
                <a:gd name="T43" fmla="*/ 2147483647 h 571"/>
                <a:gd name="T44" fmla="*/ 2147483647 w 346"/>
                <a:gd name="T45" fmla="*/ 2147483647 h 5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6"/>
                <a:gd name="T70" fmla="*/ 0 h 571"/>
                <a:gd name="T71" fmla="*/ 346 w 346"/>
                <a:gd name="T72" fmla="*/ 571 h 5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6" h="571">
                  <a:moveTo>
                    <a:pt x="64" y="33"/>
                  </a:moveTo>
                  <a:lnTo>
                    <a:pt x="262" y="0"/>
                  </a:lnTo>
                  <a:lnTo>
                    <a:pt x="294" y="70"/>
                  </a:lnTo>
                  <a:lnTo>
                    <a:pt x="334" y="362"/>
                  </a:lnTo>
                  <a:lnTo>
                    <a:pt x="346" y="401"/>
                  </a:lnTo>
                  <a:lnTo>
                    <a:pt x="314" y="479"/>
                  </a:lnTo>
                  <a:lnTo>
                    <a:pt x="314" y="532"/>
                  </a:lnTo>
                  <a:lnTo>
                    <a:pt x="279" y="526"/>
                  </a:lnTo>
                  <a:lnTo>
                    <a:pt x="280" y="571"/>
                  </a:lnTo>
                  <a:lnTo>
                    <a:pt x="243" y="553"/>
                  </a:lnTo>
                  <a:lnTo>
                    <a:pt x="223" y="559"/>
                  </a:lnTo>
                  <a:lnTo>
                    <a:pt x="195" y="555"/>
                  </a:lnTo>
                  <a:lnTo>
                    <a:pt x="174" y="486"/>
                  </a:lnTo>
                  <a:lnTo>
                    <a:pt x="134" y="465"/>
                  </a:lnTo>
                  <a:lnTo>
                    <a:pt x="134" y="392"/>
                  </a:lnTo>
                  <a:lnTo>
                    <a:pt x="94" y="401"/>
                  </a:lnTo>
                  <a:lnTo>
                    <a:pt x="71" y="347"/>
                  </a:lnTo>
                  <a:lnTo>
                    <a:pt x="0" y="285"/>
                  </a:lnTo>
                  <a:lnTo>
                    <a:pt x="52" y="186"/>
                  </a:lnTo>
                  <a:lnTo>
                    <a:pt x="37" y="140"/>
                  </a:lnTo>
                  <a:lnTo>
                    <a:pt x="89" y="131"/>
                  </a:lnTo>
                  <a:lnTo>
                    <a:pt x="94" y="67"/>
                  </a:lnTo>
                  <a:lnTo>
                    <a:pt x="64" y="33"/>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endParaRPr>
            </a:p>
          </p:txBody>
        </p:sp>
        <p:sp>
          <p:nvSpPr>
            <p:cNvPr id="292" name="Freeform 291"/>
            <p:cNvSpPr>
              <a:spLocks/>
            </p:cNvSpPr>
            <p:nvPr/>
          </p:nvSpPr>
          <p:spPr bwMode="auto">
            <a:xfrm>
              <a:off x="3857244" y="1770063"/>
              <a:ext cx="847725" cy="754062"/>
            </a:xfrm>
            <a:custGeom>
              <a:avLst/>
              <a:gdLst>
                <a:gd name="T0" fmla="*/ 0 w 548"/>
                <a:gd name="T1" fmla="*/ 2147483647 h 452"/>
                <a:gd name="T2" fmla="*/ 2147483647 w 548"/>
                <a:gd name="T3" fmla="*/ 0 h 452"/>
                <a:gd name="T4" fmla="*/ 2147483647 w 548"/>
                <a:gd name="T5" fmla="*/ 0 h 452"/>
                <a:gd name="T6" fmla="*/ 2147483647 w 548"/>
                <a:gd name="T7" fmla="*/ 2147483647 h 452"/>
                <a:gd name="T8" fmla="*/ 2147483647 w 548"/>
                <a:gd name="T9" fmla="*/ 2147483647 h 452"/>
                <a:gd name="T10" fmla="*/ 2147483647 w 548"/>
                <a:gd name="T11" fmla="*/ 2147483647 h 452"/>
                <a:gd name="T12" fmla="*/ 2147483647 w 548"/>
                <a:gd name="T13" fmla="*/ 2147483647 h 452"/>
                <a:gd name="T14" fmla="*/ 2147483647 w 548"/>
                <a:gd name="T15" fmla="*/ 2147483647 h 452"/>
                <a:gd name="T16" fmla="*/ 2147483647 w 548"/>
                <a:gd name="T17" fmla="*/ 2147483647 h 452"/>
                <a:gd name="T18" fmla="*/ 2147483647 w 548"/>
                <a:gd name="T19" fmla="*/ 2147483647 h 452"/>
                <a:gd name="T20" fmla="*/ 2147483647 w 548"/>
                <a:gd name="T21" fmla="*/ 2147483647 h 452"/>
                <a:gd name="T22" fmla="*/ 2147483647 w 548"/>
                <a:gd name="T23" fmla="*/ 2147483647 h 452"/>
                <a:gd name="T24" fmla="*/ 2147483647 w 548"/>
                <a:gd name="T25" fmla="*/ 2147483647 h 452"/>
                <a:gd name="T26" fmla="*/ 2147483647 w 548"/>
                <a:gd name="T27" fmla="*/ 2147483647 h 452"/>
                <a:gd name="T28" fmla="*/ 2147483647 w 548"/>
                <a:gd name="T29" fmla="*/ 2147483647 h 452"/>
                <a:gd name="T30" fmla="*/ 2147483647 w 548"/>
                <a:gd name="T31" fmla="*/ 2147483647 h 452"/>
                <a:gd name="T32" fmla="*/ 2147483647 w 548"/>
                <a:gd name="T33" fmla="*/ 2147483647 h 452"/>
                <a:gd name="T34" fmla="*/ 2147483647 w 548"/>
                <a:gd name="T35" fmla="*/ 2147483647 h 452"/>
                <a:gd name="T36" fmla="*/ 2147483647 w 548"/>
                <a:gd name="T37" fmla="*/ 2147483647 h 452"/>
                <a:gd name="T38" fmla="*/ 2147483647 w 548"/>
                <a:gd name="T39" fmla="*/ 2147483647 h 452"/>
                <a:gd name="T40" fmla="*/ 2147483647 w 548"/>
                <a:gd name="T41" fmla="*/ 2147483647 h 452"/>
                <a:gd name="T42" fmla="*/ 2147483647 w 548"/>
                <a:gd name="T43" fmla="*/ 2147483647 h 452"/>
                <a:gd name="T44" fmla="*/ 2147483647 w 548"/>
                <a:gd name="T45" fmla="*/ 2147483647 h 452"/>
                <a:gd name="T46" fmla="*/ 2147483647 w 548"/>
                <a:gd name="T47" fmla="*/ 2147483647 h 452"/>
                <a:gd name="T48" fmla="*/ 2147483647 w 548"/>
                <a:gd name="T49" fmla="*/ 2147483647 h 452"/>
                <a:gd name="T50" fmla="*/ 0 w 548"/>
                <a:gd name="T51" fmla="*/ 2147483647 h 4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8"/>
                <a:gd name="T79" fmla="*/ 0 h 452"/>
                <a:gd name="T80" fmla="*/ 548 w 548"/>
                <a:gd name="T81" fmla="*/ 452 h 4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8" h="452">
                  <a:moveTo>
                    <a:pt x="0" y="15"/>
                  </a:moveTo>
                  <a:lnTo>
                    <a:pt x="240" y="0"/>
                  </a:lnTo>
                  <a:lnTo>
                    <a:pt x="290" y="0"/>
                  </a:lnTo>
                  <a:lnTo>
                    <a:pt x="329" y="14"/>
                  </a:lnTo>
                  <a:lnTo>
                    <a:pt x="308" y="52"/>
                  </a:lnTo>
                  <a:lnTo>
                    <a:pt x="378" y="116"/>
                  </a:lnTo>
                  <a:lnTo>
                    <a:pt x="401" y="170"/>
                  </a:lnTo>
                  <a:lnTo>
                    <a:pt x="442" y="157"/>
                  </a:lnTo>
                  <a:lnTo>
                    <a:pt x="441" y="233"/>
                  </a:lnTo>
                  <a:lnTo>
                    <a:pt x="483" y="255"/>
                  </a:lnTo>
                  <a:lnTo>
                    <a:pt x="502" y="322"/>
                  </a:lnTo>
                  <a:lnTo>
                    <a:pt x="532" y="328"/>
                  </a:lnTo>
                  <a:lnTo>
                    <a:pt x="548" y="356"/>
                  </a:lnTo>
                  <a:lnTo>
                    <a:pt x="511" y="395"/>
                  </a:lnTo>
                  <a:lnTo>
                    <a:pt x="499" y="440"/>
                  </a:lnTo>
                  <a:lnTo>
                    <a:pt x="447" y="452"/>
                  </a:lnTo>
                  <a:lnTo>
                    <a:pt x="460" y="403"/>
                  </a:lnTo>
                  <a:lnTo>
                    <a:pt x="255" y="421"/>
                  </a:lnTo>
                  <a:lnTo>
                    <a:pt x="107" y="438"/>
                  </a:lnTo>
                  <a:lnTo>
                    <a:pt x="98" y="391"/>
                  </a:lnTo>
                  <a:lnTo>
                    <a:pt x="88" y="246"/>
                  </a:lnTo>
                  <a:lnTo>
                    <a:pt x="86" y="167"/>
                  </a:lnTo>
                  <a:lnTo>
                    <a:pt x="37" y="131"/>
                  </a:lnTo>
                  <a:lnTo>
                    <a:pt x="55" y="99"/>
                  </a:lnTo>
                  <a:lnTo>
                    <a:pt x="31" y="81"/>
                  </a:lnTo>
                  <a:lnTo>
                    <a:pt x="0" y="15"/>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93" name="Freeform 292"/>
            <p:cNvSpPr>
              <a:spLocks/>
            </p:cNvSpPr>
            <p:nvPr/>
          </p:nvSpPr>
          <p:spPr bwMode="auto">
            <a:xfrm>
              <a:off x="4782756" y="1454150"/>
              <a:ext cx="412750" cy="733425"/>
            </a:xfrm>
            <a:custGeom>
              <a:avLst/>
              <a:gdLst>
                <a:gd name="T0" fmla="*/ 0 w 268"/>
                <a:gd name="T1" fmla="*/ 2147483647 h 442"/>
                <a:gd name="T2" fmla="*/ 2147483647 w 268"/>
                <a:gd name="T3" fmla="*/ 2147483647 h 442"/>
                <a:gd name="T4" fmla="*/ 2147483647 w 268"/>
                <a:gd name="T5" fmla="*/ 2147483647 h 442"/>
                <a:gd name="T6" fmla="*/ 2147483647 w 268"/>
                <a:gd name="T7" fmla="*/ 2147483647 h 442"/>
                <a:gd name="T8" fmla="*/ 2147483647 w 268"/>
                <a:gd name="T9" fmla="*/ 2147483647 h 442"/>
                <a:gd name="T10" fmla="*/ 2147483647 w 268"/>
                <a:gd name="T11" fmla="*/ 0 h 442"/>
                <a:gd name="T12" fmla="*/ 2147483647 w 268"/>
                <a:gd name="T13" fmla="*/ 2147483647 h 442"/>
                <a:gd name="T14" fmla="*/ 2147483647 w 268"/>
                <a:gd name="T15" fmla="*/ 2147483647 h 442"/>
                <a:gd name="T16" fmla="*/ 2147483647 w 268"/>
                <a:gd name="T17" fmla="*/ 2147483647 h 442"/>
                <a:gd name="T18" fmla="*/ 2147483647 w 268"/>
                <a:gd name="T19" fmla="*/ 2147483647 h 442"/>
                <a:gd name="T20" fmla="*/ 2147483647 w 268"/>
                <a:gd name="T21" fmla="*/ 2147483647 h 442"/>
                <a:gd name="T22" fmla="*/ 2147483647 w 268"/>
                <a:gd name="T23" fmla="*/ 2147483647 h 442"/>
                <a:gd name="T24" fmla="*/ 2147483647 w 268"/>
                <a:gd name="T25" fmla="*/ 2147483647 h 442"/>
                <a:gd name="T26" fmla="*/ 2147483647 w 268"/>
                <a:gd name="T27" fmla="*/ 2147483647 h 442"/>
                <a:gd name="T28" fmla="*/ 2147483647 w 268"/>
                <a:gd name="T29" fmla="*/ 2147483647 h 442"/>
                <a:gd name="T30" fmla="*/ 0 w 268"/>
                <a:gd name="T31" fmla="*/ 2147483647 h 44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8"/>
                <a:gd name="T49" fmla="*/ 0 h 442"/>
                <a:gd name="T50" fmla="*/ 268 w 268"/>
                <a:gd name="T51" fmla="*/ 442 h 44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8" h="442">
                  <a:moveTo>
                    <a:pt x="0" y="32"/>
                  </a:moveTo>
                  <a:lnTo>
                    <a:pt x="31" y="48"/>
                  </a:lnTo>
                  <a:lnTo>
                    <a:pt x="61" y="45"/>
                  </a:lnTo>
                  <a:lnTo>
                    <a:pt x="71" y="36"/>
                  </a:lnTo>
                  <a:lnTo>
                    <a:pt x="79" y="9"/>
                  </a:lnTo>
                  <a:lnTo>
                    <a:pt x="208" y="0"/>
                  </a:lnTo>
                  <a:lnTo>
                    <a:pt x="268" y="312"/>
                  </a:lnTo>
                  <a:lnTo>
                    <a:pt x="263" y="309"/>
                  </a:lnTo>
                  <a:lnTo>
                    <a:pt x="219" y="327"/>
                  </a:lnTo>
                  <a:lnTo>
                    <a:pt x="187" y="410"/>
                  </a:lnTo>
                  <a:lnTo>
                    <a:pt x="141" y="398"/>
                  </a:lnTo>
                  <a:lnTo>
                    <a:pt x="87" y="430"/>
                  </a:lnTo>
                  <a:lnTo>
                    <a:pt x="17" y="442"/>
                  </a:lnTo>
                  <a:lnTo>
                    <a:pt x="49" y="360"/>
                  </a:lnTo>
                  <a:lnTo>
                    <a:pt x="35" y="313"/>
                  </a:lnTo>
                  <a:lnTo>
                    <a:pt x="0" y="32"/>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94" name="Freeform 293"/>
            <p:cNvSpPr>
              <a:spLocks/>
            </p:cNvSpPr>
            <p:nvPr/>
          </p:nvSpPr>
          <p:spPr bwMode="auto">
            <a:xfrm>
              <a:off x="5101843" y="1304925"/>
              <a:ext cx="531813" cy="661988"/>
            </a:xfrm>
            <a:custGeom>
              <a:avLst/>
              <a:gdLst>
                <a:gd name="T0" fmla="*/ 0 w 345"/>
                <a:gd name="T1" fmla="*/ 2147483647 h 398"/>
                <a:gd name="T2" fmla="*/ 2147483647 w 345"/>
                <a:gd name="T3" fmla="*/ 2147483647 h 398"/>
                <a:gd name="T4" fmla="*/ 2147483647 w 345"/>
                <a:gd name="T5" fmla="*/ 2147483647 h 398"/>
                <a:gd name="T6" fmla="*/ 2147483647 w 345"/>
                <a:gd name="T7" fmla="*/ 2147483647 h 398"/>
                <a:gd name="T8" fmla="*/ 2147483647 w 345"/>
                <a:gd name="T9" fmla="*/ 2147483647 h 398"/>
                <a:gd name="T10" fmla="*/ 2147483647 w 345"/>
                <a:gd name="T11" fmla="*/ 0 h 398"/>
                <a:gd name="T12" fmla="*/ 2147483647 w 345"/>
                <a:gd name="T13" fmla="*/ 2147483647 h 398"/>
                <a:gd name="T14" fmla="*/ 2147483647 w 345"/>
                <a:gd name="T15" fmla="*/ 2147483647 h 398"/>
                <a:gd name="T16" fmla="*/ 2147483647 w 345"/>
                <a:gd name="T17" fmla="*/ 2147483647 h 398"/>
                <a:gd name="T18" fmla="*/ 2147483647 w 345"/>
                <a:gd name="T19" fmla="*/ 2147483647 h 398"/>
                <a:gd name="T20" fmla="*/ 2147483647 w 345"/>
                <a:gd name="T21" fmla="*/ 2147483647 h 398"/>
                <a:gd name="T22" fmla="*/ 2147483647 w 345"/>
                <a:gd name="T23" fmla="*/ 2147483647 h 398"/>
                <a:gd name="T24" fmla="*/ 2147483647 w 345"/>
                <a:gd name="T25" fmla="*/ 2147483647 h 398"/>
                <a:gd name="T26" fmla="*/ 2147483647 w 345"/>
                <a:gd name="T27" fmla="*/ 2147483647 h 398"/>
                <a:gd name="T28" fmla="*/ 2147483647 w 345"/>
                <a:gd name="T29" fmla="*/ 2147483647 h 398"/>
                <a:gd name="T30" fmla="*/ 2147483647 w 345"/>
                <a:gd name="T31" fmla="*/ 2147483647 h 398"/>
                <a:gd name="T32" fmla="*/ 2147483647 w 345"/>
                <a:gd name="T33" fmla="*/ 2147483647 h 398"/>
                <a:gd name="T34" fmla="*/ 2147483647 w 345"/>
                <a:gd name="T35" fmla="*/ 2147483647 h 398"/>
                <a:gd name="T36" fmla="*/ 0 w 345"/>
                <a:gd name="T37" fmla="*/ 2147483647 h 3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5"/>
                <a:gd name="T58" fmla="*/ 0 h 398"/>
                <a:gd name="T59" fmla="*/ 345 w 345"/>
                <a:gd name="T60" fmla="*/ 398 h 3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5" h="398">
                  <a:moveTo>
                    <a:pt x="0" y="89"/>
                  </a:moveTo>
                  <a:lnTo>
                    <a:pt x="155" y="74"/>
                  </a:lnTo>
                  <a:lnTo>
                    <a:pt x="188" y="80"/>
                  </a:lnTo>
                  <a:lnTo>
                    <a:pt x="261" y="46"/>
                  </a:lnTo>
                  <a:lnTo>
                    <a:pt x="277" y="15"/>
                  </a:lnTo>
                  <a:lnTo>
                    <a:pt x="321" y="0"/>
                  </a:lnTo>
                  <a:lnTo>
                    <a:pt x="345" y="151"/>
                  </a:lnTo>
                  <a:lnTo>
                    <a:pt x="327" y="167"/>
                  </a:lnTo>
                  <a:lnTo>
                    <a:pt x="331" y="271"/>
                  </a:lnTo>
                  <a:lnTo>
                    <a:pt x="297" y="280"/>
                  </a:lnTo>
                  <a:lnTo>
                    <a:pt x="277" y="338"/>
                  </a:lnTo>
                  <a:lnTo>
                    <a:pt x="251" y="331"/>
                  </a:lnTo>
                  <a:lnTo>
                    <a:pt x="242" y="398"/>
                  </a:lnTo>
                  <a:lnTo>
                    <a:pt x="203" y="370"/>
                  </a:lnTo>
                  <a:lnTo>
                    <a:pt x="127" y="388"/>
                  </a:lnTo>
                  <a:lnTo>
                    <a:pt x="94" y="362"/>
                  </a:lnTo>
                  <a:lnTo>
                    <a:pt x="51" y="361"/>
                  </a:lnTo>
                  <a:lnTo>
                    <a:pt x="29" y="249"/>
                  </a:lnTo>
                  <a:lnTo>
                    <a:pt x="0" y="89"/>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ct val="50000"/>
                </a:spcBef>
                <a:spcAft>
                  <a:spcPts val="0"/>
                </a:spcAft>
                <a:buClrTx/>
                <a:buSzTx/>
                <a:buFontTx/>
                <a:buNone/>
                <a:tabLst/>
                <a:defRPr/>
              </a:pPr>
              <a:endParaRPr kumimoji="0" lang="en-US" sz="1100" b="1" i="0" u="none" strike="noStrike" kern="0" cap="none" spc="0" normalizeH="0" baseline="0" noProof="0">
                <a:ln>
                  <a:noFill/>
                </a:ln>
                <a:solidFill>
                  <a:sysClr val="windowText" lastClr="000000"/>
                </a:solidFill>
                <a:effectLst/>
                <a:uLnTx/>
                <a:uFillTx/>
                <a:latin typeface="Calibri" pitchFamily="34" charset="0"/>
                <a:cs typeface="+mn-cs"/>
              </a:endParaRPr>
            </a:p>
          </p:txBody>
        </p:sp>
        <p:sp>
          <p:nvSpPr>
            <p:cNvPr id="295" name="Freeform 294"/>
            <p:cNvSpPr>
              <a:spLocks/>
            </p:cNvSpPr>
            <p:nvPr/>
          </p:nvSpPr>
          <p:spPr bwMode="auto">
            <a:xfrm>
              <a:off x="4630356" y="1901825"/>
              <a:ext cx="933450" cy="561975"/>
            </a:xfrm>
            <a:custGeom>
              <a:avLst/>
              <a:gdLst>
                <a:gd name="T0" fmla="*/ 0 w 607"/>
                <a:gd name="T1" fmla="*/ 2147483647 h 337"/>
                <a:gd name="T2" fmla="*/ 2147483647 w 607"/>
                <a:gd name="T3" fmla="*/ 2147483647 h 337"/>
                <a:gd name="T4" fmla="*/ 2147483647 w 607"/>
                <a:gd name="T5" fmla="*/ 2147483647 h 337"/>
                <a:gd name="T6" fmla="*/ 2147483647 w 607"/>
                <a:gd name="T7" fmla="*/ 2147483647 h 337"/>
                <a:gd name="T8" fmla="*/ 2147483647 w 607"/>
                <a:gd name="T9" fmla="*/ 2147483647 h 337"/>
                <a:gd name="T10" fmla="*/ 2147483647 w 607"/>
                <a:gd name="T11" fmla="*/ 2147483647 h 337"/>
                <a:gd name="T12" fmla="*/ 2147483647 w 607"/>
                <a:gd name="T13" fmla="*/ 2147483647 h 337"/>
                <a:gd name="T14" fmla="*/ 2147483647 w 607"/>
                <a:gd name="T15" fmla="*/ 2147483647 h 337"/>
                <a:gd name="T16" fmla="*/ 2147483647 w 607"/>
                <a:gd name="T17" fmla="*/ 2147483647 h 337"/>
                <a:gd name="T18" fmla="*/ 2147483647 w 607"/>
                <a:gd name="T19" fmla="*/ 2147483647 h 337"/>
                <a:gd name="T20" fmla="*/ 2147483647 w 607"/>
                <a:gd name="T21" fmla="*/ 2147483647 h 337"/>
                <a:gd name="T22" fmla="*/ 2147483647 w 607"/>
                <a:gd name="T23" fmla="*/ 2147483647 h 337"/>
                <a:gd name="T24" fmla="*/ 2147483647 w 607"/>
                <a:gd name="T25" fmla="*/ 2147483647 h 337"/>
                <a:gd name="T26" fmla="*/ 2147483647 w 607"/>
                <a:gd name="T27" fmla="*/ 2147483647 h 337"/>
                <a:gd name="T28" fmla="*/ 2147483647 w 607"/>
                <a:gd name="T29" fmla="*/ 0 h 337"/>
                <a:gd name="T30" fmla="*/ 2147483647 w 607"/>
                <a:gd name="T31" fmla="*/ 2147483647 h 337"/>
                <a:gd name="T32" fmla="*/ 2147483647 w 607"/>
                <a:gd name="T33" fmla="*/ 2147483647 h 337"/>
                <a:gd name="T34" fmla="*/ 2147483647 w 607"/>
                <a:gd name="T35" fmla="*/ 2147483647 h 337"/>
                <a:gd name="T36" fmla="*/ 2147483647 w 607"/>
                <a:gd name="T37" fmla="*/ 2147483647 h 337"/>
                <a:gd name="T38" fmla="*/ 2147483647 w 607"/>
                <a:gd name="T39" fmla="*/ 2147483647 h 337"/>
                <a:gd name="T40" fmla="*/ 2147483647 w 607"/>
                <a:gd name="T41" fmla="*/ 2147483647 h 337"/>
                <a:gd name="T42" fmla="*/ 2147483647 w 607"/>
                <a:gd name="T43" fmla="*/ 2147483647 h 337"/>
                <a:gd name="T44" fmla="*/ 2147483647 w 607"/>
                <a:gd name="T45" fmla="*/ 2147483647 h 337"/>
                <a:gd name="T46" fmla="*/ 2147483647 w 607"/>
                <a:gd name="T47" fmla="*/ 2147483647 h 337"/>
                <a:gd name="T48" fmla="*/ 2147483647 w 607"/>
                <a:gd name="T49" fmla="*/ 2147483647 h 337"/>
                <a:gd name="T50" fmla="*/ 2147483647 w 607"/>
                <a:gd name="T51" fmla="*/ 2147483647 h 337"/>
                <a:gd name="T52" fmla="*/ 2147483647 w 607"/>
                <a:gd name="T53" fmla="*/ 2147483647 h 337"/>
                <a:gd name="T54" fmla="*/ 2147483647 w 607"/>
                <a:gd name="T55" fmla="*/ 2147483647 h 337"/>
                <a:gd name="T56" fmla="*/ 0 w 607"/>
                <a:gd name="T57" fmla="*/ 2147483647 h 3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7"/>
                <a:gd name="T88" fmla="*/ 0 h 337"/>
                <a:gd name="T89" fmla="*/ 607 w 607"/>
                <a:gd name="T90" fmla="*/ 337 h 3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7" h="337">
                  <a:moveTo>
                    <a:pt x="0" y="337"/>
                  </a:moveTo>
                  <a:lnTo>
                    <a:pt x="148" y="316"/>
                  </a:lnTo>
                  <a:lnTo>
                    <a:pt x="148" y="301"/>
                  </a:lnTo>
                  <a:lnTo>
                    <a:pt x="504" y="252"/>
                  </a:lnTo>
                  <a:lnTo>
                    <a:pt x="510" y="227"/>
                  </a:lnTo>
                  <a:lnTo>
                    <a:pt x="562" y="207"/>
                  </a:lnTo>
                  <a:lnTo>
                    <a:pt x="568" y="181"/>
                  </a:lnTo>
                  <a:lnTo>
                    <a:pt x="590" y="172"/>
                  </a:lnTo>
                  <a:lnTo>
                    <a:pt x="607" y="131"/>
                  </a:lnTo>
                  <a:lnTo>
                    <a:pt x="558" y="91"/>
                  </a:lnTo>
                  <a:lnTo>
                    <a:pt x="549" y="37"/>
                  </a:lnTo>
                  <a:lnTo>
                    <a:pt x="510" y="11"/>
                  </a:lnTo>
                  <a:lnTo>
                    <a:pt x="431" y="26"/>
                  </a:lnTo>
                  <a:lnTo>
                    <a:pt x="394" y="2"/>
                  </a:lnTo>
                  <a:lnTo>
                    <a:pt x="358" y="0"/>
                  </a:lnTo>
                  <a:lnTo>
                    <a:pt x="365" y="37"/>
                  </a:lnTo>
                  <a:lnTo>
                    <a:pt x="316" y="57"/>
                  </a:lnTo>
                  <a:lnTo>
                    <a:pt x="283" y="140"/>
                  </a:lnTo>
                  <a:lnTo>
                    <a:pt x="239" y="127"/>
                  </a:lnTo>
                  <a:lnTo>
                    <a:pt x="185" y="158"/>
                  </a:lnTo>
                  <a:lnTo>
                    <a:pt x="116" y="170"/>
                  </a:lnTo>
                  <a:lnTo>
                    <a:pt x="116" y="218"/>
                  </a:lnTo>
                  <a:lnTo>
                    <a:pt x="82" y="216"/>
                  </a:lnTo>
                  <a:lnTo>
                    <a:pt x="84" y="258"/>
                  </a:lnTo>
                  <a:lnTo>
                    <a:pt x="48" y="242"/>
                  </a:lnTo>
                  <a:lnTo>
                    <a:pt x="27" y="249"/>
                  </a:lnTo>
                  <a:lnTo>
                    <a:pt x="45" y="277"/>
                  </a:lnTo>
                  <a:lnTo>
                    <a:pt x="8" y="315"/>
                  </a:lnTo>
                  <a:lnTo>
                    <a:pt x="0" y="337"/>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96" name="Freeform 295"/>
            <p:cNvSpPr>
              <a:spLocks/>
            </p:cNvSpPr>
            <p:nvPr/>
          </p:nvSpPr>
          <p:spPr bwMode="auto">
            <a:xfrm>
              <a:off x="4571012" y="2264230"/>
              <a:ext cx="1074998" cy="425584"/>
            </a:xfrm>
            <a:custGeom>
              <a:avLst/>
              <a:gdLst>
                <a:gd name="T0" fmla="*/ 2147483647 w 699"/>
                <a:gd name="T1" fmla="*/ 2147483647 h 255"/>
                <a:gd name="T2" fmla="*/ 2147483647 w 699"/>
                <a:gd name="T3" fmla="*/ 2147483647 h 255"/>
                <a:gd name="T4" fmla="*/ 2147483647 w 699"/>
                <a:gd name="T5" fmla="*/ 2147483647 h 255"/>
                <a:gd name="T6" fmla="*/ 2147483647 w 699"/>
                <a:gd name="T7" fmla="*/ 2147483647 h 255"/>
                <a:gd name="T8" fmla="*/ 0 w 699"/>
                <a:gd name="T9" fmla="*/ 2147483647 h 255"/>
                <a:gd name="T10" fmla="*/ 2147483647 w 699"/>
                <a:gd name="T11" fmla="*/ 2147483647 h 255"/>
                <a:gd name="T12" fmla="*/ 2147483647 w 699"/>
                <a:gd name="T13" fmla="*/ 2147483647 h 255"/>
                <a:gd name="T14" fmla="*/ 2147483647 w 699"/>
                <a:gd name="T15" fmla="*/ 2147483647 h 255"/>
                <a:gd name="T16" fmla="*/ 2147483647 w 699"/>
                <a:gd name="T17" fmla="*/ 2147483647 h 255"/>
                <a:gd name="T18" fmla="*/ 2147483647 w 699"/>
                <a:gd name="T19" fmla="*/ 2147483647 h 255"/>
                <a:gd name="T20" fmla="*/ 2147483647 w 699"/>
                <a:gd name="T21" fmla="*/ 2147483647 h 255"/>
                <a:gd name="T22" fmla="*/ 2147483647 w 699"/>
                <a:gd name="T23" fmla="*/ 0 h 255"/>
                <a:gd name="T24" fmla="*/ 2147483647 w 699"/>
                <a:gd name="T25" fmla="*/ 2147483647 h 255"/>
                <a:gd name="T26" fmla="*/ 2147483647 w 699"/>
                <a:gd name="T27" fmla="*/ 2147483647 h 255"/>
                <a:gd name="T28" fmla="*/ 2147483647 w 699"/>
                <a:gd name="T29" fmla="*/ 2147483647 h 255"/>
                <a:gd name="T30" fmla="*/ 2147483647 w 699"/>
                <a:gd name="T31" fmla="*/ 2147483647 h 2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9"/>
                <a:gd name="T49" fmla="*/ 0 h 255"/>
                <a:gd name="T50" fmla="*/ 699 w 699"/>
                <a:gd name="T51" fmla="*/ 255 h 25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9" h="255">
                  <a:moveTo>
                    <a:pt x="42" y="116"/>
                  </a:moveTo>
                  <a:lnTo>
                    <a:pt x="42" y="121"/>
                  </a:lnTo>
                  <a:lnTo>
                    <a:pt x="30" y="144"/>
                  </a:lnTo>
                  <a:lnTo>
                    <a:pt x="43" y="177"/>
                  </a:lnTo>
                  <a:lnTo>
                    <a:pt x="0" y="205"/>
                  </a:lnTo>
                  <a:lnTo>
                    <a:pt x="9" y="255"/>
                  </a:lnTo>
                  <a:lnTo>
                    <a:pt x="192" y="240"/>
                  </a:lnTo>
                  <a:lnTo>
                    <a:pt x="410" y="214"/>
                  </a:lnTo>
                  <a:lnTo>
                    <a:pt x="519" y="195"/>
                  </a:lnTo>
                  <a:lnTo>
                    <a:pt x="541" y="129"/>
                  </a:lnTo>
                  <a:lnTo>
                    <a:pt x="580" y="126"/>
                  </a:lnTo>
                  <a:lnTo>
                    <a:pt x="699" y="0"/>
                  </a:lnTo>
                  <a:lnTo>
                    <a:pt x="544" y="31"/>
                  </a:lnTo>
                  <a:lnTo>
                    <a:pt x="183" y="83"/>
                  </a:lnTo>
                  <a:lnTo>
                    <a:pt x="186" y="98"/>
                  </a:lnTo>
                  <a:lnTo>
                    <a:pt x="42" y="116"/>
                  </a:lnTo>
                  <a:close/>
                </a:path>
              </a:pathLst>
            </a:custGeom>
            <a:solidFill>
              <a:srgbClr val="F79646"/>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97" name="Freeform 296"/>
            <p:cNvSpPr>
              <a:spLocks/>
            </p:cNvSpPr>
            <p:nvPr/>
          </p:nvSpPr>
          <p:spPr bwMode="auto">
            <a:xfrm>
              <a:off x="4461999" y="2654980"/>
              <a:ext cx="443625" cy="834508"/>
            </a:xfrm>
            <a:custGeom>
              <a:avLst/>
              <a:gdLst>
                <a:gd name="T0" fmla="*/ 2147483647 w 287"/>
                <a:gd name="T1" fmla="*/ 2147483647 h 500"/>
                <a:gd name="T2" fmla="*/ 2147483647 w 287"/>
                <a:gd name="T3" fmla="*/ 2147483647 h 500"/>
                <a:gd name="T4" fmla="*/ 0 w 287"/>
                <a:gd name="T5" fmla="*/ 2147483647 h 500"/>
                <a:gd name="T6" fmla="*/ 2147483647 w 287"/>
                <a:gd name="T7" fmla="*/ 2147483647 h 500"/>
                <a:gd name="T8" fmla="*/ 2147483647 w 287"/>
                <a:gd name="T9" fmla="*/ 2147483647 h 500"/>
                <a:gd name="T10" fmla="*/ 2147483647 w 287"/>
                <a:gd name="T11" fmla="*/ 2147483647 h 500"/>
                <a:gd name="T12" fmla="*/ 2147483647 w 287"/>
                <a:gd name="T13" fmla="*/ 2147483647 h 500"/>
                <a:gd name="T14" fmla="*/ 2147483647 w 287"/>
                <a:gd name="T15" fmla="*/ 2147483647 h 500"/>
                <a:gd name="T16" fmla="*/ 2147483647 w 287"/>
                <a:gd name="T17" fmla="*/ 2147483647 h 500"/>
                <a:gd name="T18" fmla="*/ 2147483647 w 287"/>
                <a:gd name="T19" fmla="*/ 2147483647 h 500"/>
                <a:gd name="T20" fmla="*/ 2147483647 w 287"/>
                <a:gd name="T21" fmla="*/ 2147483647 h 500"/>
                <a:gd name="T22" fmla="*/ 2147483647 w 287"/>
                <a:gd name="T23" fmla="*/ 2147483647 h 500"/>
                <a:gd name="T24" fmla="*/ 2147483647 w 287"/>
                <a:gd name="T25" fmla="*/ 2147483647 h 500"/>
                <a:gd name="T26" fmla="*/ 2147483647 w 287"/>
                <a:gd name="T27" fmla="*/ 0 h 500"/>
                <a:gd name="T28" fmla="*/ 2147483647 w 287"/>
                <a:gd name="T29" fmla="*/ 2147483647 h 5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7"/>
                <a:gd name="T46" fmla="*/ 0 h 500"/>
                <a:gd name="T47" fmla="*/ 287 w 287"/>
                <a:gd name="T48" fmla="*/ 500 h 5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7" h="500">
                  <a:moveTo>
                    <a:pt x="81" y="17"/>
                  </a:moveTo>
                  <a:lnTo>
                    <a:pt x="38" y="102"/>
                  </a:lnTo>
                  <a:lnTo>
                    <a:pt x="0" y="157"/>
                  </a:lnTo>
                  <a:lnTo>
                    <a:pt x="12" y="222"/>
                  </a:lnTo>
                  <a:lnTo>
                    <a:pt x="57" y="312"/>
                  </a:lnTo>
                  <a:lnTo>
                    <a:pt x="23" y="403"/>
                  </a:lnTo>
                  <a:lnTo>
                    <a:pt x="8" y="450"/>
                  </a:lnTo>
                  <a:lnTo>
                    <a:pt x="175" y="431"/>
                  </a:lnTo>
                  <a:lnTo>
                    <a:pt x="182" y="492"/>
                  </a:lnTo>
                  <a:lnTo>
                    <a:pt x="216" y="500"/>
                  </a:lnTo>
                  <a:lnTo>
                    <a:pt x="225" y="468"/>
                  </a:lnTo>
                  <a:lnTo>
                    <a:pt x="287" y="459"/>
                  </a:lnTo>
                  <a:lnTo>
                    <a:pt x="273" y="358"/>
                  </a:lnTo>
                  <a:lnTo>
                    <a:pt x="270" y="0"/>
                  </a:lnTo>
                  <a:lnTo>
                    <a:pt x="81" y="17"/>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298" name="Freeform 297"/>
            <p:cNvSpPr>
              <a:spLocks/>
            </p:cNvSpPr>
            <p:nvPr/>
          </p:nvSpPr>
          <p:spPr bwMode="auto">
            <a:xfrm>
              <a:off x="4874831" y="2617788"/>
              <a:ext cx="498475" cy="838200"/>
            </a:xfrm>
            <a:custGeom>
              <a:avLst/>
              <a:gdLst>
                <a:gd name="T0" fmla="*/ 0 w 323"/>
                <a:gd name="T1" fmla="*/ 2147483647 h 504"/>
                <a:gd name="T2" fmla="*/ 2147483647 w 323"/>
                <a:gd name="T3" fmla="*/ 0 h 504"/>
                <a:gd name="T4" fmla="*/ 2147483647 w 323"/>
                <a:gd name="T5" fmla="*/ 2147483647 h 504"/>
                <a:gd name="T6" fmla="*/ 2147483647 w 323"/>
                <a:gd name="T7" fmla="*/ 2147483647 h 504"/>
                <a:gd name="T8" fmla="*/ 2147483647 w 323"/>
                <a:gd name="T9" fmla="*/ 2147483647 h 504"/>
                <a:gd name="T10" fmla="*/ 2147483647 w 323"/>
                <a:gd name="T11" fmla="*/ 2147483647 h 504"/>
                <a:gd name="T12" fmla="*/ 2147483647 w 323"/>
                <a:gd name="T13" fmla="*/ 2147483647 h 504"/>
                <a:gd name="T14" fmla="*/ 2147483647 w 323"/>
                <a:gd name="T15" fmla="*/ 2147483647 h 504"/>
                <a:gd name="T16" fmla="*/ 2147483647 w 323"/>
                <a:gd name="T17" fmla="*/ 2147483647 h 504"/>
                <a:gd name="T18" fmla="*/ 2147483647 w 323"/>
                <a:gd name="T19" fmla="*/ 2147483647 h 504"/>
                <a:gd name="T20" fmla="*/ 2147483647 w 323"/>
                <a:gd name="T21" fmla="*/ 2147483647 h 504"/>
                <a:gd name="T22" fmla="*/ 2147483647 w 323"/>
                <a:gd name="T23" fmla="*/ 2147483647 h 504"/>
                <a:gd name="T24" fmla="*/ 2147483647 w 323"/>
                <a:gd name="T25" fmla="*/ 2147483647 h 504"/>
                <a:gd name="T26" fmla="*/ 2147483647 w 323"/>
                <a:gd name="T27" fmla="*/ 2147483647 h 504"/>
                <a:gd name="T28" fmla="*/ 0 w 323"/>
                <a:gd name="T29" fmla="*/ 2147483647 h 5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3"/>
                <a:gd name="T46" fmla="*/ 0 h 504"/>
                <a:gd name="T47" fmla="*/ 323 w 323"/>
                <a:gd name="T48" fmla="*/ 504 h 5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3" h="504">
                  <a:moveTo>
                    <a:pt x="0" y="26"/>
                  </a:moveTo>
                  <a:lnTo>
                    <a:pt x="210" y="0"/>
                  </a:lnTo>
                  <a:lnTo>
                    <a:pt x="277" y="233"/>
                  </a:lnTo>
                  <a:lnTo>
                    <a:pt x="323" y="270"/>
                  </a:lnTo>
                  <a:lnTo>
                    <a:pt x="286" y="339"/>
                  </a:lnTo>
                  <a:lnTo>
                    <a:pt x="322" y="404"/>
                  </a:lnTo>
                  <a:lnTo>
                    <a:pt x="107" y="428"/>
                  </a:lnTo>
                  <a:lnTo>
                    <a:pt x="116" y="485"/>
                  </a:lnTo>
                  <a:lnTo>
                    <a:pt x="85" y="504"/>
                  </a:lnTo>
                  <a:lnTo>
                    <a:pt x="59" y="433"/>
                  </a:lnTo>
                  <a:lnTo>
                    <a:pt x="44" y="491"/>
                  </a:lnTo>
                  <a:lnTo>
                    <a:pt x="18" y="485"/>
                  </a:lnTo>
                  <a:lnTo>
                    <a:pt x="9" y="427"/>
                  </a:lnTo>
                  <a:lnTo>
                    <a:pt x="1" y="376"/>
                  </a:lnTo>
                  <a:lnTo>
                    <a:pt x="0" y="26"/>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299" name="Freeform 298"/>
            <p:cNvSpPr>
              <a:spLocks/>
            </p:cNvSpPr>
            <p:nvPr/>
          </p:nvSpPr>
          <p:spPr bwMode="auto">
            <a:xfrm>
              <a:off x="5198681" y="2573338"/>
              <a:ext cx="687387" cy="773112"/>
            </a:xfrm>
            <a:custGeom>
              <a:avLst/>
              <a:gdLst>
                <a:gd name="T0" fmla="*/ 0 w 447"/>
                <a:gd name="T1" fmla="*/ 2147483647 h 464"/>
                <a:gd name="T2" fmla="*/ 2147483647 w 447"/>
                <a:gd name="T3" fmla="*/ 2147483647 h 464"/>
                <a:gd name="T4" fmla="*/ 2147483647 w 447"/>
                <a:gd name="T5" fmla="*/ 2147483647 h 464"/>
                <a:gd name="T6" fmla="*/ 2147483647 w 447"/>
                <a:gd name="T7" fmla="*/ 0 h 464"/>
                <a:gd name="T8" fmla="*/ 2147483647 w 447"/>
                <a:gd name="T9" fmla="*/ 2147483647 h 464"/>
                <a:gd name="T10" fmla="*/ 2147483647 w 447"/>
                <a:gd name="T11" fmla="*/ 2147483647 h 464"/>
                <a:gd name="T12" fmla="*/ 2147483647 w 447"/>
                <a:gd name="T13" fmla="*/ 2147483647 h 464"/>
                <a:gd name="T14" fmla="*/ 2147483647 w 447"/>
                <a:gd name="T15" fmla="*/ 2147483647 h 464"/>
                <a:gd name="T16" fmla="*/ 2147483647 w 447"/>
                <a:gd name="T17" fmla="*/ 2147483647 h 464"/>
                <a:gd name="T18" fmla="*/ 2147483647 w 447"/>
                <a:gd name="T19" fmla="*/ 2147483647 h 464"/>
                <a:gd name="T20" fmla="*/ 2147483647 w 447"/>
                <a:gd name="T21" fmla="*/ 2147483647 h 464"/>
                <a:gd name="T22" fmla="*/ 2147483647 w 447"/>
                <a:gd name="T23" fmla="*/ 2147483647 h 464"/>
                <a:gd name="T24" fmla="*/ 2147483647 w 447"/>
                <a:gd name="T25" fmla="*/ 2147483647 h 464"/>
                <a:gd name="T26" fmla="*/ 2147483647 w 447"/>
                <a:gd name="T27" fmla="*/ 2147483647 h 464"/>
                <a:gd name="T28" fmla="*/ 2147483647 w 447"/>
                <a:gd name="T29" fmla="*/ 2147483647 h 464"/>
                <a:gd name="T30" fmla="*/ 2147483647 w 447"/>
                <a:gd name="T31" fmla="*/ 2147483647 h 464"/>
                <a:gd name="T32" fmla="*/ 2147483647 w 447"/>
                <a:gd name="T33" fmla="*/ 2147483647 h 464"/>
                <a:gd name="T34" fmla="*/ 2147483647 w 447"/>
                <a:gd name="T35" fmla="*/ 2147483647 h 464"/>
                <a:gd name="T36" fmla="*/ 0 w 447"/>
                <a:gd name="T37" fmla="*/ 2147483647 h 4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7"/>
                <a:gd name="T58" fmla="*/ 0 h 464"/>
                <a:gd name="T59" fmla="*/ 447 w 447"/>
                <a:gd name="T60" fmla="*/ 464 h 4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7" h="464">
                  <a:moveTo>
                    <a:pt x="0" y="28"/>
                  </a:moveTo>
                  <a:lnTo>
                    <a:pt x="4" y="28"/>
                  </a:lnTo>
                  <a:lnTo>
                    <a:pt x="109" y="9"/>
                  </a:lnTo>
                  <a:lnTo>
                    <a:pt x="201" y="0"/>
                  </a:lnTo>
                  <a:lnTo>
                    <a:pt x="188" y="24"/>
                  </a:lnTo>
                  <a:lnTo>
                    <a:pt x="216" y="24"/>
                  </a:lnTo>
                  <a:lnTo>
                    <a:pt x="375" y="167"/>
                  </a:lnTo>
                  <a:lnTo>
                    <a:pt x="438" y="259"/>
                  </a:lnTo>
                  <a:lnTo>
                    <a:pt x="447" y="322"/>
                  </a:lnTo>
                  <a:lnTo>
                    <a:pt x="426" y="337"/>
                  </a:lnTo>
                  <a:lnTo>
                    <a:pt x="438" y="400"/>
                  </a:lnTo>
                  <a:lnTo>
                    <a:pt x="393" y="403"/>
                  </a:lnTo>
                  <a:lnTo>
                    <a:pt x="393" y="456"/>
                  </a:lnTo>
                  <a:lnTo>
                    <a:pt x="358" y="429"/>
                  </a:lnTo>
                  <a:lnTo>
                    <a:pt x="128" y="464"/>
                  </a:lnTo>
                  <a:lnTo>
                    <a:pt x="76" y="364"/>
                  </a:lnTo>
                  <a:lnTo>
                    <a:pt x="113" y="295"/>
                  </a:lnTo>
                  <a:lnTo>
                    <a:pt x="64" y="261"/>
                  </a:lnTo>
                  <a:lnTo>
                    <a:pt x="0" y="28"/>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300" name="Freeform 299"/>
            <p:cNvSpPr>
              <a:spLocks/>
            </p:cNvSpPr>
            <p:nvPr/>
          </p:nvSpPr>
          <p:spPr bwMode="auto">
            <a:xfrm>
              <a:off x="5489193" y="2471738"/>
              <a:ext cx="627063" cy="538162"/>
            </a:xfrm>
            <a:custGeom>
              <a:avLst/>
              <a:gdLst>
                <a:gd name="T0" fmla="*/ 2147483647 w 408"/>
                <a:gd name="T1" fmla="*/ 2147483647 h 323"/>
                <a:gd name="T2" fmla="*/ 2147483647 w 408"/>
                <a:gd name="T3" fmla="*/ 2147483647 h 323"/>
                <a:gd name="T4" fmla="*/ 2147483647 w 408"/>
                <a:gd name="T5" fmla="*/ 0 h 323"/>
                <a:gd name="T6" fmla="*/ 2147483647 w 408"/>
                <a:gd name="T7" fmla="*/ 2147483647 h 323"/>
                <a:gd name="T8" fmla="*/ 2147483647 w 408"/>
                <a:gd name="T9" fmla="*/ 2147483647 h 323"/>
                <a:gd name="T10" fmla="*/ 2147483647 w 408"/>
                <a:gd name="T11" fmla="*/ 2147483647 h 323"/>
                <a:gd name="T12" fmla="*/ 2147483647 w 408"/>
                <a:gd name="T13" fmla="*/ 2147483647 h 323"/>
                <a:gd name="T14" fmla="*/ 2147483647 w 408"/>
                <a:gd name="T15" fmla="*/ 2147483647 h 323"/>
                <a:gd name="T16" fmla="*/ 2147483647 w 408"/>
                <a:gd name="T17" fmla="*/ 2147483647 h 323"/>
                <a:gd name="T18" fmla="*/ 2147483647 w 408"/>
                <a:gd name="T19" fmla="*/ 2147483647 h 323"/>
                <a:gd name="T20" fmla="*/ 2147483647 w 408"/>
                <a:gd name="T21" fmla="*/ 2147483647 h 323"/>
                <a:gd name="T22" fmla="*/ 2147483647 w 408"/>
                <a:gd name="T23" fmla="*/ 2147483647 h 323"/>
                <a:gd name="T24" fmla="*/ 2147483647 w 408"/>
                <a:gd name="T25" fmla="*/ 2147483647 h 323"/>
                <a:gd name="T26" fmla="*/ 2147483647 w 408"/>
                <a:gd name="T27" fmla="*/ 2147483647 h 323"/>
                <a:gd name="T28" fmla="*/ 0 w 408"/>
                <a:gd name="T29" fmla="*/ 2147483647 h 323"/>
                <a:gd name="T30" fmla="*/ 2147483647 w 408"/>
                <a:gd name="T31" fmla="*/ 2147483647 h 3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8"/>
                <a:gd name="T49" fmla="*/ 0 h 323"/>
                <a:gd name="T50" fmla="*/ 408 w 408"/>
                <a:gd name="T51" fmla="*/ 323 h 3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8" h="323">
                  <a:moveTo>
                    <a:pt x="15" y="58"/>
                  </a:moveTo>
                  <a:lnTo>
                    <a:pt x="47" y="26"/>
                  </a:lnTo>
                  <a:lnTo>
                    <a:pt x="170" y="0"/>
                  </a:lnTo>
                  <a:lnTo>
                    <a:pt x="207" y="17"/>
                  </a:lnTo>
                  <a:lnTo>
                    <a:pt x="286" y="4"/>
                  </a:lnTo>
                  <a:lnTo>
                    <a:pt x="350" y="50"/>
                  </a:lnTo>
                  <a:lnTo>
                    <a:pt x="408" y="86"/>
                  </a:lnTo>
                  <a:lnTo>
                    <a:pt x="375" y="183"/>
                  </a:lnTo>
                  <a:lnTo>
                    <a:pt x="326" y="232"/>
                  </a:lnTo>
                  <a:lnTo>
                    <a:pt x="272" y="247"/>
                  </a:lnTo>
                  <a:lnTo>
                    <a:pt x="283" y="286"/>
                  </a:lnTo>
                  <a:lnTo>
                    <a:pt x="250" y="323"/>
                  </a:lnTo>
                  <a:lnTo>
                    <a:pt x="187" y="232"/>
                  </a:lnTo>
                  <a:lnTo>
                    <a:pt x="26" y="86"/>
                  </a:lnTo>
                  <a:lnTo>
                    <a:pt x="0" y="86"/>
                  </a:lnTo>
                  <a:lnTo>
                    <a:pt x="15" y="58"/>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301" name="Freeform 300"/>
            <p:cNvSpPr>
              <a:spLocks/>
            </p:cNvSpPr>
            <p:nvPr/>
          </p:nvSpPr>
          <p:spPr bwMode="auto">
            <a:xfrm>
              <a:off x="5041891" y="3242619"/>
              <a:ext cx="1176442" cy="860256"/>
            </a:xfrm>
            <a:custGeom>
              <a:avLst/>
              <a:gdLst>
                <a:gd name="T0" fmla="*/ 0 w 765"/>
                <a:gd name="T1" fmla="*/ 2147483647 h 518"/>
                <a:gd name="T2" fmla="*/ 2147483647 w 765"/>
                <a:gd name="T3" fmla="*/ 2147483647 h 518"/>
                <a:gd name="T4" fmla="*/ 2147483647 w 765"/>
                <a:gd name="T5" fmla="*/ 2147483647 h 518"/>
                <a:gd name="T6" fmla="*/ 2147483647 w 765"/>
                <a:gd name="T7" fmla="*/ 2147483647 h 518"/>
                <a:gd name="T8" fmla="*/ 2147483647 w 765"/>
                <a:gd name="T9" fmla="*/ 2147483647 h 518"/>
                <a:gd name="T10" fmla="*/ 2147483647 w 765"/>
                <a:gd name="T11" fmla="*/ 2147483647 h 518"/>
                <a:gd name="T12" fmla="*/ 2147483647 w 765"/>
                <a:gd name="T13" fmla="*/ 0 h 518"/>
                <a:gd name="T14" fmla="*/ 2147483647 w 765"/>
                <a:gd name="T15" fmla="*/ 2147483647 h 518"/>
                <a:gd name="T16" fmla="*/ 2147483647 w 765"/>
                <a:gd name="T17" fmla="*/ 2147483647 h 518"/>
                <a:gd name="T18" fmla="*/ 2147483647 w 765"/>
                <a:gd name="T19" fmla="*/ 2147483647 h 518"/>
                <a:gd name="T20" fmla="*/ 2147483647 w 765"/>
                <a:gd name="T21" fmla="*/ 2147483647 h 518"/>
                <a:gd name="T22" fmla="*/ 2147483647 w 765"/>
                <a:gd name="T23" fmla="*/ 2147483647 h 518"/>
                <a:gd name="T24" fmla="*/ 2147483647 w 765"/>
                <a:gd name="T25" fmla="*/ 2147483647 h 518"/>
                <a:gd name="T26" fmla="*/ 2147483647 w 765"/>
                <a:gd name="T27" fmla="*/ 2147483647 h 518"/>
                <a:gd name="T28" fmla="*/ 2147483647 w 765"/>
                <a:gd name="T29" fmla="*/ 2147483647 h 518"/>
                <a:gd name="T30" fmla="*/ 2147483647 w 765"/>
                <a:gd name="T31" fmla="*/ 2147483647 h 518"/>
                <a:gd name="T32" fmla="*/ 2147483647 w 765"/>
                <a:gd name="T33" fmla="*/ 2147483647 h 518"/>
                <a:gd name="T34" fmla="*/ 2147483647 w 765"/>
                <a:gd name="T35" fmla="*/ 2147483647 h 518"/>
                <a:gd name="T36" fmla="*/ 2147483647 w 765"/>
                <a:gd name="T37" fmla="*/ 2147483647 h 518"/>
                <a:gd name="T38" fmla="*/ 2147483647 w 765"/>
                <a:gd name="T39" fmla="*/ 2147483647 h 518"/>
                <a:gd name="T40" fmla="*/ 2147483647 w 765"/>
                <a:gd name="T41" fmla="*/ 2147483647 h 518"/>
                <a:gd name="T42" fmla="*/ 2147483647 w 765"/>
                <a:gd name="T43" fmla="*/ 2147483647 h 518"/>
                <a:gd name="T44" fmla="*/ 2147483647 w 765"/>
                <a:gd name="T45" fmla="*/ 2147483647 h 518"/>
                <a:gd name="T46" fmla="*/ 2147483647 w 765"/>
                <a:gd name="T47" fmla="*/ 2147483647 h 518"/>
                <a:gd name="T48" fmla="*/ 2147483647 w 765"/>
                <a:gd name="T49" fmla="*/ 2147483647 h 518"/>
                <a:gd name="T50" fmla="*/ 2147483647 w 765"/>
                <a:gd name="T51" fmla="*/ 2147483647 h 518"/>
                <a:gd name="T52" fmla="*/ 2147483647 w 765"/>
                <a:gd name="T53" fmla="*/ 2147483647 h 518"/>
                <a:gd name="T54" fmla="*/ 2147483647 w 765"/>
                <a:gd name="T55" fmla="*/ 2147483647 h 518"/>
                <a:gd name="T56" fmla="*/ 2147483647 w 765"/>
                <a:gd name="T57" fmla="*/ 2147483647 h 518"/>
                <a:gd name="T58" fmla="*/ 2147483647 w 765"/>
                <a:gd name="T59" fmla="*/ 2147483647 h 518"/>
                <a:gd name="T60" fmla="*/ 2147483647 w 765"/>
                <a:gd name="T61" fmla="*/ 2147483647 h 518"/>
                <a:gd name="T62" fmla="*/ 2147483647 w 765"/>
                <a:gd name="T63" fmla="*/ 2147483647 h 518"/>
                <a:gd name="T64" fmla="*/ 2147483647 w 765"/>
                <a:gd name="T65" fmla="*/ 2147483647 h 518"/>
                <a:gd name="T66" fmla="*/ 2147483647 w 765"/>
                <a:gd name="T67" fmla="*/ 2147483647 h 518"/>
                <a:gd name="T68" fmla="*/ 2147483647 w 765"/>
                <a:gd name="T69" fmla="*/ 2147483647 h 518"/>
                <a:gd name="T70" fmla="*/ 2147483647 w 765"/>
                <a:gd name="T71" fmla="*/ 2147483647 h 518"/>
                <a:gd name="T72" fmla="*/ 2147483647 w 765"/>
                <a:gd name="T73" fmla="*/ 2147483647 h 518"/>
                <a:gd name="T74" fmla="*/ 2147483647 w 765"/>
                <a:gd name="T75" fmla="*/ 2147483647 h 518"/>
                <a:gd name="T76" fmla="*/ 2147483647 w 765"/>
                <a:gd name="T77" fmla="*/ 2147483647 h 518"/>
                <a:gd name="T78" fmla="*/ 0 w 765"/>
                <a:gd name="T79" fmla="*/ 2147483647 h 5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5"/>
                <a:gd name="T121" fmla="*/ 0 h 518"/>
                <a:gd name="T122" fmla="*/ 765 w 765"/>
                <a:gd name="T123" fmla="*/ 518 h 5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5" h="518">
                  <a:moveTo>
                    <a:pt x="0" y="50"/>
                  </a:moveTo>
                  <a:lnTo>
                    <a:pt x="210" y="29"/>
                  </a:lnTo>
                  <a:lnTo>
                    <a:pt x="233" y="64"/>
                  </a:lnTo>
                  <a:lnTo>
                    <a:pt x="458" y="29"/>
                  </a:lnTo>
                  <a:lnTo>
                    <a:pt x="496" y="58"/>
                  </a:lnTo>
                  <a:lnTo>
                    <a:pt x="496" y="4"/>
                  </a:lnTo>
                  <a:lnTo>
                    <a:pt x="493" y="0"/>
                  </a:lnTo>
                  <a:lnTo>
                    <a:pt x="538" y="3"/>
                  </a:lnTo>
                  <a:lnTo>
                    <a:pt x="586" y="83"/>
                  </a:lnTo>
                  <a:lnTo>
                    <a:pt x="662" y="192"/>
                  </a:lnTo>
                  <a:lnTo>
                    <a:pt x="699" y="286"/>
                  </a:lnTo>
                  <a:lnTo>
                    <a:pt x="756" y="351"/>
                  </a:lnTo>
                  <a:lnTo>
                    <a:pt x="765" y="447"/>
                  </a:lnTo>
                  <a:lnTo>
                    <a:pt x="747" y="503"/>
                  </a:lnTo>
                  <a:lnTo>
                    <a:pt x="666" y="518"/>
                  </a:lnTo>
                  <a:lnTo>
                    <a:pt x="653" y="494"/>
                  </a:lnTo>
                  <a:lnTo>
                    <a:pt x="596" y="460"/>
                  </a:lnTo>
                  <a:lnTo>
                    <a:pt x="578" y="424"/>
                  </a:lnTo>
                  <a:lnTo>
                    <a:pt x="563" y="411"/>
                  </a:lnTo>
                  <a:lnTo>
                    <a:pt x="554" y="378"/>
                  </a:lnTo>
                  <a:lnTo>
                    <a:pt x="541" y="387"/>
                  </a:lnTo>
                  <a:lnTo>
                    <a:pt x="496" y="344"/>
                  </a:lnTo>
                  <a:lnTo>
                    <a:pt x="507" y="304"/>
                  </a:lnTo>
                  <a:lnTo>
                    <a:pt x="496" y="281"/>
                  </a:lnTo>
                  <a:lnTo>
                    <a:pt x="483" y="289"/>
                  </a:lnTo>
                  <a:lnTo>
                    <a:pt x="484" y="313"/>
                  </a:lnTo>
                  <a:lnTo>
                    <a:pt x="470" y="281"/>
                  </a:lnTo>
                  <a:lnTo>
                    <a:pt x="471" y="208"/>
                  </a:lnTo>
                  <a:lnTo>
                    <a:pt x="443" y="165"/>
                  </a:lnTo>
                  <a:lnTo>
                    <a:pt x="371" y="129"/>
                  </a:lnTo>
                  <a:lnTo>
                    <a:pt x="335" y="89"/>
                  </a:lnTo>
                  <a:lnTo>
                    <a:pt x="295" y="85"/>
                  </a:lnTo>
                  <a:lnTo>
                    <a:pt x="279" y="110"/>
                  </a:lnTo>
                  <a:lnTo>
                    <a:pt x="219" y="128"/>
                  </a:lnTo>
                  <a:lnTo>
                    <a:pt x="185" y="110"/>
                  </a:lnTo>
                  <a:lnTo>
                    <a:pt x="167" y="83"/>
                  </a:lnTo>
                  <a:lnTo>
                    <a:pt x="55" y="107"/>
                  </a:lnTo>
                  <a:lnTo>
                    <a:pt x="31" y="88"/>
                  </a:lnTo>
                  <a:lnTo>
                    <a:pt x="6" y="108"/>
                  </a:lnTo>
                  <a:lnTo>
                    <a:pt x="0" y="5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302" name="Freeform 301"/>
            <p:cNvSpPr>
              <a:spLocks/>
            </p:cNvSpPr>
            <p:nvPr/>
          </p:nvSpPr>
          <p:spPr bwMode="auto">
            <a:xfrm>
              <a:off x="5363782" y="2100263"/>
              <a:ext cx="1084262" cy="514350"/>
            </a:xfrm>
            <a:custGeom>
              <a:avLst/>
              <a:gdLst>
                <a:gd name="T0" fmla="*/ 2147483647 w 704"/>
                <a:gd name="T1" fmla="*/ 2147483647 h 309"/>
                <a:gd name="T2" fmla="*/ 0 w 704"/>
                <a:gd name="T3" fmla="*/ 2147483647 h 309"/>
                <a:gd name="T4" fmla="*/ 2147483647 w 704"/>
                <a:gd name="T5" fmla="*/ 2147483647 h 309"/>
                <a:gd name="T6" fmla="*/ 2147483647 w 704"/>
                <a:gd name="T7" fmla="*/ 2147483647 h 309"/>
                <a:gd name="T8" fmla="*/ 2147483647 w 704"/>
                <a:gd name="T9" fmla="*/ 2147483647 h 309"/>
                <a:gd name="T10" fmla="*/ 2147483647 w 704"/>
                <a:gd name="T11" fmla="*/ 2147483647 h 309"/>
                <a:gd name="T12" fmla="*/ 2147483647 w 704"/>
                <a:gd name="T13" fmla="*/ 2147483647 h 309"/>
                <a:gd name="T14" fmla="*/ 2147483647 w 704"/>
                <a:gd name="T15" fmla="*/ 2147483647 h 309"/>
                <a:gd name="T16" fmla="*/ 2147483647 w 704"/>
                <a:gd name="T17" fmla="*/ 2147483647 h 309"/>
                <a:gd name="T18" fmla="*/ 2147483647 w 704"/>
                <a:gd name="T19" fmla="*/ 2147483647 h 309"/>
                <a:gd name="T20" fmla="*/ 2147483647 w 704"/>
                <a:gd name="T21" fmla="*/ 2147483647 h 309"/>
                <a:gd name="T22" fmla="*/ 2147483647 w 704"/>
                <a:gd name="T23" fmla="*/ 2147483647 h 309"/>
                <a:gd name="T24" fmla="*/ 2147483647 w 704"/>
                <a:gd name="T25" fmla="*/ 2147483647 h 309"/>
                <a:gd name="T26" fmla="*/ 2147483647 w 704"/>
                <a:gd name="T27" fmla="*/ 2147483647 h 309"/>
                <a:gd name="T28" fmla="*/ 2147483647 w 704"/>
                <a:gd name="T29" fmla="*/ 2147483647 h 309"/>
                <a:gd name="T30" fmla="*/ 2147483647 w 704"/>
                <a:gd name="T31" fmla="*/ 2147483647 h 309"/>
                <a:gd name="T32" fmla="*/ 2147483647 w 704"/>
                <a:gd name="T33" fmla="*/ 2147483647 h 309"/>
                <a:gd name="T34" fmla="*/ 2147483647 w 704"/>
                <a:gd name="T35" fmla="*/ 2147483647 h 309"/>
                <a:gd name="T36" fmla="*/ 2147483647 w 704"/>
                <a:gd name="T37" fmla="*/ 2147483647 h 309"/>
                <a:gd name="T38" fmla="*/ 2147483647 w 704"/>
                <a:gd name="T39" fmla="*/ 2147483647 h 309"/>
                <a:gd name="T40" fmla="*/ 2147483647 w 704"/>
                <a:gd name="T41" fmla="*/ 2147483647 h 309"/>
                <a:gd name="T42" fmla="*/ 2147483647 w 704"/>
                <a:gd name="T43" fmla="*/ 2147483647 h 309"/>
                <a:gd name="T44" fmla="*/ 2147483647 w 704"/>
                <a:gd name="T45" fmla="*/ 2147483647 h 309"/>
                <a:gd name="T46" fmla="*/ 2147483647 w 704"/>
                <a:gd name="T47" fmla="*/ 2147483647 h 309"/>
                <a:gd name="T48" fmla="*/ 2147483647 w 704"/>
                <a:gd name="T49" fmla="*/ 2147483647 h 309"/>
                <a:gd name="T50" fmla="*/ 2147483647 w 704"/>
                <a:gd name="T51" fmla="*/ 2147483647 h 309"/>
                <a:gd name="T52" fmla="*/ 2147483647 w 704"/>
                <a:gd name="T53" fmla="*/ 2147483647 h 309"/>
                <a:gd name="T54" fmla="*/ 2147483647 w 704"/>
                <a:gd name="T55" fmla="*/ 2147483647 h 309"/>
                <a:gd name="T56" fmla="*/ 2147483647 w 704"/>
                <a:gd name="T57" fmla="*/ 2147483647 h 309"/>
                <a:gd name="T58" fmla="*/ 2147483647 w 704"/>
                <a:gd name="T59" fmla="*/ 0 h 309"/>
                <a:gd name="T60" fmla="*/ 2147483647 w 704"/>
                <a:gd name="T61" fmla="*/ 2147483647 h 309"/>
                <a:gd name="T62" fmla="*/ 2147483647 w 704"/>
                <a:gd name="T63" fmla="*/ 2147483647 h 309"/>
                <a:gd name="T64" fmla="*/ 2147483647 w 704"/>
                <a:gd name="T65" fmla="*/ 2147483647 h 309"/>
                <a:gd name="T66" fmla="*/ 2147483647 w 704"/>
                <a:gd name="T67" fmla="*/ 2147483647 h 3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04"/>
                <a:gd name="T103" fmla="*/ 0 h 309"/>
                <a:gd name="T104" fmla="*/ 704 w 704"/>
                <a:gd name="T105" fmla="*/ 309 h 3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04" h="309">
                  <a:moveTo>
                    <a:pt x="24" y="228"/>
                  </a:moveTo>
                  <a:lnTo>
                    <a:pt x="0" y="294"/>
                  </a:lnTo>
                  <a:lnTo>
                    <a:pt x="91" y="285"/>
                  </a:lnTo>
                  <a:lnTo>
                    <a:pt x="127" y="255"/>
                  </a:lnTo>
                  <a:lnTo>
                    <a:pt x="251" y="223"/>
                  </a:lnTo>
                  <a:lnTo>
                    <a:pt x="285" y="240"/>
                  </a:lnTo>
                  <a:lnTo>
                    <a:pt x="367" y="228"/>
                  </a:lnTo>
                  <a:lnTo>
                    <a:pt x="367" y="233"/>
                  </a:lnTo>
                  <a:lnTo>
                    <a:pt x="489" y="309"/>
                  </a:lnTo>
                  <a:lnTo>
                    <a:pt x="561" y="287"/>
                  </a:lnTo>
                  <a:lnTo>
                    <a:pt x="601" y="202"/>
                  </a:lnTo>
                  <a:lnTo>
                    <a:pt x="671" y="178"/>
                  </a:lnTo>
                  <a:lnTo>
                    <a:pt x="704" y="115"/>
                  </a:lnTo>
                  <a:lnTo>
                    <a:pt x="702" y="39"/>
                  </a:lnTo>
                  <a:lnTo>
                    <a:pt x="693" y="102"/>
                  </a:lnTo>
                  <a:lnTo>
                    <a:pt x="655" y="155"/>
                  </a:lnTo>
                  <a:lnTo>
                    <a:pt x="640" y="151"/>
                  </a:lnTo>
                  <a:lnTo>
                    <a:pt x="587" y="166"/>
                  </a:lnTo>
                  <a:lnTo>
                    <a:pt x="587" y="148"/>
                  </a:lnTo>
                  <a:lnTo>
                    <a:pt x="640" y="130"/>
                  </a:lnTo>
                  <a:lnTo>
                    <a:pt x="592" y="124"/>
                  </a:lnTo>
                  <a:lnTo>
                    <a:pt x="646" y="108"/>
                  </a:lnTo>
                  <a:lnTo>
                    <a:pt x="666" y="117"/>
                  </a:lnTo>
                  <a:lnTo>
                    <a:pt x="677" y="57"/>
                  </a:lnTo>
                  <a:lnTo>
                    <a:pt x="663" y="44"/>
                  </a:lnTo>
                  <a:lnTo>
                    <a:pt x="599" y="67"/>
                  </a:lnTo>
                  <a:lnTo>
                    <a:pt x="601" y="32"/>
                  </a:lnTo>
                  <a:lnTo>
                    <a:pt x="628" y="41"/>
                  </a:lnTo>
                  <a:lnTo>
                    <a:pt x="663" y="14"/>
                  </a:lnTo>
                  <a:lnTo>
                    <a:pt x="644" y="0"/>
                  </a:lnTo>
                  <a:lnTo>
                    <a:pt x="434" y="48"/>
                  </a:lnTo>
                  <a:lnTo>
                    <a:pt x="176" y="100"/>
                  </a:lnTo>
                  <a:lnTo>
                    <a:pt x="58" y="227"/>
                  </a:lnTo>
                  <a:lnTo>
                    <a:pt x="24" y="228"/>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303" name="Freeform 302"/>
            <p:cNvSpPr>
              <a:spLocks/>
            </p:cNvSpPr>
            <p:nvPr/>
          </p:nvSpPr>
          <p:spPr bwMode="auto">
            <a:xfrm>
              <a:off x="5409814" y="1676590"/>
              <a:ext cx="946300" cy="639134"/>
            </a:xfrm>
            <a:custGeom>
              <a:avLst/>
              <a:gdLst>
                <a:gd name="T0" fmla="*/ 2147483647 w 616"/>
                <a:gd name="T1" fmla="*/ 2147483647 h 383"/>
                <a:gd name="T2" fmla="*/ 2147483647 w 616"/>
                <a:gd name="T3" fmla="*/ 2147483647 h 383"/>
                <a:gd name="T4" fmla="*/ 2147483647 w 616"/>
                <a:gd name="T5" fmla="*/ 2147483647 h 383"/>
                <a:gd name="T6" fmla="*/ 2147483647 w 616"/>
                <a:gd name="T7" fmla="*/ 2147483647 h 383"/>
                <a:gd name="T8" fmla="*/ 2147483647 w 616"/>
                <a:gd name="T9" fmla="*/ 2147483647 h 383"/>
                <a:gd name="T10" fmla="*/ 0 w 616"/>
                <a:gd name="T11" fmla="*/ 2147483647 h 383"/>
                <a:gd name="T12" fmla="*/ 2147483647 w 616"/>
                <a:gd name="T13" fmla="*/ 2147483647 h 383"/>
                <a:gd name="T14" fmla="*/ 2147483647 w 616"/>
                <a:gd name="T15" fmla="*/ 2147483647 h 383"/>
                <a:gd name="T16" fmla="*/ 2147483647 w 616"/>
                <a:gd name="T17" fmla="*/ 2147483647 h 383"/>
                <a:gd name="T18" fmla="*/ 2147483647 w 616"/>
                <a:gd name="T19" fmla="*/ 2147483647 h 383"/>
                <a:gd name="T20" fmla="*/ 2147483647 w 616"/>
                <a:gd name="T21" fmla="*/ 2147483647 h 383"/>
                <a:gd name="T22" fmla="*/ 2147483647 w 616"/>
                <a:gd name="T23" fmla="*/ 2147483647 h 383"/>
                <a:gd name="T24" fmla="*/ 2147483647 w 616"/>
                <a:gd name="T25" fmla="*/ 2147483647 h 383"/>
                <a:gd name="T26" fmla="*/ 2147483647 w 616"/>
                <a:gd name="T27" fmla="*/ 2147483647 h 383"/>
                <a:gd name="T28" fmla="*/ 2147483647 w 616"/>
                <a:gd name="T29" fmla="*/ 2147483647 h 383"/>
                <a:gd name="T30" fmla="*/ 2147483647 w 616"/>
                <a:gd name="T31" fmla="*/ 2147483647 h 383"/>
                <a:gd name="T32" fmla="*/ 2147483647 w 616"/>
                <a:gd name="T33" fmla="*/ 2147483647 h 383"/>
                <a:gd name="T34" fmla="*/ 2147483647 w 616"/>
                <a:gd name="T35" fmla="*/ 0 h 383"/>
                <a:gd name="T36" fmla="*/ 2147483647 w 616"/>
                <a:gd name="T37" fmla="*/ 2147483647 h 383"/>
                <a:gd name="T38" fmla="*/ 2147483647 w 616"/>
                <a:gd name="T39" fmla="*/ 2147483647 h 383"/>
                <a:gd name="T40" fmla="*/ 2147483647 w 616"/>
                <a:gd name="T41" fmla="*/ 2147483647 h 383"/>
                <a:gd name="T42" fmla="*/ 2147483647 w 616"/>
                <a:gd name="T43" fmla="*/ 2147483647 h 383"/>
                <a:gd name="T44" fmla="*/ 2147483647 w 616"/>
                <a:gd name="T45" fmla="*/ 2147483647 h 383"/>
                <a:gd name="T46" fmla="*/ 2147483647 w 616"/>
                <a:gd name="T47" fmla="*/ 2147483647 h 383"/>
                <a:gd name="T48" fmla="*/ 2147483647 w 616"/>
                <a:gd name="T49" fmla="*/ 2147483647 h 3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6"/>
                <a:gd name="T76" fmla="*/ 0 h 383"/>
                <a:gd name="T77" fmla="*/ 616 w 616"/>
                <a:gd name="T78" fmla="*/ 383 h 3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6" h="383">
                  <a:moveTo>
                    <a:pt x="102" y="268"/>
                  </a:moveTo>
                  <a:lnTo>
                    <a:pt x="84" y="307"/>
                  </a:lnTo>
                  <a:lnTo>
                    <a:pt x="59" y="317"/>
                  </a:lnTo>
                  <a:lnTo>
                    <a:pt x="57" y="342"/>
                  </a:lnTo>
                  <a:lnTo>
                    <a:pt x="3" y="362"/>
                  </a:lnTo>
                  <a:lnTo>
                    <a:pt x="0" y="383"/>
                  </a:lnTo>
                  <a:lnTo>
                    <a:pt x="147" y="357"/>
                  </a:lnTo>
                  <a:lnTo>
                    <a:pt x="412" y="302"/>
                  </a:lnTo>
                  <a:lnTo>
                    <a:pt x="616" y="253"/>
                  </a:lnTo>
                  <a:lnTo>
                    <a:pt x="616" y="214"/>
                  </a:lnTo>
                  <a:lnTo>
                    <a:pt x="594" y="202"/>
                  </a:lnTo>
                  <a:lnTo>
                    <a:pt x="576" y="222"/>
                  </a:lnTo>
                  <a:lnTo>
                    <a:pt x="565" y="169"/>
                  </a:lnTo>
                  <a:lnTo>
                    <a:pt x="576" y="123"/>
                  </a:lnTo>
                  <a:lnTo>
                    <a:pt x="500" y="89"/>
                  </a:lnTo>
                  <a:lnTo>
                    <a:pt x="448" y="98"/>
                  </a:lnTo>
                  <a:lnTo>
                    <a:pt x="446" y="26"/>
                  </a:lnTo>
                  <a:lnTo>
                    <a:pt x="393" y="0"/>
                  </a:lnTo>
                  <a:lnTo>
                    <a:pt x="352" y="16"/>
                  </a:lnTo>
                  <a:lnTo>
                    <a:pt x="325" y="83"/>
                  </a:lnTo>
                  <a:lnTo>
                    <a:pt x="278" y="110"/>
                  </a:lnTo>
                  <a:lnTo>
                    <a:pt x="258" y="216"/>
                  </a:lnTo>
                  <a:lnTo>
                    <a:pt x="181" y="268"/>
                  </a:lnTo>
                  <a:lnTo>
                    <a:pt x="118" y="289"/>
                  </a:lnTo>
                  <a:lnTo>
                    <a:pt x="102" y="268"/>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304" name="Freeform 303"/>
            <p:cNvSpPr>
              <a:spLocks/>
            </p:cNvSpPr>
            <p:nvPr/>
          </p:nvSpPr>
          <p:spPr bwMode="auto">
            <a:xfrm>
              <a:off x="5474906" y="1550988"/>
              <a:ext cx="536575" cy="606425"/>
            </a:xfrm>
            <a:custGeom>
              <a:avLst/>
              <a:gdLst>
                <a:gd name="T0" fmla="*/ 2147483647 w 349"/>
                <a:gd name="T1" fmla="*/ 2147483647 h 365"/>
                <a:gd name="T2" fmla="*/ 2147483647 w 349"/>
                <a:gd name="T3" fmla="*/ 2147483647 h 365"/>
                <a:gd name="T4" fmla="*/ 0 w 349"/>
                <a:gd name="T5" fmla="*/ 2147483647 h 365"/>
                <a:gd name="T6" fmla="*/ 2147483647 w 349"/>
                <a:gd name="T7" fmla="*/ 2147483647 h 365"/>
                <a:gd name="T8" fmla="*/ 2147483647 w 349"/>
                <a:gd name="T9" fmla="*/ 2147483647 h 365"/>
                <a:gd name="T10" fmla="*/ 2147483647 w 349"/>
                <a:gd name="T11" fmla="*/ 2147483647 h 365"/>
                <a:gd name="T12" fmla="*/ 2147483647 w 349"/>
                <a:gd name="T13" fmla="*/ 2147483647 h 365"/>
                <a:gd name="T14" fmla="*/ 2147483647 w 349"/>
                <a:gd name="T15" fmla="*/ 2147483647 h 365"/>
                <a:gd name="T16" fmla="*/ 2147483647 w 349"/>
                <a:gd name="T17" fmla="*/ 2147483647 h 365"/>
                <a:gd name="T18" fmla="*/ 2147483647 w 349"/>
                <a:gd name="T19" fmla="*/ 2147483647 h 365"/>
                <a:gd name="T20" fmla="*/ 2147483647 w 349"/>
                <a:gd name="T21" fmla="*/ 2147483647 h 365"/>
                <a:gd name="T22" fmla="*/ 2147483647 w 349"/>
                <a:gd name="T23" fmla="*/ 2147483647 h 365"/>
                <a:gd name="T24" fmla="*/ 2147483647 w 349"/>
                <a:gd name="T25" fmla="*/ 2147483647 h 365"/>
                <a:gd name="T26" fmla="*/ 2147483647 w 349"/>
                <a:gd name="T27" fmla="*/ 2147483647 h 365"/>
                <a:gd name="T28" fmla="*/ 2147483647 w 349"/>
                <a:gd name="T29" fmla="*/ 2147483647 h 365"/>
                <a:gd name="T30" fmla="*/ 2147483647 w 349"/>
                <a:gd name="T31" fmla="*/ 2147483647 h 365"/>
                <a:gd name="T32" fmla="*/ 2147483647 w 349"/>
                <a:gd name="T33" fmla="*/ 0 h 365"/>
                <a:gd name="T34" fmla="*/ 2147483647 w 349"/>
                <a:gd name="T35" fmla="*/ 2147483647 h 365"/>
                <a:gd name="T36" fmla="*/ 2147483647 w 349"/>
                <a:gd name="T37" fmla="*/ 2147483647 h 365"/>
                <a:gd name="T38" fmla="*/ 2147483647 w 349"/>
                <a:gd name="T39" fmla="*/ 2147483647 h 365"/>
                <a:gd name="T40" fmla="*/ 2147483647 w 349"/>
                <a:gd name="T41" fmla="*/ 2147483647 h 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9"/>
                <a:gd name="T64" fmla="*/ 0 h 365"/>
                <a:gd name="T65" fmla="*/ 349 w 349"/>
                <a:gd name="T66" fmla="*/ 365 h 3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9" h="365">
                  <a:moveTo>
                    <a:pt x="35" y="190"/>
                  </a:moveTo>
                  <a:lnTo>
                    <a:pt x="9" y="183"/>
                  </a:lnTo>
                  <a:lnTo>
                    <a:pt x="0" y="241"/>
                  </a:lnTo>
                  <a:lnTo>
                    <a:pt x="9" y="302"/>
                  </a:lnTo>
                  <a:lnTo>
                    <a:pt x="59" y="344"/>
                  </a:lnTo>
                  <a:lnTo>
                    <a:pt x="71" y="365"/>
                  </a:lnTo>
                  <a:lnTo>
                    <a:pt x="135" y="344"/>
                  </a:lnTo>
                  <a:lnTo>
                    <a:pt x="211" y="295"/>
                  </a:lnTo>
                  <a:lnTo>
                    <a:pt x="234" y="187"/>
                  </a:lnTo>
                  <a:lnTo>
                    <a:pt x="283" y="159"/>
                  </a:lnTo>
                  <a:lnTo>
                    <a:pt x="310" y="93"/>
                  </a:lnTo>
                  <a:lnTo>
                    <a:pt x="349" y="76"/>
                  </a:lnTo>
                  <a:lnTo>
                    <a:pt x="298" y="67"/>
                  </a:lnTo>
                  <a:lnTo>
                    <a:pt x="210" y="114"/>
                  </a:lnTo>
                  <a:lnTo>
                    <a:pt x="196" y="68"/>
                  </a:lnTo>
                  <a:lnTo>
                    <a:pt x="120" y="73"/>
                  </a:lnTo>
                  <a:lnTo>
                    <a:pt x="103" y="0"/>
                  </a:lnTo>
                  <a:lnTo>
                    <a:pt x="83" y="19"/>
                  </a:lnTo>
                  <a:lnTo>
                    <a:pt x="89" y="123"/>
                  </a:lnTo>
                  <a:lnTo>
                    <a:pt x="55" y="132"/>
                  </a:lnTo>
                  <a:lnTo>
                    <a:pt x="35" y="19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305" name="Freeform 304"/>
            <p:cNvSpPr>
              <a:spLocks/>
            </p:cNvSpPr>
            <p:nvPr/>
          </p:nvSpPr>
          <p:spPr bwMode="auto">
            <a:xfrm>
              <a:off x="6238493" y="1558925"/>
              <a:ext cx="150813" cy="203200"/>
            </a:xfrm>
            <a:custGeom>
              <a:avLst/>
              <a:gdLst>
                <a:gd name="T0" fmla="*/ 0 w 98"/>
                <a:gd name="T1" fmla="*/ 2147483647 h 123"/>
                <a:gd name="T2" fmla="*/ 2147483647 w 98"/>
                <a:gd name="T3" fmla="*/ 0 h 123"/>
                <a:gd name="T4" fmla="*/ 2147483647 w 98"/>
                <a:gd name="T5" fmla="*/ 2147483647 h 123"/>
                <a:gd name="T6" fmla="*/ 2147483647 w 98"/>
                <a:gd name="T7" fmla="*/ 2147483647 h 123"/>
                <a:gd name="T8" fmla="*/ 2147483647 w 98"/>
                <a:gd name="T9" fmla="*/ 2147483647 h 123"/>
                <a:gd name="T10" fmla="*/ 2147483647 w 98"/>
                <a:gd name="T11" fmla="*/ 2147483647 h 123"/>
                <a:gd name="T12" fmla="*/ 2147483647 w 98"/>
                <a:gd name="T13" fmla="*/ 2147483647 h 123"/>
                <a:gd name="T14" fmla="*/ 0 w 98"/>
                <a:gd name="T15" fmla="*/ 2147483647 h 123"/>
                <a:gd name="T16" fmla="*/ 0 60000 65536"/>
                <a:gd name="T17" fmla="*/ 0 60000 65536"/>
                <a:gd name="T18" fmla="*/ 0 60000 65536"/>
                <a:gd name="T19" fmla="*/ 0 60000 65536"/>
                <a:gd name="T20" fmla="*/ 0 60000 65536"/>
                <a:gd name="T21" fmla="*/ 0 60000 65536"/>
                <a:gd name="T22" fmla="*/ 0 60000 65536"/>
                <a:gd name="T23" fmla="*/ 0 60000 65536"/>
                <a:gd name="T24" fmla="*/ 0 w 98"/>
                <a:gd name="T25" fmla="*/ 0 h 123"/>
                <a:gd name="T26" fmla="*/ 98 w 98"/>
                <a:gd name="T27" fmla="*/ 123 h 1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8" h="123">
                  <a:moveTo>
                    <a:pt x="0" y="8"/>
                  </a:moveTo>
                  <a:lnTo>
                    <a:pt x="21" y="0"/>
                  </a:lnTo>
                  <a:lnTo>
                    <a:pt x="66" y="27"/>
                  </a:lnTo>
                  <a:lnTo>
                    <a:pt x="66" y="54"/>
                  </a:lnTo>
                  <a:lnTo>
                    <a:pt x="97" y="74"/>
                  </a:lnTo>
                  <a:lnTo>
                    <a:pt x="98" y="109"/>
                  </a:lnTo>
                  <a:lnTo>
                    <a:pt x="48" y="123"/>
                  </a:lnTo>
                  <a:lnTo>
                    <a:pt x="0" y="8"/>
                  </a:lnTo>
                  <a:close/>
                </a:path>
              </a:pathLst>
            </a:custGeom>
            <a:solidFill>
              <a:srgbClr val="F79646"/>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06" name="Freeform 305"/>
            <p:cNvSpPr>
              <a:spLocks/>
            </p:cNvSpPr>
            <p:nvPr/>
          </p:nvSpPr>
          <p:spPr bwMode="auto">
            <a:xfrm>
              <a:off x="5593968" y="1162050"/>
              <a:ext cx="728663" cy="514350"/>
            </a:xfrm>
            <a:custGeom>
              <a:avLst/>
              <a:gdLst>
                <a:gd name="T0" fmla="*/ 2147483647 w 473"/>
                <a:gd name="T1" fmla="*/ 2147483647 h 310"/>
                <a:gd name="T2" fmla="*/ 0 w 473"/>
                <a:gd name="T3" fmla="*/ 2147483647 h 310"/>
                <a:gd name="T4" fmla="*/ 2147483647 w 473"/>
                <a:gd name="T5" fmla="*/ 2147483647 h 310"/>
                <a:gd name="T6" fmla="*/ 2147483647 w 473"/>
                <a:gd name="T7" fmla="*/ 2147483647 h 310"/>
                <a:gd name="T8" fmla="*/ 2147483647 w 473"/>
                <a:gd name="T9" fmla="*/ 2147483647 h 310"/>
                <a:gd name="T10" fmla="*/ 2147483647 w 473"/>
                <a:gd name="T11" fmla="*/ 2147483647 h 310"/>
                <a:gd name="T12" fmla="*/ 2147483647 w 473"/>
                <a:gd name="T13" fmla="*/ 2147483647 h 310"/>
                <a:gd name="T14" fmla="*/ 2147483647 w 473"/>
                <a:gd name="T15" fmla="*/ 2147483647 h 310"/>
                <a:gd name="T16" fmla="*/ 2147483647 w 473"/>
                <a:gd name="T17" fmla="*/ 2147483647 h 310"/>
                <a:gd name="T18" fmla="*/ 2147483647 w 473"/>
                <a:gd name="T19" fmla="*/ 2147483647 h 310"/>
                <a:gd name="T20" fmla="*/ 2147483647 w 473"/>
                <a:gd name="T21" fmla="*/ 2147483647 h 310"/>
                <a:gd name="T22" fmla="*/ 2147483647 w 473"/>
                <a:gd name="T23" fmla="*/ 2147483647 h 310"/>
                <a:gd name="T24" fmla="*/ 2147483647 w 473"/>
                <a:gd name="T25" fmla="*/ 0 h 310"/>
                <a:gd name="T26" fmla="*/ 2147483647 w 473"/>
                <a:gd name="T27" fmla="*/ 2147483647 h 310"/>
                <a:gd name="T28" fmla="*/ 2147483647 w 473"/>
                <a:gd name="T29" fmla="*/ 2147483647 h 3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3"/>
                <a:gd name="T46" fmla="*/ 0 h 310"/>
                <a:gd name="T47" fmla="*/ 473 w 473"/>
                <a:gd name="T48" fmla="*/ 310 h 3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3" h="310">
                  <a:moveTo>
                    <a:pt x="43" y="44"/>
                  </a:moveTo>
                  <a:lnTo>
                    <a:pt x="0" y="86"/>
                  </a:lnTo>
                  <a:lnTo>
                    <a:pt x="24" y="237"/>
                  </a:lnTo>
                  <a:lnTo>
                    <a:pt x="43" y="310"/>
                  </a:lnTo>
                  <a:lnTo>
                    <a:pt x="124" y="304"/>
                  </a:lnTo>
                  <a:lnTo>
                    <a:pt x="422" y="247"/>
                  </a:lnTo>
                  <a:lnTo>
                    <a:pt x="443" y="238"/>
                  </a:lnTo>
                  <a:lnTo>
                    <a:pt x="473" y="168"/>
                  </a:lnTo>
                  <a:lnTo>
                    <a:pt x="428" y="129"/>
                  </a:lnTo>
                  <a:lnTo>
                    <a:pt x="452" y="40"/>
                  </a:lnTo>
                  <a:lnTo>
                    <a:pt x="418" y="31"/>
                  </a:lnTo>
                  <a:lnTo>
                    <a:pt x="418" y="8"/>
                  </a:lnTo>
                  <a:lnTo>
                    <a:pt x="403" y="0"/>
                  </a:lnTo>
                  <a:lnTo>
                    <a:pt x="57" y="64"/>
                  </a:lnTo>
                  <a:lnTo>
                    <a:pt x="43" y="44"/>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307" name="Freeform 306"/>
            <p:cNvSpPr>
              <a:spLocks/>
            </p:cNvSpPr>
            <p:nvPr/>
          </p:nvSpPr>
          <p:spPr bwMode="auto">
            <a:xfrm>
              <a:off x="6254369" y="1220788"/>
              <a:ext cx="188913" cy="412750"/>
            </a:xfrm>
            <a:custGeom>
              <a:avLst/>
              <a:gdLst>
                <a:gd name="T0" fmla="*/ 2147483647 w 125"/>
                <a:gd name="T1" fmla="*/ 2147483647 h 248"/>
                <a:gd name="T2" fmla="*/ 2147483647 w 125"/>
                <a:gd name="T3" fmla="*/ 0 h 248"/>
                <a:gd name="T4" fmla="*/ 2147483647 w 125"/>
                <a:gd name="T5" fmla="*/ 2147483647 h 248"/>
                <a:gd name="T6" fmla="*/ 2147483647 w 125"/>
                <a:gd name="T7" fmla="*/ 2147483647 h 248"/>
                <a:gd name="T8" fmla="*/ 2147483647 w 125"/>
                <a:gd name="T9" fmla="*/ 2147483647 h 248"/>
                <a:gd name="T10" fmla="*/ 2147483647 w 125"/>
                <a:gd name="T11" fmla="*/ 2147483647 h 248"/>
                <a:gd name="T12" fmla="*/ 2147483647 w 125"/>
                <a:gd name="T13" fmla="*/ 2147483647 h 248"/>
                <a:gd name="T14" fmla="*/ 2147483647 w 125"/>
                <a:gd name="T15" fmla="*/ 2147483647 h 248"/>
                <a:gd name="T16" fmla="*/ 2147483647 w 125"/>
                <a:gd name="T17" fmla="*/ 2147483647 h 248"/>
                <a:gd name="T18" fmla="*/ 2147483647 w 125"/>
                <a:gd name="T19" fmla="*/ 2147483647 h 248"/>
                <a:gd name="T20" fmla="*/ 2147483647 w 125"/>
                <a:gd name="T21" fmla="*/ 2147483647 h 248"/>
                <a:gd name="T22" fmla="*/ 0 w 125"/>
                <a:gd name="T23" fmla="*/ 2147483647 h 248"/>
                <a:gd name="T24" fmla="*/ 2147483647 w 125"/>
                <a:gd name="T25" fmla="*/ 2147483647 h 2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5"/>
                <a:gd name="T40" fmla="*/ 0 h 248"/>
                <a:gd name="T41" fmla="*/ 125 w 125"/>
                <a:gd name="T42" fmla="*/ 248 h 2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5" h="248">
                  <a:moveTo>
                    <a:pt x="22" y="2"/>
                  </a:moveTo>
                  <a:lnTo>
                    <a:pt x="52" y="0"/>
                  </a:lnTo>
                  <a:lnTo>
                    <a:pt x="112" y="38"/>
                  </a:lnTo>
                  <a:lnTo>
                    <a:pt x="103" y="67"/>
                  </a:lnTo>
                  <a:lnTo>
                    <a:pt x="124" y="87"/>
                  </a:lnTo>
                  <a:lnTo>
                    <a:pt x="125" y="203"/>
                  </a:lnTo>
                  <a:lnTo>
                    <a:pt x="104" y="248"/>
                  </a:lnTo>
                  <a:lnTo>
                    <a:pt x="81" y="231"/>
                  </a:lnTo>
                  <a:lnTo>
                    <a:pt x="55" y="230"/>
                  </a:lnTo>
                  <a:lnTo>
                    <a:pt x="12" y="206"/>
                  </a:lnTo>
                  <a:lnTo>
                    <a:pt x="45" y="133"/>
                  </a:lnTo>
                  <a:lnTo>
                    <a:pt x="0" y="94"/>
                  </a:lnTo>
                  <a:lnTo>
                    <a:pt x="22" y="2"/>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08" name="Freeform 307"/>
            <p:cNvSpPr>
              <a:spLocks/>
            </p:cNvSpPr>
            <p:nvPr/>
          </p:nvSpPr>
          <p:spPr bwMode="auto">
            <a:xfrm>
              <a:off x="5654294" y="576263"/>
              <a:ext cx="808038" cy="712787"/>
            </a:xfrm>
            <a:custGeom>
              <a:avLst/>
              <a:gdLst>
                <a:gd name="T0" fmla="*/ 2147483647 w 524"/>
                <a:gd name="T1" fmla="*/ 2147483647 h 427"/>
                <a:gd name="T2" fmla="*/ 2147483647 w 524"/>
                <a:gd name="T3" fmla="*/ 2147483647 h 427"/>
                <a:gd name="T4" fmla="*/ 2147483647 w 524"/>
                <a:gd name="T5" fmla="*/ 2147483647 h 427"/>
                <a:gd name="T6" fmla="*/ 2147483647 w 524"/>
                <a:gd name="T7" fmla="*/ 2147483647 h 427"/>
                <a:gd name="T8" fmla="*/ 2147483647 w 524"/>
                <a:gd name="T9" fmla="*/ 2147483647 h 427"/>
                <a:gd name="T10" fmla="*/ 2147483647 w 524"/>
                <a:gd name="T11" fmla="*/ 2147483647 h 427"/>
                <a:gd name="T12" fmla="*/ 2147483647 w 524"/>
                <a:gd name="T13" fmla="*/ 2147483647 h 427"/>
                <a:gd name="T14" fmla="*/ 2147483647 w 524"/>
                <a:gd name="T15" fmla="*/ 2147483647 h 427"/>
                <a:gd name="T16" fmla="*/ 2147483647 w 524"/>
                <a:gd name="T17" fmla="*/ 2147483647 h 427"/>
                <a:gd name="T18" fmla="*/ 2147483647 w 524"/>
                <a:gd name="T19" fmla="*/ 2147483647 h 427"/>
                <a:gd name="T20" fmla="*/ 2147483647 w 524"/>
                <a:gd name="T21" fmla="*/ 2147483647 h 427"/>
                <a:gd name="T22" fmla="*/ 2147483647 w 524"/>
                <a:gd name="T23" fmla="*/ 2147483647 h 427"/>
                <a:gd name="T24" fmla="*/ 2147483647 w 524"/>
                <a:gd name="T25" fmla="*/ 0 h 427"/>
                <a:gd name="T26" fmla="*/ 2147483647 w 524"/>
                <a:gd name="T27" fmla="*/ 2147483647 h 427"/>
                <a:gd name="T28" fmla="*/ 2147483647 w 524"/>
                <a:gd name="T29" fmla="*/ 2147483647 h 427"/>
                <a:gd name="T30" fmla="*/ 2147483647 w 524"/>
                <a:gd name="T31" fmla="*/ 2147483647 h 427"/>
                <a:gd name="T32" fmla="*/ 2147483647 w 524"/>
                <a:gd name="T33" fmla="*/ 2147483647 h 427"/>
                <a:gd name="T34" fmla="*/ 2147483647 w 524"/>
                <a:gd name="T35" fmla="*/ 2147483647 h 427"/>
                <a:gd name="T36" fmla="*/ 2147483647 w 524"/>
                <a:gd name="T37" fmla="*/ 2147483647 h 427"/>
                <a:gd name="T38" fmla="*/ 2147483647 w 524"/>
                <a:gd name="T39" fmla="*/ 2147483647 h 427"/>
                <a:gd name="T40" fmla="*/ 2147483647 w 524"/>
                <a:gd name="T41" fmla="*/ 2147483647 h 427"/>
                <a:gd name="T42" fmla="*/ 2147483647 w 524"/>
                <a:gd name="T43" fmla="*/ 2147483647 h 427"/>
                <a:gd name="T44" fmla="*/ 2147483647 w 524"/>
                <a:gd name="T45" fmla="*/ 2147483647 h 427"/>
                <a:gd name="T46" fmla="*/ 2147483647 w 524"/>
                <a:gd name="T47" fmla="*/ 2147483647 h 427"/>
                <a:gd name="T48" fmla="*/ 2147483647 w 524"/>
                <a:gd name="T49" fmla="*/ 2147483647 h 427"/>
                <a:gd name="T50" fmla="*/ 2147483647 w 524"/>
                <a:gd name="T51" fmla="*/ 2147483647 h 427"/>
                <a:gd name="T52" fmla="*/ 2147483647 w 524"/>
                <a:gd name="T53" fmla="*/ 2147483647 h 427"/>
                <a:gd name="T54" fmla="*/ 2147483647 w 524"/>
                <a:gd name="T55" fmla="*/ 2147483647 h 427"/>
                <a:gd name="T56" fmla="*/ 0 w 524"/>
                <a:gd name="T57" fmla="*/ 2147483647 h 427"/>
                <a:gd name="T58" fmla="*/ 2147483647 w 524"/>
                <a:gd name="T59" fmla="*/ 2147483647 h 427"/>
                <a:gd name="T60" fmla="*/ 2147483647 w 524"/>
                <a:gd name="T61" fmla="*/ 2147483647 h 42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4"/>
                <a:gd name="T94" fmla="*/ 0 h 427"/>
                <a:gd name="T95" fmla="*/ 524 w 524"/>
                <a:gd name="T96" fmla="*/ 427 h 42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4" h="427">
                  <a:moveTo>
                    <a:pt x="41" y="286"/>
                  </a:moveTo>
                  <a:lnTo>
                    <a:pt x="90" y="261"/>
                  </a:lnTo>
                  <a:lnTo>
                    <a:pt x="157" y="255"/>
                  </a:lnTo>
                  <a:lnTo>
                    <a:pt x="173" y="233"/>
                  </a:lnTo>
                  <a:lnTo>
                    <a:pt x="197" y="230"/>
                  </a:lnTo>
                  <a:lnTo>
                    <a:pt x="211" y="206"/>
                  </a:lnTo>
                  <a:lnTo>
                    <a:pt x="233" y="197"/>
                  </a:lnTo>
                  <a:lnTo>
                    <a:pt x="223" y="152"/>
                  </a:lnTo>
                  <a:lnTo>
                    <a:pt x="209" y="140"/>
                  </a:lnTo>
                  <a:lnTo>
                    <a:pt x="237" y="105"/>
                  </a:lnTo>
                  <a:lnTo>
                    <a:pt x="255" y="105"/>
                  </a:lnTo>
                  <a:lnTo>
                    <a:pt x="316" y="29"/>
                  </a:lnTo>
                  <a:lnTo>
                    <a:pt x="410" y="0"/>
                  </a:lnTo>
                  <a:lnTo>
                    <a:pt x="421" y="72"/>
                  </a:lnTo>
                  <a:lnTo>
                    <a:pt x="425" y="69"/>
                  </a:lnTo>
                  <a:lnTo>
                    <a:pt x="448" y="94"/>
                  </a:lnTo>
                  <a:lnTo>
                    <a:pt x="449" y="167"/>
                  </a:lnTo>
                  <a:lnTo>
                    <a:pt x="477" y="227"/>
                  </a:lnTo>
                  <a:lnTo>
                    <a:pt x="488" y="304"/>
                  </a:lnTo>
                  <a:lnTo>
                    <a:pt x="491" y="371"/>
                  </a:lnTo>
                  <a:lnTo>
                    <a:pt x="524" y="394"/>
                  </a:lnTo>
                  <a:lnTo>
                    <a:pt x="500" y="427"/>
                  </a:lnTo>
                  <a:lnTo>
                    <a:pt x="439" y="388"/>
                  </a:lnTo>
                  <a:lnTo>
                    <a:pt x="407" y="391"/>
                  </a:lnTo>
                  <a:lnTo>
                    <a:pt x="376" y="382"/>
                  </a:lnTo>
                  <a:lnTo>
                    <a:pt x="378" y="359"/>
                  </a:lnTo>
                  <a:lnTo>
                    <a:pt x="358" y="352"/>
                  </a:lnTo>
                  <a:lnTo>
                    <a:pt x="15" y="418"/>
                  </a:lnTo>
                  <a:lnTo>
                    <a:pt x="0" y="398"/>
                  </a:lnTo>
                  <a:lnTo>
                    <a:pt x="53" y="322"/>
                  </a:lnTo>
                  <a:lnTo>
                    <a:pt x="41" y="286"/>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rgbClr val="4F81BD"/>
                </a:solidFill>
                <a:effectLst/>
                <a:uLnTx/>
                <a:uFillTx/>
                <a:latin typeface="Lucida Sans Unicode" pitchFamily="34" charset="0"/>
                <a:cs typeface="+mn-cs"/>
              </a:endParaRPr>
            </a:p>
          </p:txBody>
        </p:sp>
        <p:sp>
          <p:nvSpPr>
            <p:cNvPr id="309" name="Freeform 308"/>
            <p:cNvSpPr>
              <a:spLocks/>
            </p:cNvSpPr>
            <p:nvPr/>
          </p:nvSpPr>
          <p:spPr bwMode="auto">
            <a:xfrm>
              <a:off x="6279768" y="536575"/>
              <a:ext cx="214313" cy="427038"/>
            </a:xfrm>
            <a:custGeom>
              <a:avLst/>
              <a:gdLst>
                <a:gd name="T0" fmla="*/ 0 w 139"/>
                <a:gd name="T1" fmla="*/ 2147483647 h 257"/>
                <a:gd name="T2" fmla="*/ 2147483647 w 139"/>
                <a:gd name="T3" fmla="*/ 0 h 257"/>
                <a:gd name="T4" fmla="*/ 2147483647 w 139"/>
                <a:gd name="T5" fmla="*/ 2147483647 h 257"/>
                <a:gd name="T6" fmla="*/ 2147483647 w 139"/>
                <a:gd name="T7" fmla="*/ 2147483647 h 257"/>
                <a:gd name="T8" fmla="*/ 2147483647 w 139"/>
                <a:gd name="T9" fmla="*/ 2147483647 h 257"/>
                <a:gd name="T10" fmla="*/ 2147483647 w 139"/>
                <a:gd name="T11" fmla="*/ 2147483647 h 257"/>
                <a:gd name="T12" fmla="*/ 2147483647 w 139"/>
                <a:gd name="T13" fmla="*/ 2147483647 h 257"/>
                <a:gd name="T14" fmla="*/ 2147483647 w 139"/>
                <a:gd name="T15" fmla="*/ 2147483647 h 257"/>
                <a:gd name="T16" fmla="*/ 2147483647 w 139"/>
                <a:gd name="T17" fmla="*/ 2147483647 h 257"/>
                <a:gd name="T18" fmla="*/ 0 w 139"/>
                <a:gd name="T19" fmla="*/ 2147483647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
                <a:gd name="T31" fmla="*/ 0 h 257"/>
                <a:gd name="T32" fmla="*/ 139 w 139"/>
                <a:gd name="T33" fmla="*/ 257 h 2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 h="257">
                  <a:moveTo>
                    <a:pt x="0" y="27"/>
                  </a:moveTo>
                  <a:lnTo>
                    <a:pt x="102" y="0"/>
                  </a:lnTo>
                  <a:lnTo>
                    <a:pt x="139" y="70"/>
                  </a:lnTo>
                  <a:lnTo>
                    <a:pt x="120" y="88"/>
                  </a:lnTo>
                  <a:lnTo>
                    <a:pt x="127" y="243"/>
                  </a:lnTo>
                  <a:lnTo>
                    <a:pt x="69" y="257"/>
                  </a:lnTo>
                  <a:lnTo>
                    <a:pt x="41" y="193"/>
                  </a:lnTo>
                  <a:lnTo>
                    <a:pt x="39" y="117"/>
                  </a:lnTo>
                  <a:lnTo>
                    <a:pt x="14" y="94"/>
                  </a:lnTo>
                  <a:lnTo>
                    <a:pt x="0" y="27"/>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10" name="Freeform 309"/>
            <p:cNvSpPr>
              <a:spLocks/>
            </p:cNvSpPr>
            <p:nvPr/>
          </p:nvSpPr>
          <p:spPr bwMode="auto">
            <a:xfrm>
              <a:off x="6384543" y="868363"/>
              <a:ext cx="454025" cy="227012"/>
            </a:xfrm>
            <a:custGeom>
              <a:avLst/>
              <a:gdLst>
                <a:gd name="T0" fmla="*/ 0 w 296"/>
                <a:gd name="T1" fmla="*/ 2147483647 h 134"/>
                <a:gd name="T2" fmla="*/ 2147483647 w 296"/>
                <a:gd name="T3" fmla="*/ 2147483647 h 134"/>
                <a:gd name="T4" fmla="*/ 2147483647 w 296"/>
                <a:gd name="T5" fmla="*/ 2147483647 h 134"/>
                <a:gd name="T6" fmla="*/ 2147483647 w 296"/>
                <a:gd name="T7" fmla="*/ 0 h 134"/>
                <a:gd name="T8" fmla="*/ 2147483647 w 296"/>
                <a:gd name="T9" fmla="*/ 2147483647 h 134"/>
                <a:gd name="T10" fmla="*/ 2147483647 w 296"/>
                <a:gd name="T11" fmla="*/ 2147483647 h 134"/>
                <a:gd name="T12" fmla="*/ 2147483647 w 296"/>
                <a:gd name="T13" fmla="*/ 2147483647 h 134"/>
                <a:gd name="T14" fmla="*/ 2147483647 w 296"/>
                <a:gd name="T15" fmla="*/ 2147483647 h 134"/>
                <a:gd name="T16" fmla="*/ 2147483647 w 296"/>
                <a:gd name="T17" fmla="*/ 2147483647 h 134"/>
                <a:gd name="T18" fmla="*/ 2147483647 w 296"/>
                <a:gd name="T19" fmla="*/ 2147483647 h 134"/>
                <a:gd name="T20" fmla="*/ 2147483647 w 296"/>
                <a:gd name="T21" fmla="*/ 2147483647 h 134"/>
                <a:gd name="T22" fmla="*/ 2147483647 w 296"/>
                <a:gd name="T23" fmla="*/ 2147483647 h 134"/>
                <a:gd name="T24" fmla="*/ 2147483647 w 296"/>
                <a:gd name="T25" fmla="*/ 2147483647 h 134"/>
                <a:gd name="T26" fmla="*/ 2147483647 w 296"/>
                <a:gd name="T27" fmla="*/ 2147483647 h 134"/>
                <a:gd name="T28" fmla="*/ 2147483647 w 296"/>
                <a:gd name="T29" fmla="*/ 2147483647 h 134"/>
                <a:gd name="T30" fmla="*/ 2147483647 w 296"/>
                <a:gd name="T31" fmla="*/ 2147483647 h 134"/>
                <a:gd name="T32" fmla="*/ 2147483647 w 296"/>
                <a:gd name="T33" fmla="*/ 2147483647 h 134"/>
                <a:gd name="T34" fmla="*/ 2147483647 w 296"/>
                <a:gd name="T35" fmla="*/ 2147483647 h 134"/>
                <a:gd name="T36" fmla="*/ 2147483647 w 296"/>
                <a:gd name="T37" fmla="*/ 2147483647 h 134"/>
                <a:gd name="T38" fmla="*/ 0 w 296"/>
                <a:gd name="T39" fmla="*/ 2147483647 h 1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6"/>
                <a:gd name="T61" fmla="*/ 0 h 134"/>
                <a:gd name="T62" fmla="*/ 296 w 296"/>
                <a:gd name="T63" fmla="*/ 134 h 1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6" h="134">
                  <a:moveTo>
                    <a:pt x="0" y="54"/>
                  </a:moveTo>
                  <a:lnTo>
                    <a:pt x="151" y="17"/>
                  </a:lnTo>
                  <a:lnTo>
                    <a:pt x="169" y="18"/>
                  </a:lnTo>
                  <a:lnTo>
                    <a:pt x="187" y="0"/>
                  </a:lnTo>
                  <a:lnTo>
                    <a:pt x="202" y="9"/>
                  </a:lnTo>
                  <a:lnTo>
                    <a:pt x="184" y="48"/>
                  </a:lnTo>
                  <a:lnTo>
                    <a:pt x="215" y="45"/>
                  </a:lnTo>
                  <a:lnTo>
                    <a:pt x="233" y="75"/>
                  </a:lnTo>
                  <a:lnTo>
                    <a:pt x="254" y="78"/>
                  </a:lnTo>
                  <a:lnTo>
                    <a:pt x="269" y="73"/>
                  </a:lnTo>
                  <a:lnTo>
                    <a:pt x="269" y="57"/>
                  </a:lnTo>
                  <a:lnTo>
                    <a:pt x="243" y="36"/>
                  </a:lnTo>
                  <a:lnTo>
                    <a:pt x="263" y="34"/>
                  </a:lnTo>
                  <a:lnTo>
                    <a:pt x="296" y="79"/>
                  </a:lnTo>
                  <a:lnTo>
                    <a:pt x="264" y="106"/>
                  </a:lnTo>
                  <a:lnTo>
                    <a:pt x="229" y="93"/>
                  </a:lnTo>
                  <a:lnTo>
                    <a:pt x="206" y="125"/>
                  </a:lnTo>
                  <a:lnTo>
                    <a:pt x="161" y="93"/>
                  </a:lnTo>
                  <a:lnTo>
                    <a:pt x="12" y="134"/>
                  </a:lnTo>
                  <a:lnTo>
                    <a:pt x="0" y="54"/>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11" name="Freeform 310"/>
            <p:cNvSpPr>
              <a:spLocks/>
            </p:cNvSpPr>
            <p:nvPr/>
          </p:nvSpPr>
          <p:spPr bwMode="auto">
            <a:xfrm>
              <a:off x="6403594" y="1038225"/>
              <a:ext cx="233363" cy="196850"/>
            </a:xfrm>
            <a:custGeom>
              <a:avLst/>
              <a:gdLst>
                <a:gd name="T0" fmla="*/ 0 w 153"/>
                <a:gd name="T1" fmla="*/ 2147483647 h 118"/>
                <a:gd name="T2" fmla="*/ 2147483647 w 153"/>
                <a:gd name="T3" fmla="*/ 0 h 118"/>
                <a:gd name="T4" fmla="*/ 2147483647 w 153"/>
                <a:gd name="T5" fmla="*/ 2147483647 h 118"/>
                <a:gd name="T6" fmla="*/ 2147483647 w 153"/>
                <a:gd name="T7" fmla="*/ 2147483647 h 118"/>
                <a:gd name="T8" fmla="*/ 2147483647 w 153"/>
                <a:gd name="T9" fmla="*/ 2147483647 h 118"/>
                <a:gd name="T10" fmla="*/ 2147483647 w 153"/>
                <a:gd name="T11" fmla="*/ 2147483647 h 118"/>
                <a:gd name="T12" fmla="*/ 2147483647 w 153"/>
                <a:gd name="T13" fmla="*/ 2147483647 h 118"/>
                <a:gd name="T14" fmla="*/ 0 w 153"/>
                <a:gd name="T15" fmla="*/ 2147483647 h 118"/>
                <a:gd name="T16" fmla="*/ 0 60000 65536"/>
                <a:gd name="T17" fmla="*/ 0 60000 65536"/>
                <a:gd name="T18" fmla="*/ 0 60000 65536"/>
                <a:gd name="T19" fmla="*/ 0 60000 65536"/>
                <a:gd name="T20" fmla="*/ 0 60000 65536"/>
                <a:gd name="T21" fmla="*/ 0 60000 65536"/>
                <a:gd name="T22" fmla="*/ 0 60000 65536"/>
                <a:gd name="T23" fmla="*/ 0 60000 65536"/>
                <a:gd name="T24" fmla="*/ 0 w 153"/>
                <a:gd name="T25" fmla="*/ 0 h 118"/>
                <a:gd name="T26" fmla="*/ 153 w 153"/>
                <a:gd name="T27" fmla="*/ 118 h 1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3" h="118">
                  <a:moveTo>
                    <a:pt x="0" y="30"/>
                  </a:moveTo>
                  <a:lnTo>
                    <a:pt x="118" y="0"/>
                  </a:lnTo>
                  <a:lnTo>
                    <a:pt x="153" y="54"/>
                  </a:lnTo>
                  <a:lnTo>
                    <a:pt x="133" y="78"/>
                  </a:lnTo>
                  <a:lnTo>
                    <a:pt x="95" y="69"/>
                  </a:lnTo>
                  <a:lnTo>
                    <a:pt x="37" y="118"/>
                  </a:lnTo>
                  <a:lnTo>
                    <a:pt x="6" y="93"/>
                  </a:lnTo>
                  <a:lnTo>
                    <a:pt x="0" y="3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12" name="Freeform 311"/>
            <p:cNvSpPr>
              <a:spLocks/>
            </p:cNvSpPr>
            <p:nvPr/>
          </p:nvSpPr>
          <p:spPr bwMode="auto">
            <a:xfrm>
              <a:off x="6438518" y="1171575"/>
              <a:ext cx="234950" cy="152400"/>
            </a:xfrm>
            <a:custGeom>
              <a:avLst/>
              <a:gdLst>
                <a:gd name="T0" fmla="*/ 0 w 152"/>
                <a:gd name="T1" fmla="*/ 2147483647 h 91"/>
                <a:gd name="T2" fmla="*/ 2147483647 w 152"/>
                <a:gd name="T3" fmla="*/ 2147483647 h 91"/>
                <a:gd name="T4" fmla="*/ 2147483647 w 152"/>
                <a:gd name="T5" fmla="*/ 0 h 91"/>
                <a:gd name="T6" fmla="*/ 2147483647 w 152"/>
                <a:gd name="T7" fmla="*/ 2147483647 h 91"/>
                <a:gd name="T8" fmla="*/ 2147483647 w 152"/>
                <a:gd name="T9" fmla="*/ 2147483647 h 91"/>
                <a:gd name="T10" fmla="*/ 2147483647 w 152"/>
                <a:gd name="T11" fmla="*/ 2147483647 h 91"/>
                <a:gd name="T12" fmla="*/ 2147483647 w 152"/>
                <a:gd name="T13" fmla="*/ 2147483647 h 91"/>
                <a:gd name="T14" fmla="*/ 0 w 152"/>
                <a:gd name="T15" fmla="*/ 2147483647 h 91"/>
                <a:gd name="T16" fmla="*/ 0 60000 65536"/>
                <a:gd name="T17" fmla="*/ 0 60000 65536"/>
                <a:gd name="T18" fmla="*/ 0 60000 65536"/>
                <a:gd name="T19" fmla="*/ 0 60000 65536"/>
                <a:gd name="T20" fmla="*/ 0 60000 65536"/>
                <a:gd name="T21" fmla="*/ 0 60000 65536"/>
                <a:gd name="T22" fmla="*/ 0 60000 65536"/>
                <a:gd name="T23" fmla="*/ 0 60000 65536"/>
                <a:gd name="T24" fmla="*/ 0 w 152"/>
                <a:gd name="T25" fmla="*/ 0 h 91"/>
                <a:gd name="T26" fmla="*/ 152 w 152"/>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2" h="91">
                  <a:moveTo>
                    <a:pt x="0" y="67"/>
                  </a:moveTo>
                  <a:lnTo>
                    <a:pt x="63" y="37"/>
                  </a:lnTo>
                  <a:lnTo>
                    <a:pt x="124" y="0"/>
                  </a:lnTo>
                  <a:lnTo>
                    <a:pt x="134" y="1"/>
                  </a:lnTo>
                  <a:lnTo>
                    <a:pt x="152" y="3"/>
                  </a:lnTo>
                  <a:lnTo>
                    <a:pt x="93" y="51"/>
                  </a:lnTo>
                  <a:lnTo>
                    <a:pt x="18" y="91"/>
                  </a:lnTo>
                  <a:lnTo>
                    <a:pt x="0" y="67"/>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13" name="Freeform 312"/>
            <p:cNvSpPr>
              <a:spLocks/>
            </p:cNvSpPr>
            <p:nvPr/>
          </p:nvSpPr>
          <p:spPr bwMode="auto">
            <a:xfrm>
              <a:off x="6438518" y="455613"/>
              <a:ext cx="247650" cy="481012"/>
            </a:xfrm>
            <a:custGeom>
              <a:avLst/>
              <a:gdLst>
                <a:gd name="T0" fmla="*/ 2147483647 w 162"/>
                <a:gd name="T1" fmla="*/ 0 h 289"/>
                <a:gd name="T2" fmla="*/ 0 w 162"/>
                <a:gd name="T3" fmla="*/ 2147483647 h 289"/>
                <a:gd name="T4" fmla="*/ 2147483647 w 162"/>
                <a:gd name="T5" fmla="*/ 2147483647 h 289"/>
                <a:gd name="T6" fmla="*/ 2147483647 w 162"/>
                <a:gd name="T7" fmla="*/ 2147483647 h 289"/>
                <a:gd name="T8" fmla="*/ 2147483647 w 162"/>
                <a:gd name="T9" fmla="*/ 2147483647 h 289"/>
                <a:gd name="T10" fmla="*/ 2147483647 w 162"/>
                <a:gd name="T11" fmla="*/ 2147483647 h 289"/>
                <a:gd name="T12" fmla="*/ 2147483647 w 162"/>
                <a:gd name="T13" fmla="*/ 2147483647 h 289"/>
                <a:gd name="T14" fmla="*/ 2147483647 w 162"/>
                <a:gd name="T15" fmla="*/ 2147483647 h 289"/>
                <a:gd name="T16" fmla="*/ 2147483647 w 162"/>
                <a:gd name="T17" fmla="*/ 2147483647 h 289"/>
                <a:gd name="T18" fmla="*/ 2147483647 w 162"/>
                <a:gd name="T19" fmla="*/ 2147483647 h 289"/>
                <a:gd name="T20" fmla="*/ 2147483647 w 162"/>
                <a:gd name="T21" fmla="*/ 2147483647 h 289"/>
                <a:gd name="T22" fmla="*/ 2147483647 w 162"/>
                <a:gd name="T23" fmla="*/ 2147483647 h 289"/>
                <a:gd name="T24" fmla="*/ 2147483647 w 162"/>
                <a:gd name="T25" fmla="*/ 0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2"/>
                <a:gd name="T40" fmla="*/ 0 h 289"/>
                <a:gd name="T41" fmla="*/ 162 w 162"/>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2" h="289">
                  <a:moveTo>
                    <a:pt x="34" y="0"/>
                  </a:moveTo>
                  <a:lnTo>
                    <a:pt x="0" y="51"/>
                  </a:lnTo>
                  <a:lnTo>
                    <a:pt x="37" y="118"/>
                  </a:lnTo>
                  <a:lnTo>
                    <a:pt x="15" y="136"/>
                  </a:lnTo>
                  <a:lnTo>
                    <a:pt x="24" y="289"/>
                  </a:lnTo>
                  <a:lnTo>
                    <a:pt x="115" y="267"/>
                  </a:lnTo>
                  <a:lnTo>
                    <a:pt x="138" y="267"/>
                  </a:lnTo>
                  <a:lnTo>
                    <a:pt x="152" y="251"/>
                  </a:lnTo>
                  <a:lnTo>
                    <a:pt x="152" y="222"/>
                  </a:lnTo>
                  <a:lnTo>
                    <a:pt x="162" y="204"/>
                  </a:lnTo>
                  <a:lnTo>
                    <a:pt x="112" y="182"/>
                  </a:lnTo>
                  <a:lnTo>
                    <a:pt x="46" y="14"/>
                  </a:lnTo>
                  <a:lnTo>
                    <a:pt x="34" y="0"/>
                  </a:lnTo>
                  <a:close/>
                </a:path>
              </a:pathLst>
            </a:custGeom>
            <a:solidFill>
              <a:srgbClr val="4F81BD">
                <a:lumMod val="20000"/>
                <a:lumOff val="80000"/>
              </a:srgbClr>
            </a:solid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14" name="Freeform 313"/>
            <p:cNvSpPr>
              <a:spLocks/>
            </p:cNvSpPr>
            <p:nvPr/>
          </p:nvSpPr>
          <p:spPr bwMode="auto">
            <a:xfrm>
              <a:off x="6582981" y="1020763"/>
              <a:ext cx="120650" cy="107950"/>
            </a:xfrm>
            <a:custGeom>
              <a:avLst/>
              <a:gdLst>
                <a:gd name="T0" fmla="*/ 0 w 77"/>
                <a:gd name="T1" fmla="*/ 2147483647 h 64"/>
                <a:gd name="T2" fmla="*/ 2147483647 w 77"/>
                <a:gd name="T3" fmla="*/ 0 h 64"/>
                <a:gd name="T4" fmla="*/ 2147483647 w 77"/>
                <a:gd name="T5" fmla="*/ 2147483647 h 64"/>
                <a:gd name="T6" fmla="*/ 2147483647 w 77"/>
                <a:gd name="T7" fmla="*/ 2147483647 h 64"/>
                <a:gd name="T8" fmla="*/ 2147483647 w 77"/>
                <a:gd name="T9" fmla="*/ 2147483647 h 64"/>
                <a:gd name="T10" fmla="*/ 2147483647 w 77"/>
                <a:gd name="T11" fmla="*/ 2147483647 h 64"/>
                <a:gd name="T12" fmla="*/ 0 w 77"/>
                <a:gd name="T13" fmla="*/ 2147483647 h 64"/>
                <a:gd name="T14" fmla="*/ 0 60000 65536"/>
                <a:gd name="T15" fmla="*/ 0 60000 65536"/>
                <a:gd name="T16" fmla="*/ 0 60000 65536"/>
                <a:gd name="T17" fmla="*/ 0 60000 65536"/>
                <a:gd name="T18" fmla="*/ 0 60000 65536"/>
                <a:gd name="T19" fmla="*/ 0 60000 65536"/>
                <a:gd name="T20" fmla="*/ 0 60000 65536"/>
                <a:gd name="T21" fmla="*/ 0 w 77"/>
                <a:gd name="T22" fmla="*/ 0 h 64"/>
                <a:gd name="T23" fmla="*/ 77 w 7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64">
                  <a:moveTo>
                    <a:pt x="0" y="10"/>
                  </a:moveTo>
                  <a:lnTo>
                    <a:pt x="32" y="0"/>
                  </a:lnTo>
                  <a:lnTo>
                    <a:pt x="77" y="33"/>
                  </a:lnTo>
                  <a:lnTo>
                    <a:pt x="68" y="42"/>
                  </a:lnTo>
                  <a:lnTo>
                    <a:pt x="46" y="42"/>
                  </a:lnTo>
                  <a:lnTo>
                    <a:pt x="35" y="64"/>
                  </a:lnTo>
                  <a:lnTo>
                    <a:pt x="0" y="10"/>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cs typeface="+mn-cs"/>
              </a:endParaRPr>
            </a:p>
          </p:txBody>
        </p:sp>
        <p:sp>
          <p:nvSpPr>
            <p:cNvPr id="315" name="Freeform 314"/>
            <p:cNvSpPr>
              <a:spLocks/>
            </p:cNvSpPr>
            <p:nvPr/>
          </p:nvSpPr>
          <p:spPr bwMode="auto">
            <a:xfrm>
              <a:off x="6327347" y="1837131"/>
              <a:ext cx="65105" cy="118134"/>
            </a:xfrm>
            <a:custGeom>
              <a:avLst/>
              <a:gdLst>
                <a:gd name="T0" fmla="*/ 0 w 42"/>
                <a:gd name="T1" fmla="*/ 2147483647 h 71"/>
                <a:gd name="T2" fmla="*/ 2147483647 w 42"/>
                <a:gd name="T3" fmla="*/ 0 h 71"/>
                <a:gd name="T4" fmla="*/ 2147483647 w 42"/>
                <a:gd name="T5" fmla="*/ 2147483647 h 71"/>
                <a:gd name="T6" fmla="*/ 2147483647 w 42"/>
                <a:gd name="T7" fmla="*/ 2147483647 h 71"/>
                <a:gd name="T8" fmla="*/ 0 w 42"/>
                <a:gd name="T9" fmla="*/ 2147483647 h 71"/>
                <a:gd name="T10" fmla="*/ 0 60000 65536"/>
                <a:gd name="T11" fmla="*/ 0 60000 65536"/>
                <a:gd name="T12" fmla="*/ 0 60000 65536"/>
                <a:gd name="T13" fmla="*/ 0 60000 65536"/>
                <a:gd name="T14" fmla="*/ 0 60000 65536"/>
                <a:gd name="T15" fmla="*/ 0 w 42"/>
                <a:gd name="T16" fmla="*/ 0 h 71"/>
                <a:gd name="T17" fmla="*/ 42 w 42"/>
                <a:gd name="T18" fmla="*/ 71 h 71"/>
              </a:gdLst>
              <a:ahLst/>
              <a:cxnLst>
                <a:cxn ang="T10">
                  <a:pos x="T0" y="T1"/>
                </a:cxn>
                <a:cxn ang="T11">
                  <a:pos x="T2" y="T3"/>
                </a:cxn>
                <a:cxn ang="T12">
                  <a:pos x="T4" y="T5"/>
                </a:cxn>
                <a:cxn ang="T13">
                  <a:pos x="T6" y="T7"/>
                </a:cxn>
                <a:cxn ang="T14">
                  <a:pos x="T8" y="T9"/>
                </a:cxn>
              </a:cxnLst>
              <a:rect l="T15" t="T16" r="T17" b="T18"/>
              <a:pathLst>
                <a:path w="42" h="71">
                  <a:moveTo>
                    <a:pt x="0" y="6"/>
                  </a:moveTo>
                  <a:lnTo>
                    <a:pt x="42" y="0"/>
                  </a:lnTo>
                  <a:lnTo>
                    <a:pt x="18" y="71"/>
                  </a:lnTo>
                  <a:lnTo>
                    <a:pt x="2" y="70"/>
                  </a:lnTo>
                  <a:lnTo>
                    <a:pt x="0" y="6"/>
                  </a:lnTo>
                  <a:close/>
                </a:path>
              </a:pathLst>
            </a:custGeom>
            <a:noFill/>
            <a:ln w="19050">
              <a:solidFill>
                <a:srgbClr val="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Lucida Sans Unicode" pitchFamily="34" charset="0"/>
              </a:endParaRPr>
            </a:p>
          </p:txBody>
        </p:sp>
        <p:sp>
          <p:nvSpPr>
            <p:cNvPr id="316" name="Text Box 67"/>
            <p:cNvSpPr txBox="1">
              <a:spLocks noChangeArrowheads="1"/>
            </p:cNvSpPr>
            <p:nvPr/>
          </p:nvSpPr>
          <p:spPr bwMode="auto">
            <a:xfrm>
              <a:off x="5067630" y="2034021"/>
              <a:ext cx="475537" cy="232929"/>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KY</a:t>
              </a:r>
            </a:p>
          </p:txBody>
        </p:sp>
        <p:sp>
          <p:nvSpPr>
            <p:cNvPr id="317" name="Text Box 68"/>
            <p:cNvSpPr txBox="1">
              <a:spLocks noChangeArrowheads="1"/>
            </p:cNvSpPr>
            <p:nvPr/>
          </p:nvSpPr>
          <p:spPr bwMode="auto">
            <a:xfrm>
              <a:off x="4919251" y="2888218"/>
              <a:ext cx="481042" cy="226457"/>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AL</a:t>
              </a:r>
            </a:p>
          </p:txBody>
        </p:sp>
        <p:sp>
          <p:nvSpPr>
            <p:cNvPr id="318" name="Text Box 70"/>
            <p:cNvSpPr txBox="1">
              <a:spLocks noChangeArrowheads="1"/>
            </p:cNvSpPr>
            <p:nvPr/>
          </p:nvSpPr>
          <p:spPr bwMode="auto">
            <a:xfrm>
              <a:off x="5829214" y="2212736"/>
              <a:ext cx="495004" cy="254239"/>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NC</a:t>
              </a:r>
            </a:p>
          </p:txBody>
        </p:sp>
        <p:sp>
          <p:nvSpPr>
            <p:cNvPr id="319" name="Text Box 72"/>
            <p:cNvSpPr txBox="1">
              <a:spLocks noChangeArrowheads="1"/>
            </p:cNvSpPr>
            <p:nvPr/>
          </p:nvSpPr>
          <p:spPr bwMode="auto">
            <a:xfrm>
              <a:off x="5764109" y="1291900"/>
              <a:ext cx="560109" cy="184476"/>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PA</a:t>
              </a:r>
            </a:p>
          </p:txBody>
        </p:sp>
        <p:sp>
          <p:nvSpPr>
            <p:cNvPr id="320" name="Text Box 73"/>
            <p:cNvSpPr txBox="1">
              <a:spLocks noChangeArrowheads="1"/>
            </p:cNvSpPr>
            <p:nvPr/>
          </p:nvSpPr>
          <p:spPr bwMode="auto">
            <a:xfrm>
              <a:off x="6477240" y="245356"/>
              <a:ext cx="494678" cy="221370"/>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endParaRPr kumimoji="0" lang="en-US" sz="1500" b="1" i="0" u="none" strike="noStrike" kern="0" cap="none" spc="0" normalizeH="0" baseline="0" noProof="0">
                <a:ln>
                  <a:noFill/>
                </a:ln>
                <a:solidFill>
                  <a:sysClr val="windowText" lastClr="000000"/>
                </a:solidFill>
                <a:effectLst/>
                <a:uLnTx/>
                <a:uFillTx/>
                <a:latin typeface="Calibri" pitchFamily="34" charset="0"/>
              </a:endParaRPr>
            </a:p>
          </p:txBody>
        </p:sp>
        <p:sp>
          <p:nvSpPr>
            <p:cNvPr id="321" name="Text Box 75"/>
            <p:cNvSpPr txBox="1">
              <a:spLocks noChangeArrowheads="1"/>
            </p:cNvSpPr>
            <p:nvPr/>
          </p:nvSpPr>
          <p:spPr bwMode="auto">
            <a:xfrm>
              <a:off x="6395480" y="1720512"/>
              <a:ext cx="166868" cy="303651"/>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sysClr val="windowText" lastClr="000000"/>
                </a:solidFill>
                <a:effectLst/>
                <a:uLnTx/>
                <a:uFillTx/>
                <a:latin typeface="Calibri" pitchFamily="34" charset="0"/>
              </a:endParaRPr>
            </a:p>
          </p:txBody>
        </p:sp>
        <p:sp>
          <p:nvSpPr>
            <p:cNvPr id="322" name="Text Box 78"/>
            <p:cNvSpPr txBox="1">
              <a:spLocks noChangeArrowheads="1"/>
            </p:cNvSpPr>
            <p:nvPr/>
          </p:nvSpPr>
          <p:spPr bwMode="auto">
            <a:xfrm>
              <a:off x="6834564" y="608843"/>
              <a:ext cx="546929" cy="267457"/>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Calibri" pitchFamily="34" charset="0"/>
                </a:rPr>
                <a:t>MA</a:t>
              </a:r>
            </a:p>
          </p:txBody>
        </p:sp>
        <p:sp>
          <p:nvSpPr>
            <p:cNvPr id="323" name="Line 81"/>
            <p:cNvSpPr>
              <a:spLocks noChangeShapeType="1"/>
            </p:cNvSpPr>
            <p:nvPr/>
          </p:nvSpPr>
          <p:spPr bwMode="auto">
            <a:xfrm flipH="1">
              <a:off x="6677099" y="840567"/>
              <a:ext cx="230140" cy="149938"/>
            </a:xfrm>
            <a:prstGeom prst="line">
              <a:avLst/>
            </a:prstGeom>
            <a:noFill/>
            <a:ln w="28575">
              <a:solidFill>
                <a:sysClr val="windowText" lastClr="000000"/>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Calibri" panose="020F0502020204030204"/>
              </a:endParaRPr>
            </a:p>
          </p:txBody>
        </p:sp>
        <p:sp>
          <p:nvSpPr>
            <p:cNvPr id="324" name="Text Box 89"/>
            <p:cNvSpPr txBox="1">
              <a:spLocks noChangeArrowheads="1"/>
            </p:cNvSpPr>
            <p:nvPr/>
          </p:nvSpPr>
          <p:spPr bwMode="auto">
            <a:xfrm>
              <a:off x="3259818" y="3244135"/>
              <a:ext cx="464075" cy="261066"/>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TX</a:t>
              </a:r>
            </a:p>
          </p:txBody>
        </p:sp>
        <p:sp>
          <p:nvSpPr>
            <p:cNvPr id="325" name="Text Box 90"/>
            <p:cNvSpPr txBox="1">
              <a:spLocks noChangeArrowheads="1"/>
            </p:cNvSpPr>
            <p:nvPr/>
          </p:nvSpPr>
          <p:spPr bwMode="auto">
            <a:xfrm>
              <a:off x="4060271" y="2597025"/>
              <a:ext cx="444672" cy="241425"/>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AR</a:t>
              </a:r>
            </a:p>
          </p:txBody>
        </p:sp>
        <p:sp>
          <p:nvSpPr>
            <p:cNvPr id="326" name="Text Box 94"/>
            <p:cNvSpPr txBox="1">
              <a:spLocks noChangeArrowheads="1"/>
            </p:cNvSpPr>
            <p:nvPr/>
          </p:nvSpPr>
          <p:spPr bwMode="auto">
            <a:xfrm>
              <a:off x="5305341" y="2883674"/>
              <a:ext cx="714646" cy="315023"/>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 GA</a:t>
              </a:r>
            </a:p>
          </p:txBody>
        </p:sp>
        <p:sp>
          <p:nvSpPr>
            <p:cNvPr id="327" name="Text Box 95"/>
            <p:cNvSpPr txBox="1">
              <a:spLocks noChangeArrowheads="1"/>
            </p:cNvSpPr>
            <p:nvPr/>
          </p:nvSpPr>
          <p:spPr bwMode="auto">
            <a:xfrm>
              <a:off x="2334714" y="2701930"/>
              <a:ext cx="401232" cy="240501"/>
            </a:xfrm>
            <a:prstGeom prst="rect">
              <a:avLst/>
            </a:prstGeom>
            <a:noFill/>
            <a:ln w="9525">
              <a:noFill/>
              <a:miter lim="800000"/>
              <a:headEnd/>
              <a:tailEnd/>
            </a:ln>
          </p:spPr>
          <p:txBody>
            <a:bodyPr wrap="square" lIns="21049" tIns="10525" rIns="21049" bIns="10525">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NM</a:t>
              </a:r>
            </a:p>
          </p:txBody>
        </p:sp>
        <p:sp>
          <p:nvSpPr>
            <p:cNvPr id="328" name="Text Box 106"/>
            <p:cNvSpPr txBox="1">
              <a:spLocks noChangeArrowheads="1"/>
            </p:cNvSpPr>
            <p:nvPr/>
          </p:nvSpPr>
          <p:spPr bwMode="auto">
            <a:xfrm>
              <a:off x="6463614" y="1302500"/>
              <a:ext cx="527354" cy="269125"/>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NJ</a:t>
              </a:r>
            </a:p>
          </p:txBody>
        </p:sp>
        <p:sp>
          <p:nvSpPr>
            <p:cNvPr id="329" name="Line 107"/>
            <p:cNvSpPr>
              <a:spLocks noChangeShapeType="1"/>
            </p:cNvSpPr>
            <p:nvPr/>
          </p:nvSpPr>
          <p:spPr bwMode="auto">
            <a:xfrm flipH="1" flipV="1">
              <a:off x="6393966" y="1455468"/>
              <a:ext cx="130211" cy="0"/>
            </a:xfrm>
            <a:prstGeom prst="line">
              <a:avLst/>
            </a:prstGeom>
            <a:noFill/>
            <a:ln w="28575">
              <a:solidFill>
                <a:sysClr val="windowText" lastClr="000000"/>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Calibri" panose="020F0502020204030204"/>
              </a:endParaRPr>
            </a:p>
          </p:txBody>
        </p:sp>
        <p:sp>
          <p:nvSpPr>
            <p:cNvPr id="330" name="Freeform 329"/>
            <p:cNvSpPr>
              <a:spLocks/>
            </p:cNvSpPr>
            <p:nvPr/>
          </p:nvSpPr>
          <p:spPr bwMode="auto">
            <a:xfrm>
              <a:off x="0" y="3198697"/>
              <a:ext cx="1503483" cy="1546341"/>
            </a:xfrm>
            <a:custGeom>
              <a:avLst/>
              <a:gdLst>
                <a:gd name="T0" fmla="*/ 2147483647 w 993"/>
                <a:gd name="T1" fmla="*/ 2147483647 h 1021"/>
                <a:gd name="T2" fmla="*/ 2147483647 w 993"/>
                <a:gd name="T3" fmla="*/ 0 h 1021"/>
                <a:gd name="T4" fmla="*/ 2147483647 w 993"/>
                <a:gd name="T5" fmla="*/ 2147483647 h 1021"/>
                <a:gd name="T6" fmla="*/ 2147483647 w 993"/>
                <a:gd name="T7" fmla="*/ 2147483647 h 1021"/>
                <a:gd name="T8" fmla="*/ 2147483647 w 993"/>
                <a:gd name="T9" fmla="*/ 2147483647 h 1021"/>
                <a:gd name="T10" fmla="*/ 2147483647 w 993"/>
                <a:gd name="T11" fmla="*/ 2147483647 h 1021"/>
                <a:gd name="T12" fmla="*/ 2147483647 w 993"/>
                <a:gd name="T13" fmla="*/ 2147483647 h 1021"/>
                <a:gd name="T14" fmla="*/ 2147483647 w 993"/>
                <a:gd name="T15" fmla="*/ 2147483647 h 1021"/>
                <a:gd name="T16" fmla="*/ 2147483647 w 993"/>
                <a:gd name="T17" fmla="*/ 2147483647 h 1021"/>
                <a:gd name="T18" fmla="*/ 2147483647 w 993"/>
                <a:gd name="T19" fmla="*/ 2147483647 h 1021"/>
                <a:gd name="T20" fmla="*/ 2147483647 w 993"/>
                <a:gd name="T21" fmla="*/ 2147483647 h 1021"/>
                <a:gd name="T22" fmla="*/ 2147483647 w 993"/>
                <a:gd name="T23" fmla="*/ 2147483647 h 1021"/>
                <a:gd name="T24" fmla="*/ 2147483647 w 993"/>
                <a:gd name="T25" fmla="*/ 2147483647 h 1021"/>
                <a:gd name="T26" fmla="*/ 2147483647 w 993"/>
                <a:gd name="T27" fmla="*/ 2147483647 h 1021"/>
                <a:gd name="T28" fmla="*/ 2147483647 w 993"/>
                <a:gd name="T29" fmla="*/ 2147483647 h 1021"/>
                <a:gd name="T30" fmla="*/ 2147483647 w 993"/>
                <a:gd name="T31" fmla="*/ 2147483647 h 1021"/>
                <a:gd name="T32" fmla="*/ 2147483647 w 993"/>
                <a:gd name="T33" fmla="*/ 2147483647 h 1021"/>
                <a:gd name="T34" fmla="*/ 2147483647 w 993"/>
                <a:gd name="T35" fmla="*/ 2147483647 h 1021"/>
                <a:gd name="T36" fmla="*/ 2147483647 w 993"/>
                <a:gd name="T37" fmla="*/ 2147483647 h 1021"/>
                <a:gd name="T38" fmla="*/ 2147483647 w 993"/>
                <a:gd name="T39" fmla="*/ 2147483647 h 1021"/>
                <a:gd name="T40" fmla="*/ 2147483647 w 993"/>
                <a:gd name="T41" fmla="*/ 2147483647 h 1021"/>
                <a:gd name="T42" fmla="*/ 2147483647 w 993"/>
                <a:gd name="T43" fmla="*/ 2147483647 h 1021"/>
                <a:gd name="T44" fmla="*/ 0 w 993"/>
                <a:gd name="T45" fmla="*/ 2147483647 h 1021"/>
                <a:gd name="T46" fmla="*/ 2147483647 w 993"/>
                <a:gd name="T47" fmla="*/ 2147483647 h 1021"/>
                <a:gd name="T48" fmla="*/ 2147483647 w 993"/>
                <a:gd name="T49" fmla="*/ 2147483647 h 1021"/>
                <a:gd name="T50" fmla="*/ 2147483647 w 993"/>
                <a:gd name="T51" fmla="*/ 2147483647 h 1021"/>
                <a:gd name="T52" fmla="*/ 2147483647 w 993"/>
                <a:gd name="T53" fmla="*/ 2147483647 h 1021"/>
                <a:gd name="T54" fmla="*/ 2147483647 w 993"/>
                <a:gd name="T55" fmla="*/ 2147483647 h 1021"/>
                <a:gd name="T56" fmla="*/ 2147483647 w 993"/>
                <a:gd name="T57" fmla="*/ 2147483647 h 1021"/>
                <a:gd name="T58" fmla="*/ 2147483647 w 993"/>
                <a:gd name="T59" fmla="*/ 2147483647 h 1021"/>
                <a:gd name="T60" fmla="*/ 2147483647 w 993"/>
                <a:gd name="T61" fmla="*/ 2147483647 h 1021"/>
                <a:gd name="T62" fmla="*/ 2147483647 w 993"/>
                <a:gd name="T63" fmla="*/ 2147483647 h 1021"/>
                <a:gd name="T64" fmla="*/ 2147483647 w 993"/>
                <a:gd name="T65" fmla="*/ 2147483647 h 1021"/>
                <a:gd name="T66" fmla="*/ 2147483647 w 993"/>
                <a:gd name="T67" fmla="*/ 2147483647 h 1021"/>
                <a:gd name="T68" fmla="*/ 2147483647 w 993"/>
                <a:gd name="T69" fmla="*/ 2147483647 h 1021"/>
                <a:gd name="T70" fmla="*/ 2147483647 w 993"/>
                <a:gd name="T71" fmla="*/ 2147483647 h 1021"/>
                <a:gd name="T72" fmla="*/ 2147483647 w 993"/>
                <a:gd name="T73" fmla="*/ 2147483647 h 1021"/>
                <a:gd name="T74" fmla="*/ 2147483647 w 993"/>
                <a:gd name="T75" fmla="*/ 2147483647 h 1021"/>
                <a:gd name="T76" fmla="*/ 2147483647 w 993"/>
                <a:gd name="T77" fmla="*/ 2147483647 h 1021"/>
                <a:gd name="T78" fmla="*/ 2147483647 w 993"/>
                <a:gd name="T79" fmla="*/ 2147483647 h 1021"/>
                <a:gd name="T80" fmla="*/ 2147483647 w 993"/>
                <a:gd name="T81" fmla="*/ 2147483647 h 1021"/>
                <a:gd name="T82" fmla="*/ 2147483647 w 993"/>
                <a:gd name="T83" fmla="*/ 2147483647 h 10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3"/>
                <a:gd name="T127" fmla="*/ 0 h 1021"/>
                <a:gd name="T128" fmla="*/ 993 w 993"/>
                <a:gd name="T129" fmla="*/ 1021 h 10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3" h="1021">
                  <a:moveTo>
                    <a:pt x="160" y="152"/>
                  </a:moveTo>
                  <a:lnTo>
                    <a:pt x="360" y="0"/>
                  </a:lnTo>
                  <a:lnTo>
                    <a:pt x="456" y="25"/>
                  </a:lnTo>
                  <a:lnTo>
                    <a:pt x="504" y="76"/>
                  </a:lnTo>
                  <a:lnTo>
                    <a:pt x="688" y="93"/>
                  </a:lnTo>
                  <a:lnTo>
                    <a:pt x="696" y="599"/>
                  </a:lnTo>
                  <a:lnTo>
                    <a:pt x="752" y="615"/>
                  </a:lnTo>
                  <a:lnTo>
                    <a:pt x="784" y="674"/>
                  </a:lnTo>
                  <a:lnTo>
                    <a:pt x="824" y="649"/>
                  </a:lnTo>
                  <a:lnTo>
                    <a:pt x="912" y="792"/>
                  </a:lnTo>
                  <a:lnTo>
                    <a:pt x="992" y="851"/>
                  </a:lnTo>
                  <a:lnTo>
                    <a:pt x="992" y="902"/>
                  </a:lnTo>
                  <a:lnTo>
                    <a:pt x="896" y="910"/>
                  </a:lnTo>
                  <a:lnTo>
                    <a:pt x="848" y="742"/>
                  </a:lnTo>
                  <a:lnTo>
                    <a:pt x="544" y="582"/>
                  </a:lnTo>
                  <a:lnTo>
                    <a:pt x="552" y="632"/>
                  </a:lnTo>
                  <a:lnTo>
                    <a:pt x="480" y="700"/>
                  </a:lnTo>
                  <a:lnTo>
                    <a:pt x="472" y="674"/>
                  </a:lnTo>
                  <a:lnTo>
                    <a:pt x="448" y="674"/>
                  </a:lnTo>
                  <a:lnTo>
                    <a:pt x="392" y="818"/>
                  </a:lnTo>
                  <a:lnTo>
                    <a:pt x="224" y="953"/>
                  </a:lnTo>
                  <a:lnTo>
                    <a:pt x="48" y="1020"/>
                  </a:lnTo>
                  <a:lnTo>
                    <a:pt x="0" y="1012"/>
                  </a:lnTo>
                  <a:lnTo>
                    <a:pt x="200" y="894"/>
                  </a:lnTo>
                  <a:lnTo>
                    <a:pt x="224" y="894"/>
                  </a:lnTo>
                  <a:lnTo>
                    <a:pt x="296" y="801"/>
                  </a:lnTo>
                  <a:lnTo>
                    <a:pt x="328" y="801"/>
                  </a:lnTo>
                  <a:lnTo>
                    <a:pt x="376" y="725"/>
                  </a:lnTo>
                  <a:lnTo>
                    <a:pt x="360" y="700"/>
                  </a:lnTo>
                  <a:lnTo>
                    <a:pt x="256" y="708"/>
                  </a:lnTo>
                  <a:lnTo>
                    <a:pt x="184" y="540"/>
                  </a:lnTo>
                  <a:lnTo>
                    <a:pt x="224" y="455"/>
                  </a:lnTo>
                  <a:lnTo>
                    <a:pt x="288" y="430"/>
                  </a:lnTo>
                  <a:lnTo>
                    <a:pt x="264" y="362"/>
                  </a:lnTo>
                  <a:lnTo>
                    <a:pt x="192" y="396"/>
                  </a:lnTo>
                  <a:lnTo>
                    <a:pt x="144" y="295"/>
                  </a:lnTo>
                  <a:lnTo>
                    <a:pt x="200" y="270"/>
                  </a:lnTo>
                  <a:lnTo>
                    <a:pt x="256" y="295"/>
                  </a:lnTo>
                  <a:lnTo>
                    <a:pt x="280" y="287"/>
                  </a:lnTo>
                  <a:lnTo>
                    <a:pt x="232" y="194"/>
                  </a:lnTo>
                  <a:lnTo>
                    <a:pt x="160" y="194"/>
                  </a:lnTo>
                  <a:lnTo>
                    <a:pt x="160" y="152"/>
                  </a:lnTo>
                </a:path>
              </a:pathLst>
            </a:custGeom>
            <a:noFill/>
            <a:ln w="15875" cap="rnd">
              <a:solidFill>
                <a:sysClr val="windowText" lastClr="000000"/>
              </a:solidFill>
              <a:round/>
              <a:headEnd/>
              <a:tailEnd/>
            </a:ln>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Calibri" pitchFamily="34" charset="0"/>
              </a:endParaRPr>
            </a:p>
          </p:txBody>
        </p:sp>
        <p:sp>
          <p:nvSpPr>
            <p:cNvPr id="331" name="Text Box 28"/>
            <p:cNvSpPr txBox="1">
              <a:spLocks noChangeArrowheads="1"/>
            </p:cNvSpPr>
            <p:nvPr/>
          </p:nvSpPr>
          <p:spPr bwMode="auto">
            <a:xfrm>
              <a:off x="3997175" y="2035535"/>
              <a:ext cx="583968" cy="240940"/>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MO</a:t>
              </a:r>
            </a:p>
          </p:txBody>
        </p:sp>
        <p:sp>
          <p:nvSpPr>
            <p:cNvPr id="332" name="Text Box 28"/>
            <p:cNvSpPr txBox="1">
              <a:spLocks noChangeArrowheads="1"/>
            </p:cNvSpPr>
            <p:nvPr/>
          </p:nvSpPr>
          <p:spPr bwMode="auto">
            <a:xfrm>
              <a:off x="5936851" y="206049"/>
              <a:ext cx="501667" cy="19400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NH</a:t>
              </a:r>
            </a:p>
          </p:txBody>
        </p:sp>
        <p:sp>
          <p:nvSpPr>
            <p:cNvPr id="333" name="Line 80"/>
            <p:cNvSpPr>
              <a:spLocks noChangeShapeType="1"/>
            </p:cNvSpPr>
            <p:nvPr/>
          </p:nvSpPr>
          <p:spPr bwMode="auto">
            <a:xfrm>
              <a:off x="6276593" y="428625"/>
              <a:ext cx="197620" cy="92375"/>
            </a:xfrm>
            <a:prstGeom prst="line">
              <a:avLst/>
            </a:prstGeom>
            <a:noFill/>
            <a:ln w="28575">
              <a:solidFill>
                <a:sysClr val="windowText" lastClr="000000"/>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Calibri" panose="020F0502020204030204"/>
              </a:endParaRPr>
            </a:p>
          </p:txBody>
        </p:sp>
        <p:sp>
          <p:nvSpPr>
            <p:cNvPr id="334" name="Text Box 28"/>
            <p:cNvSpPr txBox="1">
              <a:spLocks noChangeArrowheads="1"/>
            </p:cNvSpPr>
            <p:nvPr/>
          </p:nvSpPr>
          <p:spPr bwMode="auto">
            <a:xfrm>
              <a:off x="5133593" y="1447800"/>
              <a:ext cx="522748" cy="318280"/>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OH*</a:t>
              </a:r>
            </a:p>
          </p:txBody>
        </p:sp>
        <p:sp>
          <p:nvSpPr>
            <p:cNvPr id="335" name="Text Box 28"/>
            <p:cNvSpPr txBox="1">
              <a:spLocks noChangeArrowheads="1"/>
            </p:cNvSpPr>
            <p:nvPr/>
          </p:nvSpPr>
          <p:spPr bwMode="auto">
            <a:xfrm>
              <a:off x="4433231" y="1719672"/>
              <a:ext cx="414612" cy="232954"/>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IL</a:t>
              </a:r>
            </a:p>
          </p:txBody>
        </p:sp>
        <p:sp>
          <p:nvSpPr>
            <p:cNvPr id="336" name="Text Box 28"/>
            <p:cNvSpPr txBox="1">
              <a:spLocks noChangeArrowheads="1"/>
            </p:cNvSpPr>
            <p:nvPr/>
          </p:nvSpPr>
          <p:spPr bwMode="auto">
            <a:xfrm>
              <a:off x="4152052" y="3158078"/>
              <a:ext cx="438616" cy="223298"/>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LA</a:t>
              </a:r>
            </a:p>
          </p:txBody>
        </p:sp>
        <p:sp>
          <p:nvSpPr>
            <p:cNvPr id="337" name="Text Box 28"/>
            <p:cNvSpPr txBox="1">
              <a:spLocks noChangeArrowheads="1"/>
            </p:cNvSpPr>
            <p:nvPr/>
          </p:nvSpPr>
          <p:spPr bwMode="auto">
            <a:xfrm>
              <a:off x="5959425" y="872372"/>
              <a:ext cx="555293" cy="242053"/>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NY</a:t>
              </a:r>
            </a:p>
          </p:txBody>
        </p:sp>
        <p:sp>
          <p:nvSpPr>
            <p:cNvPr id="338" name="Text Box 97"/>
            <p:cNvSpPr txBox="1">
              <a:spLocks noChangeArrowheads="1"/>
            </p:cNvSpPr>
            <p:nvPr/>
          </p:nvSpPr>
          <p:spPr bwMode="auto">
            <a:xfrm>
              <a:off x="6581393" y="1954308"/>
              <a:ext cx="916020" cy="252088"/>
            </a:xfrm>
            <a:prstGeom prst="rect">
              <a:avLst/>
            </a:prstGeom>
            <a:noFill/>
            <a:ln w="9525">
              <a:noFill/>
              <a:miter lim="800000"/>
              <a:headEnd/>
              <a:tailEnd/>
            </a:ln>
          </p:spPr>
          <p:txBody>
            <a:bodyPr wrap="square" lIns="21049" tIns="10525" rIns="21049" bIns="10525">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Calibri" pitchFamily="34" charset="0"/>
                </a:rPr>
                <a:t>Wash DC</a:t>
              </a:r>
            </a:p>
          </p:txBody>
        </p:sp>
        <p:sp>
          <p:nvSpPr>
            <p:cNvPr id="339" name="Flowchart: Connector 338"/>
            <p:cNvSpPr/>
            <p:nvPr/>
          </p:nvSpPr>
          <p:spPr>
            <a:xfrm>
              <a:off x="6047993" y="1752600"/>
              <a:ext cx="76200" cy="76200"/>
            </a:xfrm>
            <a:prstGeom prst="flowChartConnector">
              <a:avLst/>
            </a:prstGeom>
            <a:solidFill>
              <a:srgbClr val="4F81BD">
                <a:lumMod val="20000"/>
                <a:lumOff val="80000"/>
              </a:srgbClr>
            </a:solidFill>
            <a:ln w="19050" cap="flat" cmpd="sng" algn="ctr">
              <a:solidFill>
                <a:sysClr val="windowText" lastClr="000000"/>
              </a:solidFill>
              <a:prstDash val="solid"/>
            </a:ln>
            <a:effectLst/>
          </p:spPr>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Calibri" panose="020F0502020204030204"/>
              </a:endParaRPr>
            </a:p>
          </p:txBody>
        </p:sp>
        <p:sp>
          <p:nvSpPr>
            <p:cNvPr id="340" name="Line 84"/>
            <p:cNvSpPr>
              <a:spLocks noChangeShapeType="1"/>
            </p:cNvSpPr>
            <p:nvPr/>
          </p:nvSpPr>
          <p:spPr bwMode="auto">
            <a:xfrm flipH="1" flipV="1">
              <a:off x="6124193" y="1828800"/>
              <a:ext cx="457200" cy="152400"/>
            </a:xfrm>
            <a:prstGeom prst="line">
              <a:avLst/>
            </a:prstGeom>
            <a:noFill/>
            <a:ln w="28575">
              <a:solidFill>
                <a:sysClr val="windowText" lastClr="000000"/>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Calibri" panose="020F0502020204030204"/>
              </a:endParaRPr>
            </a:p>
          </p:txBody>
        </p:sp>
        <p:sp>
          <p:nvSpPr>
            <p:cNvPr id="341" name="Text Box 99"/>
            <p:cNvSpPr txBox="1">
              <a:spLocks noChangeArrowheads="1"/>
            </p:cNvSpPr>
            <p:nvPr/>
          </p:nvSpPr>
          <p:spPr bwMode="auto">
            <a:xfrm>
              <a:off x="5895593" y="3657600"/>
              <a:ext cx="472393" cy="252088"/>
            </a:xfrm>
            <a:prstGeom prst="rect">
              <a:avLst/>
            </a:prstGeom>
            <a:noFill/>
            <a:ln w="9525">
              <a:noFill/>
              <a:miter lim="800000"/>
              <a:headEnd/>
              <a:tailEnd/>
            </a:ln>
          </p:spPr>
          <p:txBody>
            <a:bodyPr wrap="square" lIns="21049" tIns="10525" rIns="21049" bIns="10525">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ct val="5000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FL</a:t>
              </a:r>
            </a:p>
          </p:txBody>
        </p:sp>
        <p:sp>
          <p:nvSpPr>
            <p:cNvPr id="342" name="Text Box 29"/>
            <p:cNvSpPr txBox="1">
              <a:spLocks noChangeArrowheads="1"/>
            </p:cNvSpPr>
            <p:nvPr/>
          </p:nvSpPr>
          <p:spPr bwMode="auto">
            <a:xfrm>
              <a:off x="666368" y="1990725"/>
              <a:ext cx="590932" cy="314812"/>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a:ln>
                    <a:noFill/>
                  </a:ln>
                  <a:solidFill>
                    <a:sysClr val="windowText" lastClr="000000"/>
                  </a:solidFill>
                  <a:effectLst/>
                  <a:uLnTx/>
                  <a:uFillTx/>
                  <a:latin typeface="Calibri" pitchFamily="34" charset="0"/>
                </a:rPr>
                <a:t>CA*</a:t>
              </a:r>
            </a:p>
          </p:txBody>
        </p:sp>
        <p:sp>
          <p:nvSpPr>
            <p:cNvPr id="343" name="Text Box 30"/>
            <p:cNvSpPr txBox="1">
              <a:spLocks noChangeArrowheads="1"/>
            </p:cNvSpPr>
            <p:nvPr/>
          </p:nvSpPr>
          <p:spPr bwMode="auto">
            <a:xfrm>
              <a:off x="3076193" y="990600"/>
              <a:ext cx="388095" cy="318280"/>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Calibri" pitchFamily="34" charset="0"/>
                </a:rPr>
                <a:t>SD</a:t>
              </a:r>
            </a:p>
          </p:txBody>
        </p:sp>
      </p:grpSp>
      <p:sp>
        <p:nvSpPr>
          <p:cNvPr id="352" name="Text Box 29"/>
          <p:cNvSpPr txBox="1">
            <a:spLocks noChangeArrowheads="1"/>
          </p:cNvSpPr>
          <p:nvPr/>
        </p:nvSpPr>
        <p:spPr bwMode="auto">
          <a:xfrm>
            <a:off x="1597292" y="1877424"/>
            <a:ext cx="539850" cy="256176"/>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OR</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3" name="Text Box 29"/>
          <p:cNvSpPr txBox="1">
            <a:spLocks noChangeArrowheads="1"/>
          </p:cNvSpPr>
          <p:nvPr/>
        </p:nvSpPr>
        <p:spPr bwMode="auto">
          <a:xfrm>
            <a:off x="4540250" y="1757049"/>
            <a:ext cx="539850" cy="270824"/>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noProof="0" dirty="0" smtClean="0">
                <a:solidFill>
                  <a:sysClr val="windowText" lastClr="000000"/>
                </a:solidFill>
                <a:latin typeface="Calibri" pitchFamily="34" charset="0"/>
              </a:rPr>
              <a:t>MN</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4" name="Text Box 29"/>
          <p:cNvSpPr txBox="1">
            <a:spLocks noChangeArrowheads="1"/>
          </p:cNvSpPr>
          <p:nvPr/>
        </p:nvSpPr>
        <p:spPr bwMode="auto">
          <a:xfrm>
            <a:off x="2511554" y="2857948"/>
            <a:ext cx="539850" cy="252083"/>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UT</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5" name="Text Box 29"/>
          <p:cNvSpPr txBox="1">
            <a:spLocks noChangeArrowheads="1"/>
          </p:cNvSpPr>
          <p:nvPr/>
        </p:nvSpPr>
        <p:spPr bwMode="auto">
          <a:xfrm>
            <a:off x="3227426" y="2975752"/>
            <a:ext cx="539850" cy="254878"/>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CO</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6" name="Text Box 29"/>
          <p:cNvSpPr txBox="1">
            <a:spLocks noChangeArrowheads="1"/>
          </p:cNvSpPr>
          <p:nvPr/>
        </p:nvSpPr>
        <p:spPr bwMode="auto">
          <a:xfrm>
            <a:off x="4114960" y="3069780"/>
            <a:ext cx="539850" cy="23393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KS</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7" name="Text Box 29"/>
          <p:cNvSpPr txBox="1">
            <a:spLocks noChangeArrowheads="1"/>
          </p:cNvSpPr>
          <p:nvPr/>
        </p:nvSpPr>
        <p:spPr bwMode="auto">
          <a:xfrm>
            <a:off x="5294263" y="3982650"/>
            <a:ext cx="539850" cy="260737"/>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MS</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8" name="Text Box 29"/>
          <p:cNvSpPr txBox="1">
            <a:spLocks noChangeArrowheads="1"/>
          </p:cNvSpPr>
          <p:nvPr/>
        </p:nvSpPr>
        <p:spPr bwMode="auto">
          <a:xfrm>
            <a:off x="5653673" y="3429766"/>
            <a:ext cx="539850" cy="20755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TN</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59" name="Text Box 29"/>
          <p:cNvSpPr txBox="1">
            <a:spLocks noChangeArrowheads="1"/>
          </p:cNvSpPr>
          <p:nvPr/>
        </p:nvSpPr>
        <p:spPr bwMode="auto">
          <a:xfrm>
            <a:off x="6434328" y="3602307"/>
            <a:ext cx="539850" cy="20755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SC</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60" name="Text Box 29"/>
          <p:cNvSpPr txBox="1">
            <a:spLocks noChangeArrowheads="1"/>
          </p:cNvSpPr>
          <p:nvPr/>
        </p:nvSpPr>
        <p:spPr bwMode="auto">
          <a:xfrm>
            <a:off x="5069382" y="1930144"/>
            <a:ext cx="539850" cy="20755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WI</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61" name="Text Box 29"/>
          <p:cNvSpPr txBox="1">
            <a:spLocks noChangeArrowheads="1"/>
          </p:cNvSpPr>
          <p:nvPr/>
        </p:nvSpPr>
        <p:spPr bwMode="auto">
          <a:xfrm>
            <a:off x="5692607" y="2060986"/>
            <a:ext cx="539850" cy="20755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MI</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62" name="Text Box 29"/>
          <p:cNvSpPr txBox="1">
            <a:spLocks noChangeArrowheads="1"/>
          </p:cNvSpPr>
          <p:nvPr/>
        </p:nvSpPr>
        <p:spPr bwMode="auto">
          <a:xfrm>
            <a:off x="5626582" y="2658353"/>
            <a:ext cx="539850" cy="20755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IN</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63" name="Text Box 29"/>
          <p:cNvSpPr txBox="1">
            <a:spLocks noChangeArrowheads="1"/>
          </p:cNvSpPr>
          <p:nvPr/>
        </p:nvSpPr>
        <p:spPr bwMode="auto">
          <a:xfrm>
            <a:off x="6632268" y="2884658"/>
            <a:ext cx="539850" cy="207552"/>
          </a:xfrm>
          <a:prstGeom prst="rect">
            <a:avLst/>
          </a:prstGeom>
          <a:noFill/>
          <a:ln w="9525">
            <a:noFill/>
            <a:miter lim="800000"/>
            <a:headEnd/>
            <a:tailEnd/>
          </a:ln>
        </p:spPr>
        <p:txBody>
          <a:bodyPr wrap="square" lIns="86602" tIns="43301" rIns="86602" bIns="4330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a:solidFill>
                  <a:sysClr val="windowText" lastClr="000000"/>
                </a:solidFill>
                <a:latin typeface="Calibri" pitchFamily="34" charset="0"/>
              </a:rPr>
              <a:t>V</a:t>
            </a:r>
            <a:r>
              <a:rPr kumimoji="0" lang="en-US" sz="1500" b="1" i="0" u="none" strike="noStrike" kern="0" cap="none" spc="0" normalizeH="0" baseline="0" noProof="0" dirty="0" smtClean="0">
                <a:ln>
                  <a:noFill/>
                </a:ln>
                <a:solidFill>
                  <a:sysClr val="windowText" lastClr="000000"/>
                </a:solidFill>
                <a:effectLst/>
                <a:uLnTx/>
                <a:uFillTx/>
                <a:latin typeface="Calibri" pitchFamily="34" charset="0"/>
              </a:rPr>
              <a:t>A</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64" name="Line 84"/>
          <p:cNvSpPr>
            <a:spLocks noChangeShapeType="1"/>
          </p:cNvSpPr>
          <p:nvPr/>
        </p:nvSpPr>
        <p:spPr bwMode="auto">
          <a:xfrm flipH="1" flipV="1">
            <a:off x="7380288" y="2137168"/>
            <a:ext cx="457200" cy="156003"/>
          </a:xfrm>
          <a:prstGeom prst="line">
            <a:avLst/>
          </a:prstGeom>
          <a:noFill/>
          <a:ln w="28575">
            <a:solidFill>
              <a:sysClr val="windowText" lastClr="000000"/>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Text" lastClr="000000"/>
              </a:solidFill>
              <a:effectLst/>
              <a:uLnTx/>
              <a:uFillTx/>
              <a:latin typeface="Calibri" panose="020F0502020204030204"/>
            </a:endParaRPr>
          </a:p>
        </p:txBody>
      </p:sp>
      <p:sp>
        <p:nvSpPr>
          <p:cNvPr id="367" name="Line 107"/>
          <p:cNvSpPr>
            <a:spLocks noChangeShapeType="1"/>
          </p:cNvSpPr>
          <p:nvPr/>
        </p:nvSpPr>
        <p:spPr bwMode="auto">
          <a:xfrm flipH="1" flipV="1">
            <a:off x="7263607" y="2719387"/>
            <a:ext cx="342900" cy="9525"/>
          </a:xfrm>
          <a:prstGeom prst="line">
            <a:avLst/>
          </a:prstGeom>
          <a:noFill/>
          <a:ln w="28575">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68" name="Line 107"/>
          <p:cNvSpPr>
            <a:spLocks noChangeShapeType="1"/>
          </p:cNvSpPr>
          <p:nvPr/>
        </p:nvSpPr>
        <p:spPr bwMode="auto">
          <a:xfrm flipH="1" flipV="1">
            <a:off x="7211111" y="2880125"/>
            <a:ext cx="342900" cy="9525"/>
          </a:xfrm>
          <a:prstGeom prst="line">
            <a:avLst/>
          </a:prstGeom>
          <a:noFill/>
          <a:ln w="28575">
            <a:solidFill>
              <a:schemeClr val="tx1"/>
            </a:solidFill>
            <a:round/>
            <a:headEnd/>
            <a:tailEnd/>
          </a:ln>
        </p:spPr>
        <p:txBody>
          <a:bodyPr wrap="squar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69" name="Text Box 30"/>
          <p:cNvSpPr txBox="1">
            <a:spLocks noChangeArrowheads="1"/>
          </p:cNvSpPr>
          <p:nvPr/>
        </p:nvSpPr>
        <p:spPr bwMode="auto">
          <a:xfrm>
            <a:off x="7583387" y="2526382"/>
            <a:ext cx="388095" cy="325805"/>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dirty="0" smtClean="0">
                <a:solidFill>
                  <a:sysClr val="windowText" lastClr="000000"/>
                </a:solidFill>
                <a:latin typeface="Calibri" pitchFamily="34" charset="0"/>
              </a:rPr>
              <a:t>DE</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70" name="Text Box 30"/>
          <p:cNvSpPr txBox="1">
            <a:spLocks noChangeArrowheads="1"/>
          </p:cNvSpPr>
          <p:nvPr/>
        </p:nvSpPr>
        <p:spPr bwMode="auto">
          <a:xfrm>
            <a:off x="7550584" y="2737276"/>
            <a:ext cx="526616" cy="318280"/>
          </a:xfrm>
          <a:prstGeom prst="rect">
            <a:avLst/>
          </a:prstGeom>
          <a:noFill/>
          <a:ln w="9525">
            <a:noFill/>
            <a:miter lim="800000"/>
            <a:headEnd/>
            <a:tailEnd/>
          </a:ln>
        </p:spPr>
        <p:txBody>
          <a:bodyPr wrap="square" lIns="86602" tIns="43301" rIns="86602" bIns="4330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866775" eaLnBrk="1" fontAlgn="auto" latinLnBrk="0" hangingPunct="1">
              <a:lnSpc>
                <a:spcPct val="100000"/>
              </a:lnSpc>
              <a:spcBef>
                <a:spcPts val="0"/>
              </a:spcBef>
              <a:spcAft>
                <a:spcPts val="0"/>
              </a:spcAft>
              <a:buClrTx/>
              <a:buSzTx/>
              <a:buFontTx/>
              <a:buNone/>
              <a:tabLst/>
              <a:defRPr/>
            </a:pPr>
            <a:r>
              <a:rPr lang="en-US" sz="1500" b="1" kern="0" noProof="0" dirty="0" smtClean="0">
                <a:solidFill>
                  <a:sysClr val="windowText" lastClr="000000"/>
                </a:solidFill>
                <a:latin typeface="Calibri" pitchFamily="34" charset="0"/>
              </a:rPr>
              <a:t>MD</a:t>
            </a:r>
            <a:endParaRPr kumimoji="0" lang="en-US" sz="1500" b="1" i="0" u="none" strike="noStrike" kern="0" cap="none" spc="0" normalizeH="0" baseline="0" noProof="0" dirty="0">
              <a:ln>
                <a:noFill/>
              </a:ln>
              <a:solidFill>
                <a:sysClr val="windowText" lastClr="000000"/>
              </a:solidFill>
              <a:effectLst/>
              <a:uLnTx/>
              <a:uFillTx/>
              <a:latin typeface="Calibri" pitchFamily="34" charset="0"/>
            </a:endParaRPr>
          </a:p>
        </p:txBody>
      </p:sp>
      <p:sp>
        <p:nvSpPr>
          <p:cNvPr id="371" name="TextBox 194"/>
          <p:cNvSpPr txBox="1"/>
          <p:nvPr/>
        </p:nvSpPr>
        <p:spPr>
          <a:xfrm>
            <a:off x="4298586" y="5947991"/>
            <a:ext cx="4667364" cy="781049"/>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en-US" sz="1400" baseline="0" dirty="0">
                <a:solidFill>
                  <a:schemeClr val="accent2"/>
                </a:solidFill>
              </a:rPr>
              <a:t>      </a:t>
            </a:r>
            <a:r>
              <a:rPr lang="en-US" sz="1400" baseline="0" dirty="0"/>
              <a:t> </a:t>
            </a:r>
            <a:r>
              <a:rPr lang="en-US" sz="1400" dirty="0"/>
              <a:t>State contract awarded in</a:t>
            </a:r>
            <a:r>
              <a:rPr lang="en-US" sz="1400" baseline="0" dirty="0"/>
              <a:t> 2013-14</a:t>
            </a:r>
            <a:r>
              <a:rPr lang="en-US" sz="1400" dirty="0"/>
              <a:t> through AIDD funding</a:t>
            </a:r>
            <a:br>
              <a:rPr lang="en-US" sz="1400" dirty="0"/>
            </a:br>
            <a:r>
              <a:rPr lang="en-US" sz="1000" dirty="0" smtClean="0"/>
              <a:t>CA</a:t>
            </a:r>
            <a:r>
              <a:rPr lang="en-US" sz="1000" dirty="0"/>
              <a:t>*- Includes</a:t>
            </a:r>
            <a:r>
              <a:rPr lang="en-US" sz="1000" baseline="0" dirty="0"/>
              <a:t> 21 Regional Centers</a:t>
            </a:r>
            <a:endParaRPr lang="en-US" sz="1000" dirty="0"/>
          </a:p>
          <a:p>
            <a:pPr marL="0" marR="0" indent="0" defTabSz="914400" eaLnBrk="1" fontAlgn="auto" latinLnBrk="0" hangingPunct="1">
              <a:lnSpc>
                <a:spcPct val="100000"/>
              </a:lnSpc>
              <a:spcBef>
                <a:spcPts val="0"/>
              </a:spcBef>
              <a:spcAft>
                <a:spcPts val="0"/>
              </a:spcAft>
              <a:buClrTx/>
              <a:buSzTx/>
              <a:buFontTx/>
              <a:buNone/>
              <a:tabLst/>
              <a:defRPr/>
            </a:pPr>
            <a:r>
              <a:rPr lang="en-US" sz="1000" dirty="0"/>
              <a:t>OH</a:t>
            </a:r>
            <a:r>
              <a:rPr lang="en-US" sz="1000" b="1" dirty="0">
                <a:solidFill>
                  <a:schemeClr val="dk1"/>
                </a:solidFill>
              </a:rPr>
              <a:t>*- </a:t>
            </a:r>
            <a:r>
              <a:rPr lang="en-US" sz="1000" dirty="0">
                <a:solidFill>
                  <a:schemeClr val="dk1"/>
                </a:solidFill>
              </a:rPr>
              <a:t>Also includes the Mid-East Ohio Regional Council</a:t>
            </a:r>
            <a:endParaRPr lang="en-US" sz="1000" dirty="0"/>
          </a:p>
          <a:p>
            <a:endParaRPr lang="en-US" sz="1100" dirty="0"/>
          </a:p>
        </p:txBody>
      </p:sp>
      <p:sp>
        <p:nvSpPr>
          <p:cNvPr id="372" name="Rectangle 371"/>
          <p:cNvSpPr/>
          <p:nvPr/>
        </p:nvSpPr>
        <p:spPr>
          <a:xfrm>
            <a:off x="4462462" y="6050858"/>
            <a:ext cx="142875" cy="142875"/>
          </a:xfrm>
          <a:prstGeom prst="rect">
            <a:avLst/>
          </a:prstGeom>
          <a:solidFill>
            <a:schemeClr val="accent6">
              <a:lumMod val="75000"/>
            </a:schemeClr>
          </a:solidFill>
          <a:ln w="190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solidFill>
                <a:schemeClr val="accent2"/>
              </a:solidFill>
            </a:endParaRPr>
          </a:p>
        </p:txBody>
      </p:sp>
      <p:pic>
        <p:nvPicPr>
          <p:cNvPr id="5231" name="Freeform 95"/>
          <p:cNvPicPr>
            <a:picLocks noChangeArrowheads="1"/>
          </p:cNvPicPr>
          <p:nvPr/>
        </p:nvPicPr>
        <p:blipFill>
          <a:blip r:embed="rId2">
            <a:extLst>
              <a:ext uri="{28A0092B-C50C-407E-A947-70E740481C1C}">
                <a14:useLocalDpi xmlns:mc="http://schemas.openxmlformats.org/markup-compatibility/2006" xmlns:mv="urn:schemas-microsoft-com:mac:vml" xmlns="" xmlns:a14="http://schemas.microsoft.com/office/drawing/2010/main" val="0"/>
              </a:ext>
            </a:extLst>
          </a:blip>
          <a:srcRect/>
          <a:stretch>
            <a:fillRect/>
          </a:stretch>
        </p:blipFill>
        <p:spPr bwMode="auto">
          <a:xfrm>
            <a:off x="28970288" y="20246975"/>
            <a:ext cx="13258800" cy="10493375"/>
          </a:xfrm>
          <a:prstGeom prst="rect">
            <a:avLst/>
          </a:prstGeom>
          <a:noFill/>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Lst>
        </p:spPr>
      </p:pic>
      <p:sp>
        <p:nvSpPr>
          <p:cNvPr id="117" name="TextBox 116"/>
          <p:cNvSpPr txBox="1"/>
          <p:nvPr/>
        </p:nvSpPr>
        <p:spPr>
          <a:xfrm>
            <a:off x="7145924" y="3982650"/>
            <a:ext cx="1820026" cy="1477328"/>
          </a:xfrm>
          <a:prstGeom prst="rect">
            <a:avLst/>
          </a:prstGeom>
          <a:noFill/>
        </p:spPr>
        <p:txBody>
          <a:bodyPr wrap="square" rtlCol="0">
            <a:spAutoFit/>
          </a:bodyPr>
          <a:lstStyle/>
          <a:p>
            <a:r>
              <a:rPr lang="en-US" dirty="0" smtClean="0">
                <a:latin typeface="Calibri" pitchFamily="34" charset="0"/>
              </a:rPr>
              <a:t>39 states, the District of Columbia and 22 sub-state regions</a:t>
            </a:r>
          </a:p>
          <a:p>
            <a:endParaRPr lang="en-US" dirty="0"/>
          </a:p>
        </p:txBody>
      </p:sp>
      <p:sp>
        <p:nvSpPr>
          <p:cNvPr id="118" name="TextBox 117"/>
          <p:cNvSpPr txBox="1"/>
          <p:nvPr/>
        </p:nvSpPr>
        <p:spPr>
          <a:xfrm>
            <a:off x="823293" y="6464808"/>
            <a:ext cx="2943983" cy="369332"/>
          </a:xfrm>
          <a:prstGeom prst="rect">
            <a:avLst/>
          </a:prstGeom>
          <a:noFill/>
        </p:spPr>
        <p:txBody>
          <a:bodyPr wrap="square" rtlCol="0">
            <a:spAutoFit/>
          </a:bodyPr>
          <a:lstStyle/>
          <a:p>
            <a:endParaRPr lang="en-US" dirty="0"/>
          </a:p>
        </p:txBody>
      </p:sp>
      <p:sp>
        <p:nvSpPr>
          <p:cNvPr id="119" name="TextBox 118"/>
          <p:cNvSpPr txBox="1"/>
          <p:nvPr/>
        </p:nvSpPr>
        <p:spPr>
          <a:xfrm>
            <a:off x="7314199" y="1208130"/>
            <a:ext cx="496302" cy="307777"/>
          </a:xfrm>
          <a:prstGeom prst="rect">
            <a:avLst/>
          </a:prstGeom>
          <a:noFill/>
        </p:spPr>
        <p:txBody>
          <a:bodyPr wrap="square" rtlCol="0">
            <a:spAutoFit/>
          </a:bodyPr>
          <a:lstStyle/>
          <a:p>
            <a:r>
              <a:rPr lang="en-US" sz="1400" b="1" dirty="0" smtClean="0">
                <a:latin typeface="+mj-lt"/>
              </a:rPr>
              <a:t>ME</a:t>
            </a:r>
            <a:endParaRPr lang="en-US" sz="1400" b="1"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72"/>
            <a:ext cx="8229600" cy="1143000"/>
          </a:xfrm>
        </p:spPr>
        <p:txBody>
          <a:bodyPr/>
          <a:lstStyle/>
          <a:p>
            <a:r>
              <a:rPr lang="en-US" dirty="0" smtClean="0"/>
              <a:t>WHAT IS NCI?</a:t>
            </a:r>
            <a:endParaRPr lang="en-US" dirty="0"/>
          </a:p>
        </p:txBody>
      </p:sp>
      <p:sp>
        <p:nvSpPr>
          <p:cNvPr id="3" name="Content Placeholder 2"/>
          <p:cNvSpPr>
            <a:spLocks noGrp="1"/>
          </p:cNvSpPr>
          <p:nvPr>
            <p:ph idx="1"/>
          </p:nvPr>
        </p:nvSpPr>
        <p:spPr>
          <a:xfrm>
            <a:off x="457200" y="1190172"/>
            <a:ext cx="8229600" cy="4828006"/>
          </a:xfrm>
        </p:spPr>
        <p:txBody>
          <a:bodyPr>
            <a:normAutofit fontScale="77500" lnSpcReduction="20000"/>
          </a:bodyPr>
          <a:lstStyle/>
          <a:p>
            <a:r>
              <a:rPr lang="en-US" dirty="0" smtClean="0"/>
              <a:t>Adult Consumer Survey </a:t>
            </a:r>
          </a:p>
          <a:p>
            <a:pPr lvl="1">
              <a:buFont typeface="Wingdings" pitchFamily="2" charset="2"/>
              <a:buChar char="ü"/>
            </a:pPr>
            <a:r>
              <a:rPr lang="en-US" dirty="0" smtClean="0"/>
              <a:t>In-person conversation with a sample of adults receiving services to gather information about their experiences </a:t>
            </a:r>
          </a:p>
          <a:p>
            <a:pPr lvl="1">
              <a:buFont typeface="Wingdings" pitchFamily="2" charset="2"/>
              <a:buChar char="ü"/>
            </a:pPr>
            <a:r>
              <a:rPr lang="en-US" dirty="0" smtClean="0"/>
              <a:t>Keyed to important person-centered outcomes that measure system-level indicators related to: employment, choice, relationships, case management, inclusion, health, etc. </a:t>
            </a:r>
          </a:p>
          <a:p>
            <a:pPr>
              <a:buNone/>
            </a:pPr>
            <a:endParaRPr lang="en-US" dirty="0" smtClean="0"/>
          </a:p>
          <a:p>
            <a:r>
              <a:rPr lang="en-US" dirty="0" smtClean="0"/>
              <a:t>Adult Family, Child Family, and Family/Guardian Surveys Mail surveys – separate sample from Adult Consumer Survey </a:t>
            </a:r>
          </a:p>
          <a:p>
            <a:endParaRPr lang="en-US" dirty="0" smtClean="0"/>
          </a:p>
          <a:p>
            <a:r>
              <a:rPr lang="en-US" dirty="0" smtClean="0"/>
              <a:t>Other NCI state level data: Mortality, Staff Stability </a:t>
            </a:r>
          </a:p>
          <a:p>
            <a:pPr lvl="1">
              <a:spcAft>
                <a:spcPts val="600"/>
              </a:spcAft>
              <a:buNone/>
            </a:pPr>
            <a:endParaRPr lang="en-US" sz="2900" dirty="0" smtClean="0"/>
          </a:p>
          <a:p>
            <a:endParaRPr lang="en-US" dirty="0"/>
          </a:p>
        </p:txBody>
      </p:sp>
      <p:sp>
        <p:nvSpPr>
          <p:cNvPr id="5" name="Footer Placeholder 4"/>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Source:</a:t>
            </a:r>
            <a:br>
              <a:rPr lang="en-US" dirty="0" smtClean="0"/>
            </a:br>
            <a:r>
              <a:rPr lang="en-US" dirty="0" smtClean="0"/>
              <a:t>Adult Consumer Survey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Standardized, face-to-face interview with a sample of individuals receiving services</a:t>
            </a:r>
          </a:p>
          <a:p>
            <a:pPr lvl="1"/>
            <a:r>
              <a:rPr lang="en-US" dirty="0" smtClean="0"/>
              <a:t>Background Information</a:t>
            </a:r>
          </a:p>
          <a:p>
            <a:pPr lvl="1"/>
            <a:r>
              <a:rPr lang="en-US" dirty="0" smtClean="0"/>
              <a:t>Section I (no proxies allowed)</a:t>
            </a:r>
          </a:p>
          <a:p>
            <a:pPr lvl="1"/>
            <a:r>
              <a:rPr lang="en-US" dirty="0" smtClean="0"/>
              <a:t>Section II (proxies allowed)</a:t>
            </a:r>
          </a:p>
          <a:p>
            <a:r>
              <a:rPr lang="en-US" dirty="0" smtClean="0"/>
              <a:t>No pre-screening procedures</a:t>
            </a:r>
          </a:p>
          <a:p>
            <a:r>
              <a:rPr lang="en-US" dirty="0" smtClean="0"/>
              <a:t>Conducted with adults only (18 and over) receiving at least one service in addition to case management</a:t>
            </a:r>
          </a:p>
          <a:p>
            <a:r>
              <a:rPr lang="en-US" dirty="0" smtClean="0"/>
              <a:t>Section I and Section II together take 50 minutes (on average)</a:t>
            </a:r>
          </a:p>
        </p:txBody>
      </p:sp>
      <p:sp>
        <p:nvSpPr>
          <p:cNvPr id="5" name="Footer Placeholder 4"/>
          <p:cNvSpPr>
            <a:spLocks noGrp="1"/>
          </p:cNvSpPr>
          <p:nvPr>
            <p:ph type="ftr" sz="quarter" idx="3"/>
          </p:nvPr>
        </p:nvSpPr>
        <p:spPr/>
        <p:txBody>
          <a:bodyPr/>
          <a:lstStyle/>
          <a:p>
            <a:r>
              <a:rPr lang="en-US" smtClean="0"/>
              <a:t>National Core Indicators (NCI)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Do NCI data demonstrate differences by race/ethnicity in use of preventive healthcare?</a:t>
            </a:r>
            <a:endParaRPr lang="en-US" dirty="0">
              <a:solidFill>
                <a:schemeClr val="tx1"/>
              </a:solidFill>
            </a:endParaRP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46586"/>
          </a:xfrm>
        </p:spPr>
        <p:txBody>
          <a:bodyPr>
            <a:noAutofit/>
          </a:bodyPr>
          <a:lstStyle/>
          <a:p>
            <a:pPr lvl="1" algn="ctr" defTabSz="457200" rtl="0">
              <a:spcBef>
                <a:spcPct val="0"/>
              </a:spcBef>
            </a:pPr>
            <a:r>
              <a:rPr lang="en-US" sz="3200" dirty="0" smtClean="0">
                <a:latin typeface="+mj-lt"/>
              </a:rPr>
              <a:t/>
            </a:r>
            <a:br>
              <a:rPr lang="en-US" sz="3200" dirty="0" smtClean="0">
                <a:latin typeface="+mj-lt"/>
              </a:rPr>
            </a:br>
            <a:r>
              <a:rPr kumimoji="0" lang="en-US" sz="4000" b="1" i="0" u="none" strike="noStrike" kern="1200" cap="none" spc="0" normalizeH="0" baseline="0" noProof="0" dirty="0" smtClean="0">
                <a:ln>
                  <a:noFill/>
                </a:ln>
                <a:solidFill>
                  <a:srgbClr val="B06100"/>
                </a:solidFill>
                <a:effectLst/>
                <a:uLnTx/>
                <a:uFillTx/>
                <a:latin typeface="Calibri"/>
                <a:ea typeface="+mj-ea"/>
                <a:cs typeface="+mj-cs"/>
              </a:rPr>
              <a:t> Methods, Measures and Sample: </a:t>
            </a:r>
            <a:r>
              <a:rPr lang="en-US" sz="3200" dirty="0" smtClean="0">
                <a:latin typeface="+mj-lt"/>
              </a:rPr>
              <a:t/>
            </a:r>
            <a:br>
              <a:rPr lang="en-US" sz="3200" dirty="0" smtClean="0">
                <a:latin typeface="+mj-lt"/>
              </a:rPr>
            </a:br>
            <a:endParaRPr lang="en-US" sz="3200" dirty="0">
              <a:latin typeface="+mj-lt"/>
            </a:endParaRPr>
          </a:p>
        </p:txBody>
      </p:sp>
      <p:sp>
        <p:nvSpPr>
          <p:cNvPr id="3" name="Content Placeholder 2"/>
          <p:cNvSpPr>
            <a:spLocks noGrp="1"/>
          </p:cNvSpPr>
          <p:nvPr>
            <p:ph idx="1"/>
          </p:nvPr>
        </p:nvSpPr>
        <p:spPr>
          <a:xfrm>
            <a:off x="345056" y="1417638"/>
            <a:ext cx="8229600" cy="4785938"/>
          </a:xfrm>
        </p:spPr>
        <p:txBody>
          <a:bodyPr>
            <a:normAutofit fontScale="77500" lnSpcReduction="20000"/>
          </a:bodyPr>
          <a:lstStyle/>
          <a:p>
            <a:pPr>
              <a:buNone/>
            </a:pPr>
            <a:endParaRPr lang="en-US" b="1" dirty="0" smtClean="0"/>
          </a:p>
          <a:p>
            <a:r>
              <a:rPr lang="en-US" b="1" dirty="0" smtClean="0"/>
              <a:t>2011-2012</a:t>
            </a:r>
            <a:r>
              <a:rPr lang="en-US" dirty="0" smtClean="0"/>
              <a:t> data collection cycle of the Adult Consumer Survey</a:t>
            </a:r>
          </a:p>
          <a:p>
            <a:endParaRPr lang="en-US" b="1" dirty="0" smtClean="0"/>
          </a:p>
          <a:p>
            <a:r>
              <a:rPr lang="en-US" b="1" dirty="0" smtClean="0"/>
              <a:t>Background Information section: </a:t>
            </a:r>
            <a:r>
              <a:rPr lang="en-US" dirty="0" smtClean="0"/>
              <a:t>demographics, residence, health, and employment information. Generally collected from records by case managers.</a:t>
            </a:r>
          </a:p>
          <a:p>
            <a:endParaRPr lang="en-US" dirty="0" smtClean="0"/>
          </a:p>
          <a:p>
            <a:r>
              <a:rPr lang="en-US" dirty="0" smtClean="0"/>
              <a:t>19 states, one regional council </a:t>
            </a:r>
            <a:br>
              <a:rPr lang="en-US" dirty="0" smtClean="0"/>
            </a:br>
            <a:r>
              <a:rPr lang="en-US" sz="3100" dirty="0" smtClean="0"/>
              <a:t>(</a:t>
            </a:r>
            <a:r>
              <a:rPr lang="it-IT" dirty="0" smtClean="0"/>
              <a:t>AL, AR, AZ, CT, GA, HI, IL, KY, LA, MA, ME, MI, MO, NC, NJ, NY, OH, PA, SC and the </a:t>
            </a:r>
            <a:r>
              <a:rPr lang="en-US" dirty="0" smtClean="0"/>
              <a:t>Mid-East Ohio Regional Council)</a:t>
            </a:r>
          </a:p>
          <a:p>
            <a:endParaRPr lang="en-US" dirty="0" smtClean="0"/>
          </a:p>
          <a:p>
            <a:r>
              <a:rPr lang="en-US" dirty="0" smtClean="0"/>
              <a:t>Total N: 12,236 individuals</a:t>
            </a:r>
          </a:p>
          <a:p>
            <a:pPr>
              <a:buNone/>
            </a:pPr>
            <a:endParaRPr lang="en-US" dirty="0" smtClean="0"/>
          </a:p>
          <a:p>
            <a:endParaRPr lang="en-US" b="1" i="1" dirty="0"/>
          </a:p>
        </p:txBody>
      </p:sp>
      <p:sp>
        <p:nvSpPr>
          <p:cNvPr id="5" name="Footer Placeholder 4"/>
          <p:cNvSpPr>
            <a:spLocks noGrp="1"/>
          </p:cNvSpPr>
          <p:nvPr>
            <p:ph type="ftr" sz="quarter" idx="3"/>
          </p:nvPr>
        </p:nvSpPr>
        <p:spPr/>
        <p:txBody>
          <a:bodyPr/>
          <a:lstStyle/>
          <a:p>
            <a:r>
              <a:rPr lang="en-US" dirty="0" smtClean="0"/>
              <a:t>National Core Indicators (NCI)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I Theme">
  <a:themeElements>
    <a:clrScheme name="National Core Indicators 2">
      <a:dk1>
        <a:srgbClr val="333333"/>
      </a:dk1>
      <a:lt1>
        <a:sysClr val="window" lastClr="FFFFFF"/>
      </a:lt1>
      <a:dk2>
        <a:srgbClr val="178EA3"/>
      </a:dk2>
      <a:lt2>
        <a:srgbClr val="E0B559"/>
      </a:lt2>
      <a:accent1>
        <a:srgbClr val="4F81BD"/>
      </a:accent1>
      <a:accent2>
        <a:srgbClr val="C0504D"/>
      </a:accent2>
      <a:accent3>
        <a:srgbClr val="9BBB59"/>
      </a:accent3>
      <a:accent4>
        <a:srgbClr val="8064A2"/>
      </a:accent4>
      <a:accent5>
        <a:srgbClr val="4BACC6"/>
      </a:accent5>
      <a:accent6>
        <a:srgbClr val="F79646"/>
      </a:accent6>
      <a:hlink>
        <a:srgbClr val="E49800"/>
      </a:hlink>
      <a:folHlink>
        <a:srgbClr val="BD7E0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9232</TotalTime>
  <Words>2503</Words>
  <Application>Microsoft Office PowerPoint</Application>
  <PresentationFormat>On-screen Show (4:3)</PresentationFormat>
  <Paragraphs>425</Paragraphs>
  <Slides>45</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NCI Theme</vt:lpstr>
      <vt:lpstr>Worksheet</vt:lpstr>
      <vt:lpstr>Racial and Ethnic Differences in Preventive Care and Employment for Adults with ID/DD</vt:lpstr>
      <vt:lpstr>Agenda </vt:lpstr>
      <vt:lpstr>Research Questions </vt:lpstr>
      <vt:lpstr>WHAT IS  NATIONAL CORE INDICATORS (NCI)?</vt:lpstr>
      <vt:lpstr>Slide 5</vt:lpstr>
      <vt:lpstr>WHAT IS NCI?</vt:lpstr>
      <vt:lpstr>Data Source: Adult Consumer Survey</vt:lpstr>
      <vt:lpstr>Do NCI data demonstrate differences by race/ethnicity in use of preventive healthcare?</vt:lpstr>
      <vt:lpstr>  Methods, Measures and Sample:  </vt:lpstr>
      <vt:lpstr>Methods, Measures and Sample: Race/Ethnicity</vt:lpstr>
      <vt:lpstr>Methods, Measures and Sample: Preventive Care</vt:lpstr>
      <vt:lpstr>FINDINGS</vt:lpstr>
      <vt:lpstr>Race/Ethnicity of Sample</vt:lpstr>
      <vt:lpstr>Preventive Care: Primary Care Doctor (p &lt; .001)</vt:lpstr>
      <vt:lpstr>Preventive Care:</vt:lpstr>
      <vt:lpstr>Preventive Care:</vt:lpstr>
      <vt:lpstr>Small Area Variation</vt:lpstr>
      <vt:lpstr> Preventive Care: Simple binary logistic regression  (odds ratios) </vt:lpstr>
      <vt:lpstr>Controlling for State of Residence…</vt:lpstr>
      <vt:lpstr>BUT…</vt:lpstr>
      <vt:lpstr>Demographic Differences:</vt:lpstr>
      <vt:lpstr>Demographic Differences:</vt:lpstr>
      <vt:lpstr>Level of Intellectual Disability (p &lt; .01)</vt:lpstr>
      <vt:lpstr>Mobility level (p &lt; .01)</vt:lpstr>
      <vt:lpstr>Other diagnoses</vt:lpstr>
      <vt:lpstr>Residence Type (p &lt; .01)</vt:lpstr>
      <vt:lpstr>We see……</vt:lpstr>
      <vt:lpstr>Slide 28</vt:lpstr>
      <vt:lpstr>Controlling for State &amp; Demographics…</vt:lpstr>
      <vt:lpstr>Conclusions:</vt:lpstr>
      <vt:lpstr>Conclusions:</vt:lpstr>
      <vt:lpstr>Conclusions:</vt:lpstr>
      <vt:lpstr>Do NCI data demonstrate differences by race/ethnicity in employment?</vt:lpstr>
      <vt:lpstr>  Methods, Measures and Sample:  </vt:lpstr>
      <vt:lpstr>Methods, Measures and Sample: Race/Ethnicity</vt:lpstr>
      <vt:lpstr>Methods, Measures and Sample: Employment</vt:lpstr>
      <vt:lpstr>FINDINGS</vt:lpstr>
      <vt:lpstr>In paid community job in the past 2 weeks (no significance)</vt:lpstr>
      <vt:lpstr>Doesn’t Have Paid Community Job, But Wants Paid Community Job (p&lt;.001)</vt:lpstr>
      <vt:lpstr>Has Paid Community Job, Wants to Work Somewhere Else (p&lt;.001)</vt:lpstr>
      <vt:lpstr>Wages and Hours: Paid Community Jobs</vt:lpstr>
      <vt:lpstr>Regressions  Controlling for state only (coefficients for state not shown)</vt:lpstr>
      <vt:lpstr>Conclusions</vt:lpstr>
      <vt:lpstr>Limitations</vt:lpstr>
      <vt:lpstr>Contacts</vt:lpstr>
    </vt:vector>
  </TitlesOfParts>
  <Company>HSRI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Bailey</dc:creator>
  <cp:lastModifiedBy>dhiersteiner</cp:lastModifiedBy>
  <cp:revision>547</cp:revision>
  <dcterms:created xsi:type="dcterms:W3CDTF">2013-11-11T16:22:50Z</dcterms:created>
  <dcterms:modified xsi:type="dcterms:W3CDTF">2013-11-15T18:45:08Z</dcterms:modified>
</cp:coreProperties>
</file>