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ommentAuthors.xml" ContentType="application/vnd.openxmlformats-officedocument.presentationml.commentAuthors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334" r:id="rId2"/>
    <p:sldId id="336" r:id="rId3"/>
    <p:sldId id="337" r:id="rId4"/>
    <p:sldId id="339" r:id="rId5"/>
    <p:sldId id="340" r:id="rId6"/>
    <p:sldId id="341" r:id="rId7"/>
    <p:sldId id="342" r:id="rId8"/>
    <p:sldId id="361" r:id="rId9"/>
    <p:sldId id="343" r:id="rId10"/>
    <p:sldId id="344" r:id="rId11"/>
    <p:sldId id="347" r:id="rId12"/>
    <p:sldId id="345" r:id="rId13"/>
    <p:sldId id="346" r:id="rId14"/>
    <p:sldId id="349" r:id="rId15"/>
    <p:sldId id="350" r:id="rId16"/>
    <p:sldId id="351" r:id="rId17"/>
    <p:sldId id="353" r:id="rId18"/>
    <p:sldId id="352" r:id="rId19"/>
    <p:sldId id="354" r:id="rId20"/>
    <p:sldId id="355" r:id="rId21"/>
    <p:sldId id="356" r:id="rId22"/>
    <p:sldId id="364" r:id="rId23"/>
    <p:sldId id="365" r:id="rId24"/>
    <p:sldId id="358" r:id="rId25"/>
    <p:sldId id="366" r:id="rId26"/>
    <p:sldId id="359" r:id="rId27"/>
    <p:sldId id="362" r:id="rId28"/>
    <p:sldId id="367" r:id="rId29"/>
    <p:sldId id="363" r:id="rId30"/>
    <p:sldId id="360" r:id="rId31"/>
    <p:sldId id="311" r:id="rId3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 xmlns:mv="urn:schemas-microsoft-com:mac:vml" xmlns:mc="http://schemas.openxmlformats.org/markup-compatibility/2006">
        <p14:section name="Section 1" id="{54BFB83C-F9E5-8743-885B-6F7BE2B647BC}">
          <p14:sldIdLst>
            <p14:sldId id="261"/>
            <p14:sldId id="262"/>
          </p14:sldIdLst>
        </p14:section>
        <p14:section name="Section 2" id="{823E3A85-FB66-5849-BA59-E0621A8FB5C5}">
          <p14:sldIdLst>
            <p14:sldId id="260"/>
            <p14:sldId id="259"/>
            <p14:sldId id="263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hiersteiner" initials="d" lastIdx="3" clrIdx="0"/>
  <p:cmAuthor id="1" name="jbershadsky" initials="j" lastIdx="1" clrIdx="1"/>
  <p:cmAuthor id="2" name="Anya Weber" initials="AW" lastIdx="1" clrIdx="2"/>
  <p:cmAuthor id="3" name="jengler" initials="j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8DA2"/>
    <a:srgbClr val="B06100"/>
    <a:srgbClr val="076D82"/>
    <a:srgbClr val="7A7A7A"/>
    <a:srgbClr val="0E5763"/>
    <a:srgbClr val="898989"/>
    <a:srgbClr val="999999"/>
    <a:srgbClr val="054C5C"/>
    <a:srgbClr val="04414F"/>
    <a:srgbClr val="E1B559"/>
  </p:clrMru>
  <p:extLst>
    <p:ext uri="{E76CE94A-603C-4142-B9EB-6D1370010A27}">
      <p14:discardImageEditData xmlns:p14="http://schemas.microsoft.com/office/powerpoint/2010/main" xmlns="" xmlns:mv="urn:schemas-microsoft-com:mac:vml" xmlns:mc="http://schemas.openxmlformats.org/markup-compatibility/2006" val="0"/>
    </p:ext>
    <p:ext uri="{D31A062A-798A-4329-ABDD-BBA856620510}">
      <p14:defaultImageDpi xmlns:p14="http://schemas.microsoft.com/office/powerpoint/2010/main" xmlns="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293" autoAdjust="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044" y="-90"/>
      </p:cViewPr>
      <p:guideLst>
        <p:guide orient="horz" pos="2160"/>
        <p:guide pos="286"/>
        <p:guide pos="547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\\HSRIEAST-FILE1\Work%20Folders\DHiersteiner\DHiersteiner%20Local\Presentations\AUCD%20conference\Verbal%20v%20Non-Verbal\Book1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\\HSRIEAST-FILE1\Work%20Folders\DHiersteiner\DHiersteiner%20Local\Presentations\AUCD%20conference\Verbal%20v%20Non-Verbal\Book1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\\HSRIEAST-FILE1\Work%20Folders\DHiersteiner\DHiersteiner%20Local\Presentations\AUCD%20conference\Verbal%20v%20Non-Verbal\Book1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\\HSRIEAST-FILE1\Work%20Folders\DHiersteiner\DHiersteiner%20Local\Presentations\AUCD%20conference\Verbal%20v%20Non-Verbal\Book1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\\HSRIEAST-FILE1\Work%20Folders\DHiersteiner\DHiersteiner%20Local\Presentations\AUCD%20conference\Verbal%20v%20Non-Verbal\Book1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\\HSRIEAST-FILE1\Work%20Folders\DHiersteiner\DHiersteiner%20Local\Presentations\AUCD%20conference\Verbal%20v%20Non-Verbal\Book1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\\HSRIEAST-FILE1\Work%20Folders\DHiersteiner\DHiersteiner%20Local\Presentations\AUCD%20conference\Verbal%20v%20Non-Verbal\Book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HSRIEAST-FILE1\Work%20Folders\DHiersteiner\DHiersteiner%20Local\Presentations\AUCD%20conference\Verbal%20v%20Non-Verbal\Book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HSRIEAST-FILE1\Work%20Folders\DHiersteiner\DHiersteiner%20Local\Presentations\AUCD%20conference\Verbal%20v%20Non-Verbal\Book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HSRIEAST-FILE1\Work%20Folders\DHiersteiner\DHiersteiner%20Local\Presentations\AUCD%20conference\Verbal%20v%20Non-Verbal\Book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HSRIEAST-FILE1\Work%20Folders\DHiersteiner\DHiersteiner%20Local\Presentations\AUCD%20conference\Verbal%20v%20Non-Verbal\Book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HSRIEAST-FILE1\Work%20Folders\DHiersteiner\DHiersteiner%20Local\Presentations\AUCD%20conference\Verbal%20v%20Non-Verbal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spPr>
            <a:solidFill>
              <a:srgbClr val="168DA2"/>
            </a:solidFill>
          </c:spPr>
          <c:dPt>
            <c:idx val="0"/>
            <c:spPr>
              <a:solidFill>
                <a:schemeClr val="accent6"/>
              </a:solidFill>
            </c:spPr>
          </c:dPt>
          <c:dLbls>
            <c:txPr>
              <a:bodyPr/>
              <a:lstStyle/>
              <a:p>
                <a:pPr>
                  <a:defRPr sz="3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Sheet1!$A$393:$A$394</c:f>
              <c:strCache>
                <c:ptCount val="2"/>
                <c:pt idx="0">
                  <c:v>Non-Verbal</c:v>
                </c:pt>
                <c:pt idx="1">
                  <c:v>Verbal</c:v>
                </c:pt>
              </c:strCache>
            </c:strRef>
          </c:cat>
          <c:val>
            <c:numRef>
              <c:f>Sheet1!$B$393:$B$394</c:f>
              <c:numCache>
                <c:formatCode>0.0%</c:formatCode>
                <c:ptCount val="2"/>
                <c:pt idx="0">
                  <c:v>0.23900000000000016</c:v>
                </c:pt>
                <c:pt idx="1">
                  <c:v>0.76100000000000079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4276550500631866"/>
          <c:y val="0.1820619359879658"/>
          <c:w val="0.203222149314669"/>
          <c:h val="0.27655147234741062"/>
        </c:manualLayout>
      </c:layout>
      <c:txPr>
        <a:bodyPr/>
        <a:lstStyle/>
        <a:p>
          <a:pPr>
            <a:defRPr sz="1800"/>
          </a:pPr>
          <a:endParaRPr lang="en-US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2896380069442334"/>
          <c:y val="3.0474011579688168E-2"/>
          <c:w val="0.82800924115412522"/>
          <c:h val="0.86903591745098641"/>
        </c:manualLayout>
      </c:layout>
      <c:barChart>
        <c:barDir val="col"/>
        <c:grouping val="clustered"/>
        <c:ser>
          <c:idx val="0"/>
          <c:order val="0"/>
          <c:tx>
            <c:strRef>
              <c:f>Sheet1!$A$182</c:f>
              <c:strCache>
                <c:ptCount val="1"/>
                <c:pt idx="0">
                  <c:v>Non-Verbal</c:v>
                </c:pt>
              </c:strCache>
            </c:strRef>
          </c:tx>
          <c:spPr>
            <a:solidFill>
              <a:srgbClr val="F79646"/>
            </a:solidFill>
          </c:spPr>
          <c:dLbls>
            <c:dLbl>
              <c:idx val="0"/>
              <c:layout>
                <c:manualLayout>
                  <c:x val="-1.8860508471387996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Sheet1!$B$181:$D$181</c:f>
              <c:strCache>
                <c:ptCount val="3"/>
                <c:pt idx="0">
                  <c:v>Excellent or very good</c:v>
                </c:pt>
                <c:pt idx="1">
                  <c:v>Fairly good</c:v>
                </c:pt>
                <c:pt idx="2">
                  <c:v>Poor</c:v>
                </c:pt>
              </c:strCache>
            </c:strRef>
          </c:cat>
          <c:val>
            <c:numRef>
              <c:f>Sheet1!$B$182:$D$182</c:f>
              <c:numCache>
                <c:formatCode>0.0%</c:formatCode>
                <c:ptCount val="3"/>
                <c:pt idx="0">
                  <c:v>0.31332149200710513</c:v>
                </c:pt>
                <c:pt idx="1">
                  <c:v>0.61847246891651853</c:v>
                </c:pt>
                <c:pt idx="2">
                  <c:v>6.8206039076376554E-2</c:v>
                </c:pt>
              </c:numCache>
            </c:numRef>
          </c:val>
        </c:ser>
        <c:ser>
          <c:idx val="1"/>
          <c:order val="1"/>
          <c:tx>
            <c:strRef>
              <c:f>Sheet1!$A$183</c:f>
              <c:strCache>
                <c:ptCount val="1"/>
                <c:pt idx="0">
                  <c:v>Verbal</c:v>
                </c:pt>
              </c:strCache>
            </c:strRef>
          </c:tx>
          <c:spPr>
            <a:solidFill>
              <a:schemeClr val="tx2"/>
            </a:solidFill>
          </c:spPr>
          <c:dLbls>
            <c:dLbl>
              <c:idx val="1"/>
              <c:layout>
                <c:manualLayout>
                  <c:x val="2.8290762707082005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2.2003926549952642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Sheet1!$B$181:$D$181</c:f>
              <c:strCache>
                <c:ptCount val="3"/>
                <c:pt idx="0">
                  <c:v>Excellent or very good</c:v>
                </c:pt>
                <c:pt idx="1">
                  <c:v>Fairly good</c:v>
                </c:pt>
                <c:pt idx="2">
                  <c:v>Poor</c:v>
                </c:pt>
              </c:strCache>
            </c:strRef>
          </c:cat>
          <c:val>
            <c:numRef>
              <c:f>Sheet1!$B$183:$D$183</c:f>
              <c:numCache>
                <c:formatCode>0.0%</c:formatCode>
                <c:ptCount val="3"/>
                <c:pt idx="0">
                  <c:v>0.42335362479247413</c:v>
                </c:pt>
                <c:pt idx="1">
                  <c:v>0.53613724405091256</c:v>
                </c:pt>
                <c:pt idx="2">
                  <c:v>4.050913115661324E-2</c:v>
                </c:pt>
              </c:numCache>
            </c:numRef>
          </c:val>
        </c:ser>
        <c:axId val="170968192"/>
        <c:axId val="170969728"/>
      </c:barChart>
      <c:catAx>
        <c:axId val="17096819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70969728"/>
        <c:crosses val="autoZero"/>
        <c:auto val="1"/>
        <c:lblAlgn val="ctr"/>
        <c:lblOffset val="100"/>
      </c:catAx>
      <c:valAx>
        <c:axId val="170969728"/>
        <c:scaling>
          <c:orientation val="minMax"/>
          <c:max val="1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709681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265086674184534"/>
          <c:y val="4.122019076687624E-2"/>
          <c:w val="0.20648469823681473"/>
          <c:h val="0.18064261117560754"/>
        </c:manualLayout>
      </c:layout>
      <c:spPr>
        <a:solidFill>
          <a:prstClr val="white"/>
        </a:solidFill>
      </c:spPr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6.3312676193253772E-2"/>
          <c:y val="3.3050546516929055E-2"/>
          <c:w val="0.91710714980071828"/>
          <c:h val="0.89317694297349404"/>
        </c:manualLayout>
      </c:layout>
      <c:barChart>
        <c:barDir val="col"/>
        <c:grouping val="clustered"/>
        <c:ser>
          <c:idx val="0"/>
          <c:order val="0"/>
          <c:tx>
            <c:strRef>
              <c:f>Sheet1!$A$204</c:f>
              <c:strCache>
                <c:ptCount val="1"/>
                <c:pt idx="0">
                  <c:v>Non-Verbal</c:v>
                </c:pt>
              </c:strCache>
            </c:strRef>
          </c:tx>
          <c:spPr>
            <a:solidFill>
              <a:schemeClr val="accent6"/>
            </a:solidFill>
          </c:spPr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Sheet1!$B$203:$C$203</c:f>
              <c:strCache>
                <c:ptCount val="2"/>
                <c:pt idx="0">
                  <c:v>Phys. Exam in Past Year***</c:v>
                </c:pt>
                <c:pt idx="1">
                  <c:v>Vision Exam in Past Year**</c:v>
                </c:pt>
              </c:strCache>
            </c:strRef>
          </c:cat>
          <c:val>
            <c:numRef>
              <c:f>Sheet1!$B$204:$C$204</c:f>
              <c:numCache>
                <c:formatCode>0.0%</c:formatCode>
                <c:ptCount val="2"/>
                <c:pt idx="0">
                  <c:v>0.93321100917431199</c:v>
                </c:pt>
                <c:pt idx="1">
                  <c:v>0.58899999999999997</c:v>
                </c:pt>
              </c:numCache>
            </c:numRef>
          </c:val>
        </c:ser>
        <c:ser>
          <c:idx val="1"/>
          <c:order val="1"/>
          <c:tx>
            <c:strRef>
              <c:f>Sheet1!$A$205</c:f>
              <c:strCache>
                <c:ptCount val="1"/>
                <c:pt idx="0">
                  <c:v>Verbal</c:v>
                </c:pt>
              </c:strCache>
            </c:strRef>
          </c:tx>
          <c:spPr>
            <a:solidFill>
              <a:schemeClr val="tx2"/>
            </a:solidFill>
          </c:spPr>
          <c:dLbls>
            <c:dLbl>
              <c:idx val="0"/>
              <c:layout>
                <c:manualLayout>
                  <c:x val="5.658152541416387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Sheet1!$B$203:$C$203</c:f>
              <c:strCache>
                <c:ptCount val="2"/>
                <c:pt idx="0">
                  <c:v>Phys. Exam in Past Year***</c:v>
                </c:pt>
                <c:pt idx="1">
                  <c:v>Vision Exam in Past Year**</c:v>
                </c:pt>
              </c:strCache>
            </c:strRef>
          </c:cat>
          <c:val>
            <c:numRef>
              <c:f>Sheet1!$B$205:$C$205</c:f>
              <c:numCache>
                <c:formatCode>0.0%</c:formatCode>
                <c:ptCount val="2"/>
                <c:pt idx="0">
                  <c:v>0.90200000000000002</c:v>
                </c:pt>
                <c:pt idx="1">
                  <c:v>0.61800000000000066</c:v>
                </c:pt>
              </c:numCache>
            </c:numRef>
          </c:val>
        </c:ser>
        <c:axId val="172822528"/>
        <c:axId val="172824064"/>
      </c:barChart>
      <c:catAx>
        <c:axId val="17282252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72824064"/>
        <c:crosses val="autoZero"/>
        <c:auto val="1"/>
        <c:lblAlgn val="ctr"/>
        <c:lblOffset val="100"/>
      </c:catAx>
      <c:valAx>
        <c:axId val="172824064"/>
        <c:scaling>
          <c:orientation val="minMax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728225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732254043623681"/>
          <c:y val="4.7499810142708834E-2"/>
          <c:w val="0.34027005673993393"/>
          <c:h val="0.1688966248838267"/>
        </c:manualLayout>
      </c:layout>
      <c:spPr>
        <a:solidFill>
          <a:prstClr val="white"/>
        </a:solidFill>
      </c:spPr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Sheet1!$B$227</c:f>
              <c:strCache>
                <c:ptCount val="1"/>
                <c:pt idx="0">
                  <c:v>At least one kind </c:v>
                </c:pt>
              </c:strCache>
            </c:strRef>
          </c:tx>
          <c:dPt>
            <c:idx val="0"/>
            <c:spPr>
              <a:solidFill>
                <a:schemeClr val="accent6"/>
              </a:solidFill>
            </c:spPr>
          </c:dPt>
          <c:dPt>
            <c:idx val="1"/>
            <c:spPr>
              <a:solidFill>
                <a:schemeClr val="tx2"/>
              </a:solidFill>
            </c:spPr>
          </c:dPt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Sheet1!$A$228:$A$229</c:f>
              <c:strCache>
                <c:ptCount val="2"/>
                <c:pt idx="0">
                  <c:v>Non-Verbal</c:v>
                </c:pt>
                <c:pt idx="1">
                  <c:v>Verbal</c:v>
                </c:pt>
              </c:strCache>
            </c:strRef>
          </c:cat>
          <c:val>
            <c:numRef>
              <c:f>Sheet1!$B$228:$B$229</c:f>
              <c:numCache>
                <c:formatCode>0.0%</c:formatCode>
                <c:ptCount val="2"/>
                <c:pt idx="0">
                  <c:v>0.47767203513909262</c:v>
                </c:pt>
                <c:pt idx="1">
                  <c:v>0.55422919508867663</c:v>
                </c:pt>
              </c:numCache>
            </c:numRef>
          </c:val>
        </c:ser>
        <c:axId val="172857216"/>
        <c:axId val="172858752"/>
      </c:barChart>
      <c:catAx>
        <c:axId val="17285721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72858752"/>
        <c:crosses val="autoZero"/>
        <c:auto val="1"/>
        <c:lblAlgn val="ctr"/>
        <c:lblOffset val="100"/>
      </c:catAx>
      <c:valAx>
        <c:axId val="172858752"/>
        <c:scaling>
          <c:orientation val="minMax"/>
          <c:max val="1"/>
          <c:min val="0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72857216"/>
        <c:crosses val="autoZero"/>
        <c:crossBetween val="between"/>
      </c:valAx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6.6476256440167206E-2"/>
          <c:y val="3.1620549781089392E-2"/>
          <c:w val="0.90622752017108987"/>
          <c:h val="0.86410859361436965"/>
        </c:manualLayout>
      </c:layout>
      <c:barChart>
        <c:barDir val="col"/>
        <c:grouping val="clustered"/>
        <c:ser>
          <c:idx val="0"/>
          <c:order val="0"/>
          <c:tx>
            <c:strRef>
              <c:f>Sheet1!$A$250</c:f>
              <c:strCache>
                <c:ptCount val="1"/>
                <c:pt idx="0">
                  <c:v>Non-Verbal</c:v>
                </c:pt>
              </c:strCache>
            </c:strRef>
          </c:tx>
          <c:spPr>
            <a:solidFill>
              <a:schemeClr val="accent6"/>
            </a:solidFill>
          </c:spPr>
          <c:dLbls>
            <c:dLbl>
              <c:idx val="2"/>
              <c:layout>
                <c:manualLayout>
                  <c:x val="-1.5432098765432051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-1.8518518518518528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Sheet1!$B$249:$G$249</c:f>
              <c:strCache>
                <c:ptCount val="6"/>
                <c:pt idx="0">
                  <c:v>Institution</c:v>
                </c:pt>
                <c:pt idx="1">
                  <c:v>Community-based residence</c:v>
                </c:pt>
                <c:pt idx="2">
                  <c:v>Independent home/apt</c:v>
                </c:pt>
                <c:pt idx="3">
                  <c:v>Parents/relatives home</c:v>
                </c:pt>
                <c:pt idx="4">
                  <c:v>Foster care/host home</c:v>
                </c:pt>
                <c:pt idx="5">
                  <c:v>Other</c:v>
                </c:pt>
              </c:strCache>
            </c:strRef>
          </c:cat>
          <c:val>
            <c:numRef>
              <c:f>Sheet1!$B$250:$G$250</c:f>
              <c:numCache>
                <c:formatCode>0.0%</c:formatCode>
                <c:ptCount val="6"/>
                <c:pt idx="0">
                  <c:v>0.12166900420757366</c:v>
                </c:pt>
                <c:pt idx="1">
                  <c:v>0.41900420757363288</c:v>
                </c:pt>
                <c:pt idx="2">
                  <c:v>4.1023842917251051E-2</c:v>
                </c:pt>
                <c:pt idx="3">
                  <c:v>0.30750350631136042</c:v>
                </c:pt>
                <c:pt idx="4">
                  <c:v>6.3113604488078581E-2</c:v>
                </c:pt>
                <c:pt idx="5">
                  <c:v>4.7685834502103792E-2</c:v>
                </c:pt>
              </c:numCache>
            </c:numRef>
          </c:val>
        </c:ser>
        <c:ser>
          <c:idx val="1"/>
          <c:order val="1"/>
          <c:tx>
            <c:strRef>
              <c:f>Sheet1!$A$251</c:f>
              <c:strCache>
                <c:ptCount val="1"/>
                <c:pt idx="0">
                  <c:v>Verbal</c:v>
                </c:pt>
              </c:strCache>
            </c:strRef>
          </c:tx>
          <c:spPr>
            <a:solidFill>
              <a:schemeClr val="tx2"/>
            </a:solidFill>
          </c:spPr>
          <c:dLbls>
            <c:dLbl>
              <c:idx val="0"/>
              <c:layout>
                <c:manualLayout>
                  <c:x val="1.8518518518518528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2.7777777777777811E-2"/>
                  <c:y val="-2.6267499946224016E-3"/>
                </c:manualLayout>
              </c:layout>
              <c:showVal val="1"/>
            </c:dLbl>
            <c:dLbl>
              <c:idx val="4"/>
              <c:layout>
                <c:manualLayout>
                  <c:x val="1.6975308641975318E-2"/>
                  <c:y val="-2.6267499946224992E-3"/>
                </c:manualLayout>
              </c:layout>
              <c:showVal val="1"/>
            </c:dLbl>
            <c:dLbl>
              <c:idx val="5"/>
              <c:layout>
                <c:manualLayout>
                  <c:x val="1.2345679012345573E-2"/>
                  <c:y val="-9.6313053852871417E-17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Sheet1!$B$249:$G$249</c:f>
              <c:strCache>
                <c:ptCount val="6"/>
                <c:pt idx="0">
                  <c:v>Institution</c:v>
                </c:pt>
                <c:pt idx="1">
                  <c:v>Community-based residence</c:v>
                </c:pt>
                <c:pt idx="2">
                  <c:v>Independent home/apt</c:v>
                </c:pt>
                <c:pt idx="3">
                  <c:v>Parents/relatives home</c:v>
                </c:pt>
                <c:pt idx="4">
                  <c:v>Foster care/host home</c:v>
                </c:pt>
                <c:pt idx="5">
                  <c:v>Other</c:v>
                </c:pt>
              </c:strCache>
            </c:strRef>
          </c:cat>
          <c:val>
            <c:numRef>
              <c:f>Sheet1!$B$251:$G$251</c:f>
              <c:numCache>
                <c:formatCode>0.0%</c:formatCode>
                <c:ptCount val="6"/>
                <c:pt idx="0">
                  <c:v>2.215852717451219E-2</c:v>
                </c:pt>
                <c:pt idx="1">
                  <c:v>0.37151361481644846</c:v>
                </c:pt>
                <c:pt idx="2">
                  <c:v>0.15158196450225994</c:v>
                </c:pt>
                <c:pt idx="3">
                  <c:v>0.34560687906515314</c:v>
                </c:pt>
                <c:pt idx="4">
                  <c:v>6.0191820085988314E-2</c:v>
                </c:pt>
                <c:pt idx="5">
                  <c:v>4.8947194355638914E-2</c:v>
                </c:pt>
              </c:numCache>
            </c:numRef>
          </c:val>
        </c:ser>
        <c:axId val="172913408"/>
        <c:axId val="172914944"/>
      </c:barChart>
      <c:catAx>
        <c:axId val="17291340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72914944"/>
        <c:crosses val="autoZero"/>
        <c:auto val="1"/>
        <c:lblAlgn val="ctr"/>
        <c:lblOffset val="100"/>
      </c:catAx>
      <c:valAx>
        <c:axId val="172914944"/>
        <c:scaling>
          <c:orientation val="minMax"/>
          <c:max val="1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729134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492599883347972"/>
          <c:y val="4.9830545994319173E-2"/>
          <c:w val="0.27266659375911362"/>
          <c:h val="0.10120115083409668"/>
        </c:manualLayout>
      </c:layout>
      <c:spPr>
        <a:solidFill>
          <a:prstClr val="white"/>
        </a:solidFill>
      </c:spPr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5.47709487702926E-2"/>
          <c:y val="3.1620549781089392E-2"/>
          <c:w val="0.90713035870516157"/>
          <c:h val="0.86410859361436965"/>
        </c:manualLayout>
      </c:layout>
      <c:barChart>
        <c:barDir val="col"/>
        <c:grouping val="clustered"/>
        <c:ser>
          <c:idx val="0"/>
          <c:order val="0"/>
          <c:tx>
            <c:strRef>
              <c:f>Sheet1!$A$269</c:f>
              <c:strCache>
                <c:ptCount val="1"/>
                <c:pt idx="0">
                  <c:v>Non-Verbal</c:v>
                </c:pt>
              </c:strCache>
            </c:strRef>
          </c:tx>
          <c:spPr>
            <a:solidFill>
              <a:schemeClr val="accent6"/>
            </a:solidFill>
          </c:spPr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Sheet1!$B$268:$E$268</c:f>
              <c:strCache>
                <c:ptCount val="4"/>
                <c:pt idx="0">
                  <c:v>Paid Community Job***</c:v>
                </c:pt>
                <c:pt idx="1">
                  <c:v>Unpaid Community Activity***</c:v>
                </c:pt>
                <c:pt idx="2">
                  <c:v>Paid Facility-based Work***</c:v>
                </c:pt>
                <c:pt idx="3">
                  <c:v>Unpaid Facility-based Activity***</c:v>
                </c:pt>
              </c:strCache>
            </c:strRef>
          </c:cat>
          <c:val>
            <c:numRef>
              <c:f>Sheet1!$B$269:$E$269</c:f>
              <c:numCache>
                <c:formatCode>0.0%</c:formatCode>
                <c:ptCount val="4"/>
                <c:pt idx="0">
                  <c:v>1.900000000000002E-2</c:v>
                </c:pt>
                <c:pt idx="1">
                  <c:v>0.17900000000000016</c:v>
                </c:pt>
                <c:pt idx="2">
                  <c:v>0.10500000000000002</c:v>
                </c:pt>
                <c:pt idx="3">
                  <c:v>0.59299999999999997</c:v>
                </c:pt>
              </c:numCache>
            </c:numRef>
          </c:val>
        </c:ser>
        <c:ser>
          <c:idx val="1"/>
          <c:order val="1"/>
          <c:tx>
            <c:strRef>
              <c:f>Sheet1!$A$270</c:f>
              <c:strCache>
                <c:ptCount val="1"/>
                <c:pt idx="0">
                  <c:v>Verbal</c:v>
                </c:pt>
              </c:strCache>
            </c:strRef>
          </c:tx>
          <c:spPr>
            <a:solidFill>
              <a:srgbClr val="168DA2"/>
            </a:solidFill>
          </c:spPr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Sheet1!$B$268:$E$268</c:f>
              <c:strCache>
                <c:ptCount val="4"/>
                <c:pt idx="0">
                  <c:v>Paid Community Job***</c:v>
                </c:pt>
                <c:pt idx="1">
                  <c:v>Unpaid Community Activity***</c:v>
                </c:pt>
                <c:pt idx="2">
                  <c:v>Paid Facility-based Work***</c:v>
                </c:pt>
                <c:pt idx="3">
                  <c:v>Unpaid Facility-based Activity***</c:v>
                </c:pt>
              </c:strCache>
            </c:strRef>
          </c:cat>
          <c:val>
            <c:numRef>
              <c:f>Sheet1!$B$270:$E$270</c:f>
              <c:numCache>
                <c:formatCode>0.0%</c:formatCode>
                <c:ptCount val="4"/>
                <c:pt idx="0">
                  <c:v>0.16700000000000001</c:v>
                </c:pt>
                <c:pt idx="1">
                  <c:v>0.222</c:v>
                </c:pt>
                <c:pt idx="2">
                  <c:v>0.3200000000000004</c:v>
                </c:pt>
                <c:pt idx="3">
                  <c:v>0.45700000000000002</c:v>
                </c:pt>
              </c:numCache>
            </c:numRef>
          </c:val>
        </c:ser>
        <c:axId val="174435712"/>
        <c:axId val="174871680"/>
      </c:barChart>
      <c:catAx>
        <c:axId val="17443571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74871680"/>
        <c:crosses val="autoZero"/>
        <c:auto val="1"/>
        <c:lblAlgn val="ctr"/>
        <c:lblOffset val="100"/>
      </c:catAx>
      <c:valAx>
        <c:axId val="174871680"/>
        <c:scaling>
          <c:orientation val="minMax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744357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6901307475454506E-2"/>
          <c:y val="4.9830545994319173E-2"/>
          <c:w val="0.24643202585787899"/>
          <c:h val="0.10120115083409668"/>
        </c:manualLayout>
      </c:layout>
      <c:spPr>
        <a:solidFill>
          <a:prstClr val="white"/>
        </a:solidFill>
      </c:spPr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dPt>
            <c:idx val="0"/>
            <c:spPr>
              <a:solidFill>
                <a:schemeClr val="accent6"/>
              </a:solidFill>
            </c:spPr>
          </c:dPt>
          <c:dPt>
            <c:idx val="1"/>
            <c:spPr>
              <a:solidFill>
                <a:schemeClr val="tx2"/>
              </a:solidFill>
            </c:spPr>
          </c:dPt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Sheet1!$A$285:$A$286</c:f>
              <c:strCache>
                <c:ptCount val="2"/>
                <c:pt idx="0">
                  <c:v>Non-Verbal</c:v>
                </c:pt>
                <c:pt idx="1">
                  <c:v>Verbal</c:v>
                </c:pt>
              </c:strCache>
            </c:strRef>
          </c:cat>
          <c:val>
            <c:numRef>
              <c:f>Sheet1!$B$285:$B$286</c:f>
              <c:numCache>
                <c:formatCode>0.0%</c:formatCode>
                <c:ptCount val="2"/>
                <c:pt idx="0">
                  <c:v>0.28400000000000031</c:v>
                </c:pt>
                <c:pt idx="1">
                  <c:v>0.47200000000000031</c:v>
                </c:pt>
              </c:numCache>
            </c:numRef>
          </c:val>
        </c:ser>
        <c:axId val="174913024"/>
        <c:axId val="174914560"/>
      </c:barChart>
      <c:catAx>
        <c:axId val="17491302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74914560"/>
        <c:crosses val="autoZero"/>
        <c:auto val="1"/>
        <c:lblAlgn val="ctr"/>
        <c:lblOffset val="100"/>
      </c:catAx>
      <c:valAx>
        <c:axId val="174914560"/>
        <c:scaling>
          <c:orientation val="minMax"/>
          <c:max val="1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74913024"/>
        <c:crosses val="autoZero"/>
        <c:crossBetween val="between"/>
      </c:valAx>
    </c:plotArea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Sheet1!$B$302</c:f>
              <c:strCache>
                <c:ptCount val="1"/>
                <c:pt idx="0">
                  <c:v>Yes</c:v>
                </c:pt>
              </c:strCache>
            </c:strRef>
          </c:tx>
          <c:dPt>
            <c:idx val="0"/>
            <c:spPr>
              <a:solidFill>
                <a:schemeClr val="accent6"/>
              </a:solidFill>
            </c:spPr>
          </c:dPt>
          <c:dPt>
            <c:idx val="1"/>
            <c:spPr>
              <a:solidFill>
                <a:srgbClr val="168DA2"/>
              </a:solidFill>
            </c:spPr>
          </c:dPt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Sheet1!$A$303:$A$304</c:f>
              <c:strCache>
                <c:ptCount val="2"/>
                <c:pt idx="0">
                  <c:v>Non-Verbal</c:v>
                </c:pt>
                <c:pt idx="1">
                  <c:v>Verbal</c:v>
                </c:pt>
              </c:strCache>
            </c:strRef>
          </c:cat>
          <c:val>
            <c:numRef>
              <c:f>Sheet1!$B$303:$B$304</c:f>
              <c:numCache>
                <c:formatCode>0.0%</c:formatCode>
                <c:ptCount val="2"/>
                <c:pt idx="0">
                  <c:v>0.84300000000000064</c:v>
                </c:pt>
                <c:pt idx="1">
                  <c:v>0.72800000000000065</c:v>
                </c:pt>
              </c:numCache>
            </c:numRef>
          </c:val>
        </c:ser>
        <c:axId val="176720896"/>
        <c:axId val="176734976"/>
      </c:barChart>
      <c:catAx>
        <c:axId val="17672089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76734976"/>
        <c:crosses val="autoZero"/>
        <c:auto val="1"/>
        <c:lblAlgn val="ctr"/>
        <c:lblOffset val="100"/>
      </c:catAx>
      <c:valAx>
        <c:axId val="176734976"/>
        <c:scaling>
          <c:orientation val="minMax"/>
          <c:max val="1"/>
          <c:min val="0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76720896"/>
        <c:crosses val="autoZero"/>
        <c:crossBetween val="between"/>
      </c:valAx>
    </c:plotArea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6.3312676193253731E-2"/>
          <c:y val="3.1620549781089392E-2"/>
          <c:w val="0.92327998930689215"/>
          <c:h val="0.86410859361436965"/>
        </c:manualLayout>
      </c:layout>
      <c:barChart>
        <c:barDir val="col"/>
        <c:grouping val="clustered"/>
        <c:ser>
          <c:idx val="0"/>
          <c:order val="0"/>
          <c:tx>
            <c:strRef>
              <c:f>Sheet1!$A$281</c:f>
              <c:strCache>
                <c:ptCount val="1"/>
                <c:pt idx="0">
                  <c:v>Non-Verbal</c:v>
                </c:pt>
              </c:strCache>
            </c:strRef>
          </c:tx>
          <c:spPr>
            <a:solidFill>
              <a:schemeClr val="accent6"/>
            </a:solidFill>
          </c:spPr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Sheet1!$B$280:$F$280</c:f>
              <c:strCache>
                <c:ptCount val="5"/>
                <c:pt idx="0">
                  <c:v>Service Coordination or Case Management***</c:v>
                </c:pt>
                <c:pt idx="1">
                  <c:v>Assistive Technology***</c:v>
                </c:pt>
                <c:pt idx="2">
                  <c:v>Clinical Services***</c:v>
                </c:pt>
                <c:pt idx="3">
                  <c:v>Transportation ***</c:v>
                </c:pt>
                <c:pt idx="4">
                  <c:v>Respite or Family Support***</c:v>
                </c:pt>
              </c:strCache>
            </c:strRef>
          </c:cat>
          <c:val>
            <c:numRef>
              <c:f>Sheet1!$B$281:$F$281</c:f>
              <c:numCache>
                <c:formatCode>0.0%</c:formatCode>
                <c:ptCount val="5"/>
                <c:pt idx="0">
                  <c:v>0.91700000000000004</c:v>
                </c:pt>
                <c:pt idx="1">
                  <c:v>0.28200000000000008</c:v>
                </c:pt>
                <c:pt idx="2">
                  <c:v>0.50600000000000001</c:v>
                </c:pt>
                <c:pt idx="3">
                  <c:v>0.6490000000000008</c:v>
                </c:pt>
                <c:pt idx="4">
                  <c:v>0.24200000000000016</c:v>
                </c:pt>
              </c:numCache>
            </c:numRef>
          </c:val>
        </c:ser>
        <c:ser>
          <c:idx val="1"/>
          <c:order val="1"/>
          <c:tx>
            <c:strRef>
              <c:f>Sheet1!$A$282</c:f>
              <c:strCache>
                <c:ptCount val="1"/>
                <c:pt idx="0">
                  <c:v>Verbal</c:v>
                </c:pt>
              </c:strCache>
            </c:strRef>
          </c:tx>
          <c:spPr>
            <a:solidFill>
              <a:srgbClr val="168DA2"/>
            </a:solidFill>
          </c:spPr>
          <c:dLbls>
            <c:dLbl>
              <c:idx val="0"/>
              <c:layout>
                <c:manualLayout>
                  <c:x val="2.1027554374795684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8023618035539167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1.6521649865910915E-2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2.7035427053308771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Sheet1!$B$280:$F$280</c:f>
              <c:strCache>
                <c:ptCount val="5"/>
                <c:pt idx="0">
                  <c:v>Service Coordination or Case Management***</c:v>
                </c:pt>
                <c:pt idx="1">
                  <c:v>Assistive Technology***</c:v>
                </c:pt>
                <c:pt idx="2">
                  <c:v>Clinical Services***</c:v>
                </c:pt>
                <c:pt idx="3">
                  <c:v>Transportation ***</c:v>
                </c:pt>
                <c:pt idx="4">
                  <c:v>Respite or Family Support***</c:v>
                </c:pt>
              </c:strCache>
            </c:strRef>
          </c:cat>
          <c:val>
            <c:numRef>
              <c:f>Sheet1!$B$282:$F$282</c:f>
              <c:numCache>
                <c:formatCode>0.0%</c:formatCode>
                <c:ptCount val="5"/>
                <c:pt idx="0">
                  <c:v>0.94099999999999995</c:v>
                </c:pt>
                <c:pt idx="1">
                  <c:v>9.2000000000000026E-2</c:v>
                </c:pt>
                <c:pt idx="2">
                  <c:v>0.3880000000000004</c:v>
                </c:pt>
                <c:pt idx="3">
                  <c:v>0.61300000000000066</c:v>
                </c:pt>
                <c:pt idx="4">
                  <c:v>0.19900000000000001</c:v>
                </c:pt>
              </c:numCache>
            </c:numRef>
          </c:val>
        </c:ser>
        <c:axId val="176780800"/>
        <c:axId val="176782336"/>
      </c:barChart>
      <c:catAx>
        <c:axId val="17678080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76782336"/>
        <c:crosses val="autoZero"/>
        <c:auto val="1"/>
        <c:lblAlgn val="ctr"/>
        <c:lblOffset val="100"/>
      </c:catAx>
      <c:valAx>
        <c:axId val="176782336"/>
        <c:scaling>
          <c:orientation val="minMax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767808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10618654775813"/>
          <c:y val="2.970837795180778E-2"/>
          <c:w val="0.17196281931015431"/>
          <c:h val="0.10120115083409668"/>
        </c:manualLayout>
      </c:layout>
      <c:spPr>
        <a:solidFill>
          <a:prstClr val="white"/>
        </a:solidFill>
      </c:spPr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6.3312676193253731E-2"/>
          <c:y val="3.1620549781089392E-2"/>
          <c:w val="0.90013184115874401"/>
          <c:h val="0.86410859361436965"/>
        </c:manualLayout>
      </c:layout>
      <c:barChart>
        <c:barDir val="col"/>
        <c:grouping val="clustered"/>
        <c:ser>
          <c:idx val="0"/>
          <c:order val="0"/>
          <c:tx>
            <c:strRef>
              <c:f>Sheet1!$A$318</c:f>
              <c:strCache>
                <c:ptCount val="1"/>
                <c:pt idx="0">
                  <c:v>Non-Verbal</c:v>
                </c:pt>
              </c:strCache>
            </c:strRef>
          </c:tx>
          <c:spPr>
            <a:solidFill>
              <a:schemeClr val="accent6"/>
            </a:solidFill>
          </c:spPr>
          <c:dLbls>
            <c:dLbl>
              <c:idx val="1"/>
              <c:layout>
                <c:manualLayout>
                  <c:x val="-1.2345679012345687E-2"/>
                  <c:y val="-2.6405945038624457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Sheet1!$B$317:$E$317</c:f>
              <c:strCache>
                <c:ptCount val="4"/>
                <c:pt idx="0">
                  <c:v>Do you like where you live?***</c:v>
                </c:pt>
                <c:pt idx="1">
                  <c:v>Would you like to live somewhere else?***</c:v>
                </c:pt>
                <c:pt idx="2">
                  <c:v>Do you like your neighborhood?**</c:v>
                </c:pt>
                <c:pt idx="3">
                  <c:v>Do you ever talk to your neighbors?***</c:v>
                </c:pt>
              </c:strCache>
            </c:strRef>
          </c:cat>
          <c:val>
            <c:numRef>
              <c:f>Sheet1!$B$318:$E$318</c:f>
              <c:numCache>
                <c:formatCode>0.0%</c:formatCode>
                <c:ptCount val="4"/>
                <c:pt idx="0">
                  <c:v>0.95000000000000062</c:v>
                </c:pt>
                <c:pt idx="1">
                  <c:v>0.19800000000000001</c:v>
                </c:pt>
                <c:pt idx="2">
                  <c:v>0.92900000000000005</c:v>
                </c:pt>
                <c:pt idx="3">
                  <c:v>0.27500000000000002</c:v>
                </c:pt>
              </c:numCache>
            </c:numRef>
          </c:val>
        </c:ser>
        <c:ser>
          <c:idx val="1"/>
          <c:order val="1"/>
          <c:tx>
            <c:strRef>
              <c:f>Sheet1!$A$319</c:f>
              <c:strCache>
                <c:ptCount val="1"/>
                <c:pt idx="0">
                  <c:v>Verbal</c:v>
                </c:pt>
              </c:strCache>
            </c:strRef>
          </c:tx>
          <c:spPr>
            <a:solidFill>
              <a:srgbClr val="168DA2"/>
            </a:solidFill>
          </c:spPr>
          <c:dLbls>
            <c:dLbl>
              <c:idx val="0"/>
              <c:layout>
                <c:manualLayout>
                  <c:x val="1.0802469135802448E-2"/>
                  <c:y val="-5.2811890077248888E-3"/>
                </c:manualLayout>
              </c:layout>
              <c:showVal val="1"/>
            </c:dLbl>
            <c:dLbl>
              <c:idx val="2"/>
              <c:layout>
                <c:manualLayout>
                  <c:x val="7.7160493827160568E-3"/>
                  <c:y val="-2.1124756030899527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Sheet1!$B$317:$E$317</c:f>
              <c:strCache>
                <c:ptCount val="4"/>
                <c:pt idx="0">
                  <c:v>Do you like where you live?***</c:v>
                </c:pt>
                <c:pt idx="1">
                  <c:v>Would you like to live somewhere else?***</c:v>
                </c:pt>
                <c:pt idx="2">
                  <c:v>Do you like your neighborhood?**</c:v>
                </c:pt>
                <c:pt idx="3">
                  <c:v>Do you ever talk to your neighbors?***</c:v>
                </c:pt>
              </c:strCache>
            </c:strRef>
          </c:cat>
          <c:val>
            <c:numRef>
              <c:f>Sheet1!$B$319:$E$319</c:f>
              <c:numCache>
                <c:formatCode>0.0%</c:formatCode>
                <c:ptCount val="4"/>
                <c:pt idx="0">
                  <c:v>0.89700000000000002</c:v>
                </c:pt>
                <c:pt idx="1">
                  <c:v>0.26700000000000002</c:v>
                </c:pt>
                <c:pt idx="2">
                  <c:v>0.87800000000000078</c:v>
                </c:pt>
                <c:pt idx="3">
                  <c:v>0.36900000000000038</c:v>
                </c:pt>
              </c:numCache>
            </c:numRef>
          </c:val>
        </c:ser>
        <c:axId val="176849280"/>
        <c:axId val="176850816"/>
      </c:barChart>
      <c:catAx>
        <c:axId val="17684928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76850816"/>
        <c:crosses val="autoZero"/>
        <c:auto val="1"/>
        <c:lblAlgn val="ctr"/>
        <c:lblOffset val="100"/>
      </c:catAx>
      <c:valAx>
        <c:axId val="176850816"/>
        <c:scaling>
          <c:orientation val="minMax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768492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437044327792369"/>
          <c:y val="3.5457568821096755E-2"/>
          <c:w val="0.203222149314669"/>
          <c:h val="0.10120115083409668"/>
        </c:manualLayout>
      </c:layout>
      <c:spPr>
        <a:solidFill>
          <a:prstClr val="white"/>
        </a:solidFill>
      </c:spPr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5.47709487702926E-2"/>
          <c:y val="3.1620549781089392E-2"/>
          <c:w val="0.92256245747059462"/>
          <c:h val="0.83041833512033558"/>
        </c:manualLayout>
      </c:layout>
      <c:barChart>
        <c:barDir val="col"/>
        <c:grouping val="clustered"/>
        <c:ser>
          <c:idx val="0"/>
          <c:order val="0"/>
          <c:tx>
            <c:strRef>
              <c:f>Sheet1!$A$332</c:f>
              <c:strCache>
                <c:ptCount val="1"/>
                <c:pt idx="0">
                  <c:v>Non-Verbal</c:v>
                </c:pt>
              </c:strCache>
            </c:strRef>
          </c:tx>
          <c:spPr>
            <a:solidFill>
              <a:schemeClr val="accent6"/>
            </a:solidFill>
          </c:spPr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Sheet1!$B$331:$E$331</c:f>
              <c:strCache>
                <c:ptCount val="4"/>
                <c:pt idx="0">
                  <c:v>Afraid at home most of the time***</c:v>
                </c:pt>
                <c:pt idx="1">
                  <c:v>Afraid in neighborhood most of the time**</c:v>
                </c:pt>
                <c:pt idx="2">
                  <c:v>Afraid at work/day program most of the time***</c:v>
                </c:pt>
                <c:pt idx="3">
                  <c:v>If you ever feel afraid, there isn't anyone you can go to for help***</c:v>
                </c:pt>
              </c:strCache>
            </c:strRef>
          </c:cat>
          <c:val>
            <c:numRef>
              <c:f>Sheet1!$B$332:$E$332</c:f>
              <c:numCache>
                <c:formatCode>0.0%</c:formatCode>
                <c:ptCount val="4"/>
                <c:pt idx="0">
                  <c:v>0.10299999999999998</c:v>
                </c:pt>
                <c:pt idx="1">
                  <c:v>7.5000000000000011E-2</c:v>
                </c:pt>
                <c:pt idx="2">
                  <c:v>8.3000000000000046E-2</c:v>
                </c:pt>
                <c:pt idx="3">
                  <c:v>0.13800000000000001</c:v>
                </c:pt>
              </c:numCache>
            </c:numRef>
          </c:val>
        </c:ser>
        <c:ser>
          <c:idx val="1"/>
          <c:order val="1"/>
          <c:tx>
            <c:strRef>
              <c:f>Sheet1!$A$333</c:f>
              <c:strCache>
                <c:ptCount val="1"/>
                <c:pt idx="0">
                  <c:v>Verbal</c:v>
                </c:pt>
              </c:strCache>
            </c:strRef>
          </c:tx>
          <c:spPr>
            <a:solidFill>
              <a:srgbClr val="168DA2"/>
            </a:solidFill>
          </c:spPr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Sheet1!$B$331:$E$331</c:f>
              <c:strCache>
                <c:ptCount val="4"/>
                <c:pt idx="0">
                  <c:v>Afraid at home most of the time***</c:v>
                </c:pt>
                <c:pt idx="1">
                  <c:v>Afraid in neighborhood most of the time**</c:v>
                </c:pt>
                <c:pt idx="2">
                  <c:v>Afraid at work/day program most of the time***</c:v>
                </c:pt>
                <c:pt idx="3">
                  <c:v>If you ever feel afraid, there isn't anyone you can go to for help***</c:v>
                </c:pt>
              </c:strCache>
            </c:strRef>
          </c:cat>
          <c:val>
            <c:numRef>
              <c:f>Sheet1!$B$333:$E$333</c:f>
              <c:numCache>
                <c:formatCode>0.0%</c:formatCode>
                <c:ptCount val="4"/>
                <c:pt idx="0">
                  <c:v>4.3999999999999997E-2</c:v>
                </c:pt>
                <c:pt idx="1">
                  <c:v>4.5000000000000012E-2</c:v>
                </c:pt>
                <c:pt idx="2">
                  <c:v>3.6999999999999998E-2</c:v>
                </c:pt>
                <c:pt idx="3">
                  <c:v>5.3000000000000012E-2</c:v>
                </c:pt>
              </c:numCache>
            </c:numRef>
          </c:val>
        </c:ser>
        <c:axId val="176884736"/>
        <c:axId val="176894720"/>
      </c:barChart>
      <c:catAx>
        <c:axId val="17688473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76894720"/>
        <c:crosses val="autoZero"/>
        <c:auto val="1"/>
        <c:lblAlgn val="ctr"/>
        <c:lblOffset val="100"/>
      </c:catAx>
      <c:valAx>
        <c:axId val="176894720"/>
        <c:scaling>
          <c:orientation val="minMax"/>
          <c:max val="0.5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76884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116056673471352"/>
          <c:y val="4.6955950559674685E-2"/>
          <c:w val="0.24643202585787899"/>
          <c:h val="0.10120115083409668"/>
        </c:manualLayout>
      </c:layout>
      <c:spPr>
        <a:solidFill>
          <a:prstClr val="white"/>
        </a:solidFill>
      </c:spPr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dPt>
            <c:idx val="0"/>
            <c:spPr>
              <a:solidFill>
                <a:srgbClr val="F79646"/>
              </a:solidFill>
            </c:spPr>
          </c:dPt>
          <c:dPt>
            <c:idx val="1"/>
            <c:spPr>
              <a:solidFill>
                <a:srgbClr val="4BACC6">
                  <a:lumMod val="75000"/>
                </a:srgbClr>
              </a:solidFill>
            </c:spPr>
          </c:dPt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Sheet1!$A$34:$A$35</c:f>
              <c:strCache>
                <c:ptCount val="2"/>
                <c:pt idx="0">
                  <c:v>Non-Verbal</c:v>
                </c:pt>
                <c:pt idx="1">
                  <c:v>Verbal</c:v>
                </c:pt>
              </c:strCache>
            </c:strRef>
          </c:cat>
          <c:val>
            <c:numRef>
              <c:f>Sheet1!$B$34:$B$35</c:f>
              <c:numCache>
                <c:formatCode>0.0%</c:formatCode>
                <c:ptCount val="2"/>
                <c:pt idx="0">
                  <c:v>0.58000000000000007</c:v>
                </c:pt>
                <c:pt idx="1">
                  <c:v>0.55600000000000005</c:v>
                </c:pt>
              </c:numCache>
            </c:numRef>
          </c:val>
        </c:ser>
        <c:axId val="131438848"/>
        <c:axId val="131502080"/>
      </c:barChart>
      <c:catAx>
        <c:axId val="13143884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>
                <a:latin typeface="+mn-lt"/>
              </a:defRPr>
            </a:pPr>
            <a:endParaRPr lang="en-US"/>
          </a:p>
        </c:txPr>
        <c:crossAx val="131502080"/>
        <c:crosses val="autoZero"/>
        <c:auto val="1"/>
        <c:lblAlgn val="ctr"/>
        <c:lblOffset val="100"/>
      </c:catAx>
      <c:valAx>
        <c:axId val="131502080"/>
        <c:scaling>
          <c:orientation val="minMax"/>
          <c:max val="1"/>
          <c:min val="0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31438848"/>
        <c:crosses val="autoZero"/>
        <c:crossBetween val="between"/>
      </c:valAx>
    </c:plotArea>
    <c:plotVisOnly val="1"/>
  </c:chart>
  <c:externalData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6.3312676193253731E-2"/>
          <c:y val="3.1620549781089392E-2"/>
          <c:w val="0.91556393992417617"/>
          <c:h val="0.86410859361436965"/>
        </c:manualLayout>
      </c:layout>
      <c:barChart>
        <c:barDir val="col"/>
        <c:grouping val="clustered"/>
        <c:ser>
          <c:idx val="0"/>
          <c:order val="0"/>
          <c:tx>
            <c:strRef>
              <c:f>Sheet1!$A$344</c:f>
              <c:strCache>
                <c:ptCount val="1"/>
                <c:pt idx="0">
                  <c:v>Non-Verbal</c:v>
                </c:pt>
              </c:strCache>
            </c:strRef>
          </c:tx>
          <c:spPr>
            <a:solidFill>
              <a:schemeClr val="accent6"/>
            </a:solidFill>
          </c:spPr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Sheet1!$B$343:$D$343</c:f>
              <c:strCache>
                <c:ptCount val="3"/>
                <c:pt idx="0">
                  <c:v>Has friends who are not staff or family***</c:v>
                </c:pt>
                <c:pt idx="1">
                  <c:v>Has a best friend***</c:v>
                </c:pt>
                <c:pt idx="2">
                  <c:v>Can go on a date without restrictions***</c:v>
                </c:pt>
              </c:strCache>
            </c:strRef>
          </c:cat>
          <c:val>
            <c:numRef>
              <c:f>Sheet1!$B$344:$D$344</c:f>
              <c:numCache>
                <c:formatCode>0.0%</c:formatCode>
                <c:ptCount val="3"/>
                <c:pt idx="0">
                  <c:v>0.54700000000000004</c:v>
                </c:pt>
                <c:pt idx="1">
                  <c:v>0.6460000000000008</c:v>
                </c:pt>
                <c:pt idx="2">
                  <c:v>0.49700000000000033</c:v>
                </c:pt>
              </c:numCache>
            </c:numRef>
          </c:val>
        </c:ser>
        <c:ser>
          <c:idx val="1"/>
          <c:order val="1"/>
          <c:tx>
            <c:strRef>
              <c:f>Sheet1!$A$345</c:f>
              <c:strCache>
                <c:ptCount val="1"/>
                <c:pt idx="0">
                  <c:v>Verbal</c:v>
                </c:pt>
              </c:strCache>
            </c:strRef>
          </c:tx>
          <c:spPr>
            <a:solidFill>
              <a:srgbClr val="168DA2"/>
            </a:solidFill>
          </c:spPr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Sheet1!$B$343:$D$343</c:f>
              <c:strCache>
                <c:ptCount val="3"/>
                <c:pt idx="0">
                  <c:v>Has friends who are not staff or family***</c:v>
                </c:pt>
                <c:pt idx="1">
                  <c:v>Has a best friend***</c:v>
                </c:pt>
                <c:pt idx="2">
                  <c:v>Can go on a date without restrictions***</c:v>
                </c:pt>
              </c:strCache>
            </c:strRef>
          </c:cat>
          <c:val>
            <c:numRef>
              <c:f>Sheet1!$B$345:$D$345</c:f>
              <c:numCache>
                <c:formatCode>0.0%</c:formatCode>
                <c:ptCount val="3"/>
                <c:pt idx="0">
                  <c:v>0.71700000000000064</c:v>
                </c:pt>
                <c:pt idx="1">
                  <c:v>0.76300000000000079</c:v>
                </c:pt>
                <c:pt idx="2">
                  <c:v>0.65500000000000091</c:v>
                </c:pt>
              </c:numCache>
            </c:numRef>
          </c:val>
        </c:ser>
        <c:axId val="176977792"/>
        <c:axId val="176979328"/>
      </c:barChart>
      <c:catAx>
        <c:axId val="17697779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76979328"/>
        <c:crosses val="autoZero"/>
        <c:auto val="1"/>
        <c:lblAlgn val="ctr"/>
        <c:lblOffset val="100"/>
      </c:catAx>
      <c:valAx>
        <c:axId val="176979328"/>
        <c:scaling>
          <c:orientation val="minMax"/>
          <c:max val="1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769777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967908525323256"/>
          <c:y val="4.9830545994319173E-2"/>
          <c:w val="0.22791350733936044"/>
          <c:h val="0.10120115083409668"/>
        </c:manualLayout>
      </c:layout>
      <c:spPr>
        <a:solidFill>
          <a:prstClr val="white"/>
        </a:solidFill>
      </c:spPr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9.5313867016622963E-2"/>
          <c:y val="4.1336682350187781E-2"/>
          <c:w val="0.87738990959463403"/>
          <c:h val="0.85439246104527078"/>
        </c:manualLayout>
      </c:layout>
      <c:barChart>
        <c:barDir val="col"/>
        <c:grouping val="clustered"/>
        <c:ser>
          <c:idx val="0"/>
          <c:order val="0"/>
          <c:tx>
            <c:strRef>
              <c:f>Sheet1!$A$363</c:f>
              <c:strCache>
                <c:ptCount val="1"/>
                <c:pt idx="0">
                  <c:v>Non-Verbal</c:v>
                </c:pt>
              </c:strCache>
            </c:strRef>
          </c:tx>
          <c:spPr>
            <a:solidFill>
              <a:srgbClr val="F79646"/>
            </a:solidFill>
          </c:spPr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Sheet1!$B$362:$E$362</c:f>
              <c:strCache>
                <c:ptCount val="4"/>
                <c:pt idx="0">
                  <c:v>Went shopping in the past month***</c:v>
                </c:pt>
                <c:pt idx="1">
                  <c:v>Went out on errands in the past month***</c:v>
                </c:pt>
                <c:pt idx="2">
                  <c:v>Went out to entertainment in the past month***</c:v>
                </c:pt>
                <c:pt idx="3">
                  <c:v>Went out to eat in the past month***</c:v>
                </c:pt>
              </c:strCache>
            </c:strRef>
          </c:cat>
          <c:val>
            <c:numRef>
              <c:f>Sheet1!$B$363:$E$363</c:f>
              <c:numCache>
                <c:formatCode>0.0%</c:formatCode>
                <c:ptCount val="4"/>
                <c:pt idx="0">
                  <c:v>0.80600000000000005</c:v>
                </c:pt>
                <c:pt idx="1">
                  <c:v>0.76600000000000035</c:v>
                </c:pt>
                <c:pt idx="2">
                  <c:v>0.6770000000000006</c:v>
                </c:pt>
                <c:pt idx="3">
                  <c:v>0.73400000000000032</c:v>
                </c:pt>
              </c:numCache>
            </c:numRef>
          </c:val>
        </c:ser>
        <c:ser>
          <c:idx val="1"/>
          <c:order val="1"/>
          <c:tx>
            <c:strRef>
              <c:f>Sheet1!$A$364</c:f>
              <c:strCache>
                <c:ptCount val="1"/>
                <c:pt idx="0">
                  <c:v>Verbal</c:v>
                </c:pt>
              </c:strCache>
            </c:strRef>
          </c:tx>
          <c:spPr>
            <a:solidFill>
              <a:schemeClr val="tx2"/>
            </a:solidFill>
          </c:spPr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Sheet1!$B$362:$E$362</c:f>
              <c:strCache>
                <c:ptCount val="4"/>
                <c:pt idx="0">
                  <c:v>Went shopping in the past month***</c:v>
                </c:pt>
                <c:pt idx="1">
                  <c:v>Went out on errands in the past month***</c:v>
                </c:pt>
                <c:pt idx="2">
                  <c:v>Went out to entertainment in the past month***</c:v>
                </c:pt>
                <c:pt idx="3">
                  <c:v>Went out to eat in the past month***</c:v>
                </c:pt>
              </c:strCache>
            </c:strRef>
          </c:cat>
          <c:val>
            <c:numRef>
              <c:f>Sheet1!$B$364:$E$364</c:f>
              <c:numCache>
                <c:formatCode>0.0%</c:formatCode>
                <c:ptCount val="4"/>
                <c:pt idx="0">
                  <c:v>0.90900000000000003</c:v>
                </c:pt>
                <c:pt idx="1">
                  <c:v>0.85900000000000032</c:v>
                </c:pt>
                <c:pt idx="2">
                  <c:v>0.73200000000000032</c:v>
                </c:pt>
                <c:pt idx="3">
                  <c:v>0.87000000000000033</c:v>
                </c:pt>
              </c:numCache>
            </c:numRef>
          </c:val>
        </c:ser>
        <c:axId val="179081984"/>
        <c:axId val="179083520"/>
      </c:barChart>
      <c:catAx>
        <c:axId val="17908198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79083520"/>
        <c:crosses val="autoZero"/>
        <c:auto val="1"/>
        <c:lblAlgn val="ctr"/>
        <c:lblOffset val="100"/>
      </c:catAx>
      <c:valAx>
        <c:axId val="179083520"/>
        <c:scaling>
          <c:orientation val="minMax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79081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480254204335564"/>
          <c:y val="9.6242360536286553E-4"/>
          <c:w val="0.34365424808010109"/>
          <c:h val="8.272757215157521E-2"/>
        </c:manualLayout>
      </c:layout>
      <c:spPr>
        <a:solidFill>
          <a:schemeClr val="bg1"/>
        </a:solidFill>
      </c:spPr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6.6476256440167206E-2"/>
          <c:y val="3.1620549781089392E-2"/>
          <c:w val="0.91702998930689261"/>
          <c:h val="0.86410859361436954"/>
        </c:manualLayout>
      </c:layout>
      <c:barChart>
        <c:barDir val="col"/>
        <c:grouping val="clustered"/>
        <c:ser>
          <c:idx val="0"/>
          <c:order val="0"/>
          <c:tx>
            <c:strRef>
              <c:f>Sheet1!$G$363</c:f>
              <c:strCache>
                <c:ptCount val="1"/>
                <c:pt idx="0">
                  <c:v>Non-Verbal</c:v>
                </c:pt>
              </c:strCache>
            </c:strRef>
          </c:tx>
          <c:spPr>
            <a:solidFill>
              <a:schemeClr val="accent6"/>
            </a:solidFill>
          </c:spPr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Sheet1!$H$362:$J$362</c:f>
              <c:strCache>
                <c:ptCount val="3"/>
                <c:pt idx="0">
                  <c:v>Went to religious services in the past month***</c:v>
                </c:pt>
                <c:pt idx="1">
                  <c:v>Participated in sports in the past month***</c:v>
                </c:pt>
                <c:pt idx="2">
                  <c:v>Went on vacation in the past year***</c:v>
                </c:pt>
              </c:strCache>
            </c:strRef>
          </c:cat>
          <c:val>
            <c:numRef>
              <c:f>Sheet1!$H$363:$J$363</c:f>
              <c:numCache>
                <c:formatCode>0.0%</c:formatCode>
                <c:ptCount val="3"/>
                <c:pt idx="0">
                  <c:v>0.39600000000000024</c:v>
                </c:pt>
                <c:pt idx="1">
                  <c:v>0.51200000000000001</c:v>
                </c:pt>
                <c:pt idx="2">
                  <c:v>0.34800000000000014</c:v>
                </c:pt>
              </c:numCache>
            </c:numRef>
          </c:val>
        </c:ser>
        <c:ser>
          <c:idx val="1"/>
          <c:order val="1"/>
          <c:tx>
            <c:strRef>
              <c:f>Sheet1!$G$364</c:f>
              <c:strCache>
                <c:ptCount val="1"/>
                <c:pt idx="0">
                  <c:v>Verbal</c:v>
                </c:pt>
              </c:strCache>
            </c:strRef>
          </c:tx>
          <c:spPr>
            <a:solidFill>
              <a:srgbClr val="168DA2"/>
            </a:solidFill>
          </c:spPr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Sheet1!$H$362:$J$362</c:f>
              <c:strCache>
                <c:ptCount val="3"/>
                <c:pt idx="0">
                  <c:v>Went to religious services in the past month***</c:v>
                </c:pt>
                <c:pt idx="1">
                  <c:v>Participated in sports in the past month***</c:v>
                </c:pt>
                <c:pt idx="2">
                  <c:v>Went on vacation in the past year***</c:v>
                </c:pt>
              </c:strCache>
            </c:strRef>
          </c:cat>
          <c:val>
            <c:numRef>
              <c:f>Sheet1!$H$364:$J$364</c:f>
              <c:numCache>
                <c:formatCode>0.0%</c:formatCode>
                <c:ptCount val="3"/>
                <c:pt idx="0">
                  <c:v>0.505</c:v>
                </c:pt>
                <c:pt idx="1">
                  <c:v>0.58599999999999997</c:v>
                </c:pt>
                <c:pt idx="2">
                  <c:v>0.48000000000000015</c:v>
                </c:pt>
              </c:numCache>
            </c:numRef>
          </c:val>
        </c:ser>
        <c:axId val="179125632"/>
        <c:axId val="179143808"/>
      </c:barChart>
      <c:catAx>
        <c:axId val="17912563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79143808"/>
        <c:crosses val="autoZero"/>
        <c:auto val="1"/>
        <c:lblAlgn val="ctr"/>
        <c:lblOffset val="100"/>
      </c:catAx>
      <c:valAx>
        <c:axId val="179143808"/>
        <c:scaling>
          <c:orientation val="minMax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791256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42469864878005"/>
          <c:y val="4.1206759690385696E-2"/>
          <c:w val="0.24334560610479244"/>
          <c:h val="0.10120115083409668"/>
        </c:manualLayout>
      </c:layout>
      <c:spPr>
        <a:solidFill>
          <a:prstClr val="white"/>
        </a:solidFill>
      </c:spPr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7.5017862350539519E-2"/>
          <c:y val="3.1620549781089392E-2"/>
          <c:w val="0.90231554389034663"/>
          <c:h val="0.86410859361436954"/>
        </c:manualLayout>
      </c:layout>
      <c:barChart>
        <c:barDir val="col"/>
        <c:grouping val="clustered"/>
        <c:ser>
          <c:idx val="0"/>
          <c:order val="0"/>
          <c:tx>
            <c:strRef>
              <c:f>Sheet1!$A$372</c:f>
              <c:strCache>
                <c:ptCount val="1"/>
                <c:pt idx="0">
                  <c:v>Non-Verbal</c:v>
                </c:pt>
              </c:strCache>
            </c:strRef>
          </c:tx>
          <c:spPr>
            <a:solidFill>
              <a:schemeClr val="accent6"/>
            </a:solidFill>
          </c:spPr>
          <c:dLbls>
            <c:dLbl>
              <c:idx val="0"/>
              <c:layout>
                <c:manualLayout>
                  <c:x val="-1.0802469135802479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9.2592592592592692E-3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1.3888888888888843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-1.5432098765432107E-2"/>
                  <c:y val="0"/>
                </c:manualLayout>
              </c:layout>
              <c:showVal val="1"/>
            </c:dLbl>
            <c:showVal val="1"/>
          </c:dLbls>
          <c:cat>
            <c:strRef>
              <c:f>Sheet1!$B$371:$F$371</c:f>
              <c:strCache>
                <c:ptCount val="5"/>
                <c:pt idx="0">
                  <c:v>Choosing home***</c:v>
                </c:pt>
                <c:pt idx="1">
                  <c:v>Choosing roommates***</c:v>
                </c:pt>
                <c:pt idx="2">
                  <c:v>Choosing home staff***</c:v>
                </c:pt>
                <c:pt idx="3">
                  <c:v>Choosing daily schedule***</c:v>
                </c:pt>
                <c:pt idx="4">
                  <c:v>Choosing what to do in freetime***</c:v>
                </c:pt>
              </c:strCache>
            </c:strRef>
          </c:cat>
          <c:val>
            <c:numRef>
              <c:f>Sheet1!$B$372:$F$372</c:f>
              <c:numCache>
                <c:formatCode>0.0%</c:formatCode>
                <c:ptCount val="5"/>
                <c:pt idx="0">
                  <c:v>0.21300000000000008</c:v>
                </c:pt>
                <c:pt idx="1">
                  <c:v>0.17200000000000001</c:v>
                </c:pt>
                <c:pt idx="2">
                  <c:v>0.443</c:v>
                </c:pt>
                <c:pt idx="3">
                  <c:v>0.59699999999999998</c:v>
                </c:pt>
                <c:pt idx="4">
                  <c:v>0.76100000000000034</c:v>
                </c:pt>
              </c:numCache>
            </c:numRef>
          </c:val>
        </c:ser>
        <c:ser>
          <c:idx val="1"/>
          <c:order val="1"/>
          <c:tx>
            <c:strRef>
              <c:f>Sheet1!$A$373</c:f>
              <c:strCache>
                <c:ptCount val="1"/>
                <c:pt idx="0">
                  <c:v>Verbal</c:v>
                </c:pt>
              </c:strCache>
            </c:strRef>
          </c:tx>
          <c:spPr>
            <a:solidFill>
              <a:srgbClr val="168DA2"/>
            </a:solidFill>
          </c:spPr>
          <c:dLbls>
            <c:showVal val="1"/>
          </c:dLbls>
          <c:cat>
            <c:strRef>
              <c:f>Sheet1!$B$371:$F$371</c:f>
              <c:strCache>
                <c:ptCount val="5"/>
                <c:pt idx="0">
                  <c:v>Choosing home***</c:v>
                </c:pt>
                <c:pt idx="1">
                  <c:v>Choosing roommates***</c:v>
                </c:pt>
                <c:pt idx="2">
                  <c:v>Choosing home staff***</c:v>
                </c:pt>
                <c:pt idx="3">
                  <c:v>Choosing daily schedule***</c:v>
                </c:pt>
                <c:pt idx="4">
                  <c:v>Choosing what to do in freetime***</c:v>
                </c:pt>
              </c:strCache>
            </c:strRef>
          </c:cat>
          <c:val>
            <c:numRef>
              <c:f>Sheet1!$B$373:$F$373</c:f>
              <c:numCache>
                <c:formatCode>0.0%</c:formatCode>
                <c:ptCount val="5"/>
                <c:pt idx="0">
                  <c:v>0.56699999999999995</c:v>
                </c:pt>
                <c:pt idx="1">
                  <c:v>0.43300000000000016</c:v>
                </c:pt>
                <c:pt idx="2">
                  <c:v>0.63400000000000034</c:v>
                </c:pt>
                <c:pt idx="3">
                  <c:v>0.87000000000000033</c:v>
                </c:pt>
                <c:pt idx="4">
                  <c:v>0.94499999999999995</c:v>
                </c:pt>
              </c:numCache>
            </c:numRef>
          </c:val>
        </c:ser>
        <c:axId val="180304512"/>
        <c:axId val="180318592"/>
      </c:barChart>
      <c:catAx>
        <c:axId val="180304512"/>
        <c:scaling>
          <c:orientation val="minMax"/>
        </c:scaling>
        <c:axPos val="b"/>
        <c:tickLblPos val="nextTo"/>
        <c:crossAx val="180318592"/>
        <c:crosses val="autoZero"/>
        <c:auto val="1"/>
        <c:lblAlgn val="ctr"/>
        <c:lblOffset val="100"/>
      </c:catAx>
      <c:valAx>
        <c:axId val="180318592"/>
        <c:scaling>
          <c:orientation val="minMax"/>
        </c:scaling>
        <c:axPos val="l"/>
        <c:majorGridlines/>
        <c:numFmt formatCode="0%" sourceLinked="0"/>
        <c:tickLblPos val="nextTo"/>
        <c:crossAx val="1803045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702476426557782"/>
          <c:y val="6.132892773289713E-2"/>
          <c:w val="0.25723449499368134"/>
          <c:h val="0.10120115083409668"/>
        </c:manualLayout>
      </c:layout>
      <c:spPr>
        <a:solidFill>
          <a:schemeClr val="bg1"/>
        </a:solidFill>
      </c:spPr>
    </c:legend>
    <c:plotVisOnly val="1"/>
  </c:chart>
  <c:txPr>
    <a:bodyPr/>
    <a:lstStyle/>
    <a:p>
      <a:pPr>
        <a:defRPr sz="1600"/>
      </a:pPr>
      <a:endParaRPr lang="en-US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7.5017862350539519E-2"/>
          <c:y val="3.1620549781089392E-2"/>
          <c:w val="0.90077233401380385"/>
          <c:h val="0.89779885210840327"/>
        </c:manualLayout>
      </c:layout>
      <c:barChart>
        <c:barDir val="col"/>
        <c:grouping val="clustered"/>
        <c:ser>
          <c:idx val="0"/>
          <c:order val="0"/>
          <c:tx>
            <c:strRef>
              <c:f>Sheet1!$G$372</c:f>
              <c:strCache>
                <c:ptCount val="1"/>
                <c:pt idx="0">
                  <c:v>Non-Verbal</c:v>
                </c:pt>
              </c:strCache>
            </c:strRef>
          </c:tx>
          <c:spPr>
            <a:solidFill>
              <a:schemeClr val="accent6"/>
            </a:solidFill>
          </c:spPr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Sheet1!$H$371:$K$371</c:f>
              <c:strCache>
                <c:ptCount val="4"/>
                <c:pt idx="0">
                  <c:v>Choosing day activity***</c:v>
                </c:pt>
                <c:pt idx="1">
                  <c:v>Choosing day activity staff***</c:v>
                </c:pt>
                <c:pt idx="2">
                  <c:v>Choosing what to buy***</c:v>
                </c:pt>
                <c:pt idx="3">
                  <c:v>Choosing case manager***</c:v>
                </c:pt>
              </c:strCache>
            </c:strRef>
          </c:cat>
          <c:val>
            <c:numRef>
              <c:f>Sheet1!$H$372:$K$372</c:f>
              <c:numCache>
                <c:formatCode>0.0%</c:formatCode>
                <c:ptCount val="4"/>
                <c:pt idx="0">
                  <c:v>0.33900000000000025</c:v>
                </c:pt>
                <c:pt idx="1">
                  <c:v>0.46500000000000002</c:v>
                </c:pt>
                <c:pt idx="2">
                  <c:v>0.66900000000000048</c:v>
                </c:pt>
                <c:pt idx="3">
                  <c:v>0.46900000000000008</c:v>
                </c:pt>
              </c:numCache>
            </c:numRef>
          </c:val>
        </c:ser>
        <c:ser>
          <c:idx val="1"/>
          <c:order val="1"/>
          <c:tx>
            <c:strRef>
              <c:f>Sheet1!$G$373</c:f>
              <c:strCache>
                <c:ptCount val="1"/>
                <c:pt idx="0">
                  <c:v>Verbal</c:v>
                </c:pt>
              </c:strCache>
            </c:strRef>
          </c:tx>
          <c:spPr>
            <a:solidFill>
              <a:srgbClr val="168DA2"/>
            </a:solidFill>
          </c:spPr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Sheet1!$H$371:$K$371</c:f>
              <c:strCache>
                <c:ptCount val="4"/>
                <c:pt idx="0">
                  <c:v>Choosing day activity***</c:v>
                </c:pt>
                <c:pt idx="1">
                  <c:v>Choosing day activity staff***</c:v>
                </c:pt>
                <c:pt idx="2">
                  <c:v>Choosing what to buy***</c:v>
                </c:pt>
                <c:pt idx="3">
                  <c:v>Choosing case manager***</c:v>
                </c:pt>
              </c:strCache>
            </c:strRef>
          </c:cat>
          <c:val>
            <c:numRef>
              <c:f>Sheet1!$H$373:$K$373</c:f>
              <c:numCache>
                <c:formatCode>0.0%</c:formatCode>
                <c:ptCount val="4"/>
                <c:pt idx="0">
                  <c:v>0.64900000000000035</c:v>
                </c:pt>
                <c:pt idx="1">
                  <c:v>0.60900000000000032</c:v>
                </c:pt>
                <c:pt idx="2">
                  <c:v>0.94099999999999995</c:v>
                </c:pt>
                <c:pt idx="3">
                  <c:v>0.58000000000000007</c:v>
                </c:pt>
              </c:numCache>
            </c:numRef>
          </c:val>
        </c:ser>
        <c:axId val="178992640"/>
        <c:axId val="178994176"/>
      </c:barChart>
      <c:catAx>
        <c:axId val="17899264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78994176"/>
        <c:crosses val="autoZero"/>
        <c:auto val="1"/>
        <c:lblAlgn val="ctr"/>
        <c:lblOffset val="100"/>
      </c:catAx>
      <c:valAx>
        <c:axId val="178994176"/>
        <c:scaling>
          <c:orientation val="minMax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78992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36914309322447"/>
          <c:y val="6.132892773289713E-2"/>
          <c:w val="0.17390116166034811"/>
          <c:h val="0.10120115083409668"/>
        </c:manualLayout>
      </c:layout>
      <c:spPr>
        <a:solidFill>
          <a:prstClr val="white"/>
        </a:solidFill>
      </c:spPr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7.5017862350539519E-2"/>
          <c:y val="2.9607927040303024E-2"/>
          <c:w val="0.8961427043841742"/>
          <c:h val="0.81892537848658775"/>
        </c:manualLayout>
      </c:layout>
      <c:barChart>
        <c:barDir val="col"/>
        <c:grouping val="clustered"/>
        <c:ser>
          <c:idx val="0"/>
          <c:order val="0"/>
          <c:tx>
            <c:strRef>
              <c:f>Sheet1!$A$381</c:f>
              <c:strCache>
                <c:ptCount val="1"/>
                <c:pt idx="0">
                  <c:v>Non-Verbal</c:v>
                </c:pt>
              </c:strCache>
            </c:strRef>
          </c:tx>
          <c:spPr>
            <a:solidFill>
              <a:schemeClr val="accent6"/>
            </a:solidFill>
          </c:spPr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Sheet1!$B$380:$E$380</c:f>
              <c:strCache>
                <c:ptCount val="4"/>
                <c:pt idx="0">
                  <c:v>Mail is read without permission***</c:v>
                </c:pt>
                <c:pt idx="1">
                  <c:v>Can be alone with guests***</c:v>
                </c:pt>
                <c:pt idx="2">
                  <c:v>Can use phone or internet without restrictions***</c:v>
                </c:pt>
                <c:pt idx="3">
                  <c:v>Has partcipated in a self advocacy activity***</c:v>
                </c:pt>
              </c:strCache>
            </c:strRef>
          </c:cat>
          <c:val>
            <c:numRef>
              <c:f>Sheet1!$B$381:$E$381</c:f>
              <c:numCache>
                <c:formatCode>0.0%</c:formatCode>
                <c:ptCount val="4"/>
                <c:pt idx="0">
                  <c:v>0.19400000000000001</c:v>
                </c:pt>
                <c:pt idx="1">
                  <c:v>0.74399999999999999</c:v>
                </c:pt>
                <c:pt idx="2">
                  <c:v>0.86799999999999999</c:v>
                </c:pt>
                <c:pt idx="3">
                  <c:v>0.16600000000000001</c:v>
                </c:pt>
              </c:numCache>
            </c:numRef>
          </c:val>
        </c:ser>
        <c:ser>
          <c:idx val="1"/>
          <c:order val="1"/>
          <c:tx>
            <c:strRef>
              <c:f>Sheet1!$A$382</c:f>
              <c:strCache>
                <c:ptCount val="1"/>
                <c:pt idx="0">
                  <c:v>Verbal</c:v>
                </c:pt>
              </c:strCache>
            </c:strRef>
          </c:tx>
          <c:spPr>
            <a:solidFill>
              <a:srgbClr val="168DA2"/>
            </a:solidFill>
          </c:spPr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Sheet1!$B$380:$E$380</c:f>
              <c:strCache>
                <c:ptCount val="4"/>
                <c:pt idx="0">
                  <c:v>Mail is read without permission***</c:v>
                </c:pt>
                <c:pt idx="1">
                  <c:v>Can be alone with guests***</c:v>
                </c:pt>
                <c:pt idx="2">
                  <c:v>Can use phone or internet without restrictions***</c:v>
                </c:pt>
                <c:pt idx="3">
                  <c:v>Has partcipated in a self advocacy activity***</c:v>
                </c:pt>
              </c:strCache>
            </c:strRef>
          </c:cat>
          <c:val>
            <c:numRef>
              <c:f>Sheet1!$B$382:$E$382</c:f>
              <c:numCache>
                <c:formatCode>0.0%</c:formatCode>
                <c:ptCount val="4"/>
                <c:pt idx="0">
                  <c:v>0.11799999999999999</c:v>
                </c:pt>
                <c:pt idx="1">
                  <c:v>0.81399999999999995</c:v>
                </c:pt>
                <c:pt idx="2">
                  <c:v>0.91500000000000004</c:v>
                </c:pt>
                <c:pt idx="3">
                  <c:v>0.27900000000000003</c:v>
                </c:pt>
              </c:numCache>
            </c:numRef>
          </c:val>
        </c:ser>
        <c:axId val="118789248"/>
        <c:axId val="118791168"/>
      </c:barChart>
      <c:catAx>
        <c:axId val="11878924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8791168"/>
        <c:crosses val="autoZero"/>
        <c:auto val="1"/>
        <c:lblAlgn val="ctr"/>
        <c:lblOffset val="100"/>
      </c:catAx>
      <c:valAx>
        <c:axId val="118791168"/>
        <c:scaling>
          <c:orientation val="minMax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87892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622229512977544"/>
          <c:y val="4.887554518748264E-2"/>
          <c:w val="0.10137029746281714"/>
          <c:h val="9.4759778404694378E-2"/>
        </c:manualLayout>
      </c:layout>
      <c:spPr>
        <a:solidFill>
          <a:schemeClr val="bg1"/>
        </a:solidFill>
      </c:spPr>
    </c:legend>
    <c:plotVisOnly val="1"/>
  </c:chart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6.6476256440167206E-2"/>
          <c:y val="2.9238230042710429E-2"/>
          <c:w val="0.91240035967726218"/>
          <c:h val="0.77848535085143522"/>
        </c:manualLayout>
      </c:layout>
      <c:barChart>
        <c:barDir val="col"/>
        <c:grouping val="clustered"/>
        <c:ser>
          <c:idx val="0"/>
          <c:order val="0"/>
          <c:tx>
            <c:strRef>
              <c:f>Sheet1!$A$411</c:f>
              <c:strCache>
                <c:ptCount val="1"/>
                <c:pt idx="0">
                  <c:v>Non-Verbal</c:v>
                </c:pt>
              </c:strCache>
            </c:strRef>
          </c:tx>
          <c:spPr>
            <a:solidFill>
              <a:schemeClr val="accent6"/>
            </a:solidFill>
          </c:spPr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Sheet1!$B$410:$E$410</c:f>
              <c:strCache>
                <c:ptCount val="4"/>
                <c:pt idx="0">
                  <c:v>Finding or changing jobs***</c:v>
                </c:pt>
                <c:pt idx="1">
                  <c:v>Education or training***</c:v>
                </c:pt>
                <c:pt idx="2">
                  <c:v>Finding or changing housing***</c:v>
                </c:pt>
                <c:pt idx="3">
                  <c:v>Social/relationship***</c:v>
                </c:pt>
              </c:strCache>
            </c:strRef>
          </c:cat>
          <c:val>
            <c:numRef>
              <c:f>Sheet1!$B$411:$E$411</c:f>
              <c:numCache>
                <c:formatCode>0.0%</c:formatCode>
                <c:ptCount val="4"/>
                <c:pt idx="0">
                  <c:v>7.3000000000000009E-2</c:v>
                </c:pt>
                <c:pt idx="1">
                  <c:v>0.14600000000000007</c:v>
                </c:pt>
                <c:pt idx="2">
                  <c:v>9.0000000000000024E-2</c:v>
                </c:pt>
                <c:pt idx="3">
                  <c:v>0.21200000000000008</c:v>
                </c:pt>
              </c:numCache>
            </c:numRef>
          </c:val>
        </c:ser>
        <c:ser>
          <c:idx val="1"/>
          <c:order val="1"/>
          <c:tx>
            <c:strRef>
              <c:f>Sheet1!$A$412</c:f>
              <c:strCache>
                <c:ptCount val="1"/>
                <c:pt idx="0">
                  <c:v>Verbal</c:v>
                </c:pt>
              </c:strCache>
            </c:strRef>
          </c:tx>
          <c:spPr>
            <a:solidFill>
              <a:srgbClr val="168DA2"/>
            </a:solidFill>
          </c:spPr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Sheet1!$B$410:$E$410</c:f>
              <c:strCache>
                <c:ptCount val="4"/>
                <c:pt idx="0">
                  <c:v>Finding or changing jobs***</c:v>
                </c:pt>
                <c:pt idx="1">
                  <c:v>Education or training***</c:v>
                </c:pt>
                <c:pt idx="2">
                  <c:v>Finding or changing housing***</c:v>
                </c:pt>
                <c:pt idx="3">
                  <c:v>Social/relationship***</c:v>
                </c:pt>
              </c:strCache>
            </c:strRef>
          </c:cat>
          <c:val>
            <c:numRef>
              <c:f>Sheet1!$B$412:$E$412</c:f>
              <c:numCache>
                <c:formatCode>0.0%</c:formatCode>
                <c:ptCount val="4"/>
                <c:pt idx="0">
                  <c:v>0.34500000000000008</c:v>
                </c:pt>
                <c:pt idx="1">
                  <c:v>0.22900000000000001</c:v>
                </c:pt>
                <c:pt idx="2">
                  <c:v>0.20700000000000007</c:v>
                </c:pt>
                <c:pt idx="3">
                  <c:v>0.31700000000000017</c:v>
                </c:pt>
              </c:numCache>
            </c:numRef>
          </c:val>
        </c:ser>
        <c:axId val="102873728"/>
        <c:axId val="102699392"/>
      </c:barChart>
      <c:catAx>
        <c:axId val="10287372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2699392"/>
        <c:crosses val="autoZero"/>
        <c:auto val="1"/>
        <c:lblAlgn val="ctr"/>
        <c:lblOffset val="100"/>
      </c:catAx>
      <c:valAx>
        <c:axId val="102699392"/>
        <c:scaling>
          <c:orientation val="minMax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28737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418525809273835"/>
          <c:y val="3.8560348899778184E-2"/>
          <c:w val="0.26340733449985432"/>
          <c:h val="9.3576568059672086E-2"/>
        </c:manualLayout>
      </c:layout>
      <c:spPr>
        <a:solidFill>
          <a:schemeClr val="bg1"/>
        </a:solidFill>
      </c:spPr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6.6476256440167206E-2"/>
          <c:y val="3.1620549781089392E-2"/>
          <c:w val="0.91702998930689261"/>
          <c:h val="0.73475179905536714"/>
        </c:manualLayout>
      </c:layout>
      <c:barChart>
        <c:barDir val="col"/>
        <c:grouping val="clustered"/>
        <c:ser>
          <c:idx val="0"/>
          <c:order val="0"/>
          <c:tx>
            <c:strRef>
              <c:f>Sheet1!$F$411</c:f>
              <c:strCache>
                <c:ptCount val="1"/>
                <c:pt idx="0">
                  <c:v>Non-Verbal</c:v>
                </c:pt>
              </c:strCache>
            </c:strRef>
          </c:tx>
          <c:spPr>
            <a:solidFill>
              <a:schemeClr val="accent6"/>
            </a:solidFill>
          </c:spPr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Sheet1!$G$410:$I$410</c:f>
              <c:strCache>
                <c:ptCount val="3"/>
                <c:pt idx="0">
                  <c:v>Communication technology***</c:v>
                </c:pt>
                <c:pt idx="1">
                  <c:v>Environmental adaptations/ home modifications***</c:v>
                </c:pt>
                <c:pt idx="2">
                  <c:v>Other***</c:v>
                </c:pt>
              </c:strCache>
            </c:strRef>
          </c:cat>
          <c:val>
            <c:numRef>
              <c:f>Sheet1!$G$411:$I$411</c:f>
              <c:numCache>
                <c:formatCode>0.0%</c:formatCode>
                <c:ptCount val="3"/>
                <c:pt idx="0">
                  <c:v>0.27100000000000002</c:v>
                </c:pt>
                <c:pt idx="1">
                  <c:v>0.21900000000000008</c:v>
                </c:pt>
                <c:pt idx="2">
                  <c:v>0.37300000000000016</c:v>
                </c:pt>
              </c:numCache>
            </c:numRef>
          </c:val>
        </c:ser>
        <c:ser>
          <c:idx val="1"/>
          <c:order val="1"/>
          <c:tx>
            <c:strRef>
              <c:f>Sheet1!$F$412</c:f>
              <c:strCache>
                <c:ptCount val="1"/>
                <c:pt idx="0">
                  <c:v>Verbal</c:v>
                </c:pt>
              </c:strCache>
            </c:strRef>
          </c:tx>
          <c:spPr>
            <a:solidFill>
              <a:srgbClr val="168DA2"/>
            </a:solidFill>
          </c:spPr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Sheet1!$G$410:$I$410</c:f>
              <c:strCache>
                <c:ptCount val="3"/>
                <c:pt idx="0">
                  <c:v>Communication technology***</c:v>
                </c:pt>
                <c:pt idx="1">
                  <c:v>Environmental adaptations/ home modifications***</c:v>
                </c:pt>
                <c:pt idx="2">
                  <c:v>Other***</c:v>
                </c:pt>
              </c:strCache>
            </c:strRef>
          </c:cat>
          <c:val>
            <c:numRef>
              <c:f>Sheet1!$G$412:$I$412</c:f>
              <c:numCache>
                <c:formatCode>0.0%</c:formatCode>
                <c:ptCount val="3"/>
                <c:pt idx="0">
                  <c:v>9.7000000000000003E-2</c:v>
                </c:pt>
                <c:pt idx="1">
                  <c:v>8.2000000000000003E-2</c:v>
                </c:pt>
                <c:pt idx="2">
                  <c:v>0.27200000000000002</c:v>
                </c:pt>
              </c:numCache>
            </c:numRef>
          </c:val>
        </c:ser>
        <c:axId val="102725120"/>
        <c:axId val="102726656"/>
      </c:barChart>
      <c:catAx>
        <c:axId val="10272512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2726656"/>
        <c:crosses val="autoZero"/>
        <c:auto val="1"/>
        <c:lblAlgn val="ctr"/>
        <c:lblOffset val="100"/>
      </c:catAx>
      <c:valAx>
        <c:axId val="102726656"/>
        <c:scaling>
          <c:orientation val="minMax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27251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622229512977578"/>
          <c:y val="5.5579736863608162E-2"/>
          <c:w val="0.10137029746281714"/>
          <c:h val="0.10120115083409668"/>
        </c:manualLayout>
      </c:layout>
      <c:spPr>
        <a:solidFill>
          <a:schemeClr val="bg1"/>
        </a:solidFill>
      </c:sp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spPr>
            <a:solidFill>
              <a:schemeClr val="accent5">
                <a:lumMod val="75000"/>
              </a:schemeClr>
            </a:solidFill>
          </c:spPr>
          <c:dPt>
            <c:idx val="0"/>
            <c:spPr>
              <a:solidFill>
                <a:schemeClr val="accent6"/>
              </a:solidFill>
            </c:spPr>
          </c:dPt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Sheet1!$A$7:$A$8</c:f>
              <c:strCache>
                <c:ptCount val="2"/>
                <c:pt idx="0">
                  <c:v>Non-Verbal</c:v>
                </c:pt>
                <c:pt idx="1">
                  <c:v>Verbal</c:v>
                </c:pt>
              </c:strCache>
            </c:strRef>
          </c:cat>
          <c:val>
            <c:numRef>
              <c:f>Sheet1!$B$7:$B$8</c:f>
              <c:numCache>
                <c:formatCode>0.0</c:formatCode>
                <c:ptCount val="2"/>
                <c:pt idx="0">
                  <c:v>43.435495118549511</c:v>
                </c:pt>
                <c:pt idx="1">
                  <c:v>43.572569178606564</c:v>
                </c:pt>
              </c:numCache>
            </c:numRef>
          </c:val>
        </c:ser>
        <c:axId val="139550080"/>
        <c:axId val="139564160"/>
      </c:barChart>
      <c:catAx>
        <c:axId val="13955008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39564160"/>
        <c:crosses val="autoZero"/>
        <c:auto val="1"/>
        <c:lblAlgn val="ctr"/>
        <c:lblOffset val="100"/>
      </c:catAx>
      <c:valAx>
        <c:axId val="139564160"/>
        <c:scaling>
          <c:orientation val="minMax"/>
          <c:max val="100"/>
          <c:min val="0"/>
        </c:scaling>
        <c:axPos val="l"/>
        <c:majorGridlines/>
        <c:numFmt formatCode="0" sourceLinked="0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39550080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  <c:txPr>
        <a:bodyPr/>
        <a:lstStyle/>
        <a:p>
          <a:pPr>
            <a:defRPr sz="2400"/>
          </a:pPr>
          <a:endParaRPr lang="en-US"/>
        </a:p>
      </c:txPr>
    </c:title>
    <c:plotArea>
      <c:layout/>
      <c:pieChart>
        <c:varyColors val="1"/>
        <c:ser>
          <c:idx val="0"/>
          <c:order val="0"/>
          <c:tx>
            <c:strRef>
              <c:f>Sheet1!$S$68</c:f>
              <c:strCache>
                <c:ptCount val="1"/>
                <c:pt idx="0">
                  <c:v>Non-Verbal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  <c:showLeaderLines val="1"/>
          </c:dLbls>
          <c:cat>
            <c:strRef>
              <c:f>Sheet1!$T$67:$V$67</c:f>
              <c:strCache>
                <c:ptCount val="3"/>
                <c:pt idx="0">
                  <c:v>White, Non-Hispanic</c:v>
                </c:pt>
                <c:pt idx="1">
                  <c:v>Black, Non-Hispanic</c:v>
                </c:pt>
                <c:pt idx="2">
                  <c:v>Hispanic</c:v>
                </c:pt>
              </c:strCache>
            </c:strRef>
          </c:cat>
          <c:val>
            <c:numRef>
              <c:f>Sheet1!$T$68:$V$68</c:f>
              <c:numCache>
                <c:formatCode>0.0%</c:formatCode>
                <c:ptCount val="3"/>
                <c:pt idx="0">
                  <c:v>0.72355212355212351</c:v>
                </c:pt>
                <c:pt idx="1">
                  <c:v>0.22007722007722016</c:v>
                </c:pt>
                <c:pt idx="2">
                  <c:v>5.6370656370656372E-2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6745926806319089"/>
          <c:y val="0.36432401237040646"/>
          <c:w val="0.32939607784875979"/>
          <c:h val="0.41475416392047426"/>
        </c:manualLayout>
      </c:layout>
      <c:txPr>
        <a:bodyPr/>
        <a:lstStyle/>
        <a:p>
          <a:pPr>
            <a:defRPr sz="1200"/>
          </a:pPr>
          <a:endParaRPr lang="en-US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  <c:txPr>
        <a:bodyPr/>
        <a:lstStyle/>
        <a:p>
          <a:pPr>
            <a:defRPr sz="2400"/>
          </a:pPr>
          <a:endParaRPr lang="en-US"/>
        </a:p>
      </c:txPr>
    </c:title>
    <c:plotArea>
      <c:layout/>
      <c:pieChart>
        <c:varyColors val="1"/>
        <c:ser>
          <c:idx val="0"/>
          <c:order val="0"/>
          <c:tx>
            <c:strRef>
              <c:f>Sheet1!$S$71</c:f>
              <c:strCache>
                <c:ptCount val="1"/>
                <c:pt idx="0">
                  <c:v>Verbal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  <c:showLeaderLines val="1"/>
          </c:dLbls>
          <c:cat>
            <c:strRef>
              <c:f>Sheet1!$T$70:$V$70</c:f>
              <c:strCache>
                <c:ptCount val="3"/>
                <c:pt idx="0">
                  <c:v>White, Non-Hispanic</c:v>
                </c:pt>
                <c:pt idx="1">
                  <c:v>Black, Non-Hispanic</c:v>
                </c:pt>
                <c:pt idx="2">
                  <c:v>Hispanic</c:v>
                </c:pt>
              </c:strCache>
            </c:strRef>
          </c:cat>
          <c:val>
            <c:numRef>
              <c:f>Sheet1!$T$71:$V$71</c:f>
              <c:numCache>
                <c:formatCode>0.0%</c:formatCode>
                <c:ptCount val="3"/>
                <c:pt idx="0">
                  <c:v>0.7643617643617644</c:v>
                </c:pt>
                <c:pt idx="1">
                  <c:v>0.19223119223119231</c:v>
                </c:pt>
                <c:pt idx="2">
                  <c:v>4.3407043407043412E-2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1146106736657919"/>
          <c:y val="0.11342592592592597"/>
          <c:w val="0.46388888888888929"/>
          <c:h val="0.77314814814814858"/>
        </c:manualLayout>
      </c:layout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  <c:showLeaderLines val="1"/>
          </c:dLbls>
          <c:cat>
            <c:strRef>
              <c:f>Sheet1!$C$427:$C$429</c:f>
              <c:strCache>
                <c:ptCount val="3"/>
                <c:pt idx="0">
                  <c:v>White, Non-Hispanic</c:v>
                </c:pt>
                <c:pt idx="1">
                  <c:v>Black, Non-Hispanic</c:v>
                </c:pt>
                <c:pt idx="2">
                  <c:v>Hispanic</c:v>
                </c:pt>
              </c:strCache>
            </c:strRef>
          </c:cat>
          <c:val>
            <c:numRef>
              <c:f>Sheet1!$D$427:$D$429</c:f>
              <c:numCache>
                <c:formatCode>0.0%</c:formatCode>
                <c:ptCount val="3"/>
                <c:pt idx="0">
                  <c:v>0.75479953567282865</c:v>
                </c:pt>
                <c:pt idx="1">
                  <c:v>0.19867845343334201</c:v>
                </c:pt>
                <c:pt idx="2">
                  <c:v>4.6522010893829804E-2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6.6476256440167206E-2"/>
          <c:y val="3.1620549781089392E-2"/>
          <c:w val="0.90622752017108987"/>
          <c:h val="0.79672807662630341"/>
        </c:manualLayout>
      </c:layout>
      <c:barChart>
        <c:barDir val="col"/>
        <c:grouping val="clustered"/>
        <c:ser>
          <c:idx val="0"/>
          <c:order val="0"/>
          <c:tx>
            <c:strRef>
              <c:f>Sheet1!$A$118</c:f>
              <c:strCache>
                <c:ptCount val="1"/>
                <c:pt idx="0">
                  <c:v>Non-Verbal</c:v>
                </c:pt>
              </c:strCache>
            </c:strRef>
          </c:tx>
          <c:spPr>
            <a:solidFill>
              <a:schemeClr val="accent6"/>
            </a:solidFill>
          </c:spPr>
          <c:dLbls>
            <c:dLbl>
              <c:idx val="0"/>
              <c:layout>
                <c:manualLayout>
                  <c:x val="-1.5432098765432107E-2"/>
                  <c:y val="-8.9999709449756892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Sheet1!$B$117:$H$117</c:f>
              <c:strCache>
                <c:ptCount val="7"/>
                <c:pt idx="0">
                  <c:v>Mental Illness/ Psychiatric Diagnosis***</c:v>
                </c:pt>
                <c:pt idx="1">
                  <c:v>Autism Spectrum Disorder***</c:v>
                </c:pt>
                <c:pt idx="2">
                  <c:v>Cerebral Palsy***</c:v>
                </c:pt>
                <c:pt idx="3">
                  <c:v>Seizure Disorder/ Neurological Problem***</c:v>
                </c:pt>
                <c:pt idx="4">
                  <c:v>Limited or No Vision/ Legally Blind***</c:v>
                </c:pt>
                <c:pt idx="5">
                  <c:v>Hearing Loss-Severe or Profound***</c:v>
                </c:pt>
                <c:pt idx="6">
                  <c:v>Down Syndrome**</c:v>
                </c:pt>
              </c:strCache>
            </c:strRef>
          </c:cat>
          <c:val>
            <c:numRef>
              <c:f>Sheet1!$B$118:$H$118</c:f>
              <c:numCache>
                <c:formatCode>0.0%</c:formatCode>
                <c:ptCount val="7"/>
                <c:pt idx="0">
                  <c:v>0.20509143062029436</c:v>
                </c:pt>
                <c:pt idx="1">
                  <c:v>0.17700000000000016</c:v>
                </c:pt>
                <c:pt idx="2">
                  <c:v>0.254</c:v>
                </c:pt>
                <c:pt idx="3">
                  <c:v>0.40300000000000002</c:v>
                </c:pt>
                <c:pt idx="4">
                  <c:v>0.13</c:v>
                </c:pt>
                <c:pt idx="5">
                  <c:v>0.10100000000000002</c:v>
                </c:pt>
                <c:pt idx="6">
                  <c:v>8.3000000000000046E-2</c:v>
                </c:pt>
              </c:numCache>
            </c:numRef>
          </c:val>
        </c:ser>
        <c:ser>
          <c:idx val="1"/>
          <c:order val="1"/>
          <c:tx>
            <c:strRef>
              <c:f>Sheet1!$A$119</c:f>
              <c:strCache>
                <c:ptCount val="1"/>
                <c:pt idx="0">
                  <c:v>Verbal</c:v>
                </c:pt>
              </c:strCache>
            </c:strRef>
          </c:tx>
          <c:spPr>
            <a:solidFill>
              <a:schemeClr val="tx2"/>
            </a:solidFill>
          </c:spPr>
          <c:dLbls>
            <c:dLbl>
              <c:idx val="1"/>
              <c:layout>
                <c:manualLayout>
                  <c:x val="1.38888888888889E-2"/>
                  <c:y val="2.9999903149918977E-3"/>
                </c:manualLayout>
              </c:layout>
              <c:showVal val="1"/>
            </c:dLbl>
            <c:dLbl>
              <c:idx val="2"/>
              <c:layout>
                <c:manualLayout>
                  <c:x val="2.7777777777777863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2.1604938271604965E-2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2.0061728395061731E-2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9.2592592592592692E-3"/>
                  <c:y val="5.9999806299837928E-3"/>
                </c:manualLayout>
              </c:layout>
              <c:showVal val="1"/>
            </c:dLbl>
            <c:dLbl>
              <c:idx val="6"/>
              <c:layout>
                <c:manualLayout>
                  <c:x val="7.7160493827160568E-3"/>
                  <c:y val="-2.6999912834927087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Sheet1!$B$117:$H$117</c:f>
              <c:strCache>
                <c:ptCount val="7"/>
                <c:pt idx="0">
                  <c:v>Mental Illness/ Psychiatric Diagnosis***</c:v>
                </c:pt>
                <c:pt idx="1">
                  <c:v>Autism Spectrum Disorder***</c:v>
                </c:pt>
                <c:pt idx="2">
                  <c:v>Cerebral Palsy***</c:v>
                </c:pt>
                <c:pt idx="3">
                  <c:v>Seizure Disorder/ Neurological Problem***</c:v>
                </c:pt>
                <c:pt idx="4">
                  <c:v>Limited or No Vision/ Legally Blind***</c:v>
                </c:pt>
                <c:pt idx="5">
                  <c:v>Hearing Loss-Severe or Profound***</c:v>
                </c:pt>
                <c:pt idx="6">
                  <c:v>Down Syndrome**</c:v>
                </c:pt>
              </c:strCache>
            </c:strRef>
          </c:cat>
          <c:val>
            <c:numRef>
              <c:f>Sheet1!$B$119:$H$119</c:f>
              <c:numCache>
                <c:formatCode>0.0%</c:formatCode>
                <c:ptCount val="7"/>
                <c:pt idx="0">
                  <c:v>0.37683970336565958</c:v>
                </c:pt>
                <c:pt idx="1">
                  <c:v>9.5000000000000043E-2</c:v>
                </c:pt>
                <c:pt idx="2">
                  <c:v>0.11</c:v>
                </c:pt>
                <c:pt idx="3">
                  <c:v>0.20100000000000001</c:v>
                </c:pt>
                <c:pt idx="4">
                  <c:v>5.1000000000000004E-2</c:v>
                </c:pt>
                <c:pt idx="5">
                  <c:v>3.7999999999999999E-2</c:v>
                </c:pt>
                <c:pt idx="6">
                  <c:v>0.10600000000000002</c:v>
                </c:pt>
              </c:numCache>
            </c:numRef>
          </c:val>
        </c:ser>
        <c:axId val="170812544"/>
        <c:axId val="170814080"/>
      </c:barChart>
      <c:catAx>
        <c:axId val="17081254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70814080"/>
        <c:crosses val="autoZero"/>
        <c:auto val="1"/>
        <c:lblAlgn val="ctr"/>
        <c:lblOffset val="100"/>
      </c:catAx>
      <c:valAx>
        <c:axId val="170814080"/>
        <c:scaling>
          <c:orientation val="minMax"/>
          <c:max val="1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70812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128402352483771"/>
          <c:y val="4.9830545994319173E-2"/>
          <c:w val="0.20630856906775538"/>
          <c:h val="0.17920099628024824"/>
        </c:manualLayout>
      </c:layout>
      <c:spPr>
        <a:solidFill>
          <a:prstClr val="white"/>
        </a:solidFill>
      </c:spPr>
      <c:txPr>
        <a:bodyPr/>
        <a:lstStyle/>
        <a:p>
          <a:pPr>
            <a:defRPr sz="1800"/>
          </a:pPr>
          <a:endParaRPr lang="en-US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33547438934626594"/>
          <c:y val="3.1272210376688002E-2"/>
          <c:w val="0.63722646609472389"/>
          <c:h val="0.48691234491210988"/>
        </c:manualLayout>
      </c:layout>
      <c:barChart>
        <c:barDir val="col"/>
        <c:grouping val="clustered"/>
        <c:ser>
          <c:idx val="0"/>
          <c:order val="0"/>
          <c:tx>
            <c:strRef>
              <c:f>Sheet1!$A$164</c:f>
              <c:strCache>
                <c:ptCount val="1"/>
                <c:pt idx="0">
                  <c:v>Non-Verbal</c:v>
                </c:pt>
              </c:strCache>
            </c:strRef>
          </c:tx>
          <c:spPr>
            <a:solidFill>
              <a:srgbClr val="178EA3"/>
            </a:solidFill>
          </c:spPr>
          <c:dLbls>
            <c:dLbl>
              <c:idx val="0"/>
              <c:layout>
                <c:manualLayout>
                  <c:x val="-3.4564021995286701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5.760603785561306E-17"/>
                  <c:y val="-2.5586353944562885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Sheet1!$B$163:$D$163</c:f>
              <c:strCache>
                <c:ptCount val="3"/>
                <c:pt idx="0">
                  <c:v>Moves self around environment without aids</c:v>
                </c:pt>
                <c:pt idx="1">
                  <c:v>Moves self around environment with aids or uses wheelchair independently</c:v>
                </c:pt>
                <c:pt idx="2">
                  <c:v>Non-ambulatory, always needs assistance</c:v>
                </c:pt>
              </c:strCache>
            </c:strRef>
          </c:cat>
          <c:val>
            <c:numRef>
              <c:f>Sheet1!$B$164:$D$164</c:f>
              <c:numCache>
                <c:formatCode>0.0%</c:formatCode>
                <c:ptCount val="3"/>
                <c:pt idx="0">
                  <c:v>0.54656435298221051</c:v>
                </c:pt>
                <c:pt idx="1">
                  <c:v>0.17370073247296858</c:v>
                </c:pt>
                <c:pt idx="2">
                  <c:v>0.27973491454482036</c:v>
                </c:pt>
              </c:numCache>
            </c:numRef>
          </c:val>
        </c:ser>
        <c:ser>
          <c:idx val="1"/>
          <c:order val="1"/>
          <c:tx>
            <c:strRef>
              <c:f>Sheet1!$A$165</c:f>
              <c:strCache>
                <c:ptCount val="1"/>
                <c:pt idx="0">
                  <c:v>Verbal</c:v>
                </c:pt>
              </c:strCache>
            </c:strRef>
          </c:tx>
          <c:spPr>
            <a:solidFill>
              <a:schemeClr val="accent6"/>
            </a:solidFill>
          </c:spPr>
          <c:dLbls>
            <c:dLbl>
              <c:idx val="1"/>
              <c:layout>
                <c:manualLayout>
                  <c:x val="5.0274941084053393E-2"/>
                  <c:y val="2.8429282160625452E-3"/>
                </c:manualLayout>
              </c:layout>
              <c:showVal val="1"/>
            </c:dLbl>
            <c:dLbl>
              <c:idx val="2"/>
              <c:layout>
                <c:manualLayout>
                  <c:x val="3.1421838177533294E-2"/>
                  <c:y val="-2.8429282160625452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Sheet1!$B$163:$D$163</c:f>
              <c:strCache>
                <c:ptCount val="3"/>
                <c:pt idx="0">
                  <c:v>Moves self around environment without aids</c:v>
                </c:pt>
                <c:pt idx="1">
                  <c:v>Moves self around environment with aids or uses wheelchair independently</c:v>
                </c:pt>
                <c:pt idx="2">
                  <c:v>Non-ambulatory, always needs assistance</c:v>
                </c:pt>
              </c:strCache>
            </c:strRef>
          </c:cat>
          <c:val>
            <c:numRef>
              <c:f>Sheet1!$B$165:$D$165</c:f>
              <c:numCache>
                <c:formatCode>0.0%</c:formatCode>
                <c:ptCount val="3"/>
                <c:pt idx="0">
                  <c:v>0.83307793345008863</c:v>
                </c:pt>
                <c:pt idx="1">
                  <c:v>0.13211471103327488</c:v>
                </c:pt>
                <c:pt idx="2">
                  <c:v>3.4807355516637516E-2</c:v>
                </c:pt>
              </c:numCache>
            </c:numRef>
          </c:val>
        </c:ser>
        <c:axId val="170864640"/>
        <c:axId val="170866176"/>
      </c:barChart>
      <c:catAx>
        <c:axId val="170864640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70866176"/>
        <c:crosses val="autoZero"/>
        <c:auto val="1"/>
        <c:lblAlgn val="ctr"/>
        <c:lblOffset val="100"/>
      </c:catAx>
      <c:valAx>
        <c:axId val="170866176"/>
        <c:scaling>
          <c:orientation val="minMax"/>
          <c:max val="1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70864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020281930587485"/>
          <c:y val="3.2046292720872623E-2"/>
          <c:w val="0.33523315869883885"/>
          <c:h val="0.1000862951832515"/>
        </c:manualLayout>
      </c:layout>
      <c:spPr>
        <a:solidFill>
          <a:prstClr val="white"/>
        </a:solidFill>
      </c:spPr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2896380069442326"/>
          <c:y val="3.1272210376688002E-2"/>
          <c:w val="0.82800924115412489"/>
          <c:h val="0.83228648657723758"/>
        </c:manualLayout>
      </c:layout>
      <c:barChart>
        <c:barDir val="col"/>
        <c:grouping val="clustered"/>
        <c:ser>
          <c:idx val="0"/>
          <c:order val="0"/>
          <c:tx>
            <c:strRef>
              <c:f>Sheet1!$A$103</c:f>
              <c:strCache>
                <c:ptCount val="1"/>
                <c:pt idx="0">
                  <c:v>Non-Verbal</c:v>
                </c:pt>
              </c:strCache>
            </c:strRef>
          </c:tx>
          <c:spPr>
            <a:solidFill>
              <a:schemeClr val="accent6"/>
            </a:solidFill>
          </c:spPr>
          <c:dLbls>
            <c:dLbl>
              <c:idx val="0"/>
              <c:layout>
                <c:manualLayout>
                  <c:x val="-4.7151271178469886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2.8290762707082005E-2"/>
                  <c:y val="-5.6858564321250887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Sheet1!$B$102:$D$102</c:f>
              <c:strCache>
                <c:ptCount val="3"/>
                <c:pt idx="0">
                  <c:v>Person is independent of guardianship</c:v>
                </c:pt>
                <c:pt idx="1">
                  <c:v>Limited guardianship</c:v>
                </c:pt>
                <c:pt idx="2">
                  <c:v>Full guardianship</c:v>
                </c:pt>
              </c:strCache>
            </c:strRef>
          </c:cat>
          <c:val>
            <c:numRef>
              <c:f>Sheet1!$B$103:$D$103</c:f>
              <c:numCache>
                <c:formatCode>0.0%</c:formatCode>
                <c:ptCount val="3"/>
                <c:pt idx="0">
                  <c:v>0.33897681266102342</c:v>
                </c:pt>
                <c:pt idx="1">
                  <c:v>7.5818917924181148E-2</c:v>
                </c:pt>
                <c:pt idx="2">
                  <c:v>0.58520426941479553</c:v>
                </c:pt>
              </c:numCache>
            </c:numRef>
          </c:val>
        </c:ser>
        <c:ser>
          <c:idx val="1"/>
          <c:order val="1"/>
          <c:tx>
            <c:strRef>
              <c:f>Sheet1!$A$104</c:f>
              <c:strCache>
                <c:ptCount val="1"/>
                <c:pt idx="0">
                  <c:v>Verbal</c:v>
                </c:pt>
              </c:strCache>
            </c:strRef>
          </c:tx>
          <c:spPr>
            <a:solidFill>
              <a:srgbClr val="178EA3"/>
            </a:solidFill>
          </c:spPr>
          <c:dLbls>
            <c:dLbl>
              <c:idx val="1"/>
              <c:layout>
                <c:manualLayout>
                  <c:x val="2.5147344628517254E-2"/>
                  <c:y val="-8.528784648187529E-3"/>
                </c:manualLayout>
              </c:layout>
              <c:showVal val="1"/>
            </c:dLbl>
            <c:dLbl>
              <c:idx val="2"/>
              <c:layout>
                <c:manualLayout>
                  <c:x val="1.9070894720740722E-2"/>
                  <c:y val="-1.7057569296375228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Sheet1!$B$102:$D$102</c:f>
              <c:strCache>
                <c:ptCount val="3"/>
                <c:pt idx="0">
                  <c:v>Person is independent of guardianship</c:v>
                </c:pt>
                <c:pt idx="1">
                  <c:v>Limited guardianship</c:v>
                </c:pt>
                <c:pt idx="2">
                  <c:v>Full guardianship</c:v>
                </c:pt>
              </c:strCache>
            </c:strRef>
          </c:cat>
          <c:val>
            <c:numRef>
              <c:f>Sheet1!$B$104:$D$104</c:f>
              <c:numCache>
                <c:formatCode>0.0%</c:formatCode>
                <c:ptCount val="3"/>
                <c:pt idx="0">
                  <c:v>0.56755222524977289</c:v>
                </c:pt>
                <c:pt idx="1">
                  <c:v>5.9150772025431467E-2</c:v>
                </c:pt>
                <c:pt idx="2">
                  <c:v>0.37329700272479566</c:v>
                </c:pt>
              </c:numCache>
            </c:numRef>
          </c:val>
        </c:ser>
        <c:axId val="170895616"/>
        <c:axId val="170917888"/>
      </c:barChart>
      <c:catAx>
        <c:axId val="17089561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70917888"/>
        <c:crosses val="autoZero"/>
        <c:auto val="1"/>
        <c:lblAlgn val="ctr"/>
        <c:lblOffset val="100"/>
      </c:catAx>
      <c:valAx>
        <c:axId val="170917888"/>
        <c:scaling>
          <c:orientation val="minMax"/>
          <c:max val="1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708956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8290629049935272"/>
          <c:y val="4.9103862017247833E-2"/>
          <c:w val="0.3762292744793066"/>
          <c:h val="0.10008629518325143"/>
        </c:manualLayout>
      </c:layout>
      <c:spPr>
        <a:solidFill>
          <a:schemeClr val="bg1"/>
        </a:solidFill>
      </c:spPr>
      <c:txPr>
        <a:bodyPr/>
        <a:lstStyle/>
        <a:p>
          <a:pPr>
            <a:defRPr sz="1600"/>
          </a:pPr>
          <a:endParaRPr lang="en-US"/>
        </a:p>
      </c:txPr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EC67701-77F5-454E-A21F-4E27F50F5FB2}" type="datetime1">
              <a:rPr lang="en-US" smtClean="0"/>
              <a:pPr/>
              <a:t>11/15/2013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BBA0D63-C766-DA4E-BE8B-885CB7479C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61629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A542CCE-CC18-7441-9771-64D79037EBBB}" type="datetime1">
              <a:rPr lang="en-US" smtClean="0"/>
              <a:pPr/>
              <a:t>11/15/2013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0CC34AD-ECAE-264B-8D85-B004DC9991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0708332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nci_backgroun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2094701"/>
            <a:ext cx="5257800" cy="1470025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3721556"/>
            <a:ext cx="5257800" cy="461665"/>
          </a:xfrm>
        </p:spPr>
        <p:txBody>
          <a:bodyPr>
            <a:sp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2" name="Picture 11" descr="national_core_indicators-logo_logotype-1col-transparent_bkg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457200" y="2615770"/>
            <a:ext cx="2286000" cy="1608773"/>
          </a:xfrm>
          <a:prstGeom prst="rect">
            <a:avLst/>
          </a:prstGeom>
        </p:spPr>
      </p:pic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0" y="4476105"/>
            <a:ext cx="2621219" cy="276999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200">
                <a:solidFill>
                  <a:srgbClr val="898989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3086100" y="1828800"/>
            <a:ext cx="0" cy="3200400"/>
          </a:xfrm>
          <a:prstGeom prst="line">
            <a:avLst/>
          </a:prstGeom>
          <a:ln w="9525">
            <a:solidFill>
              <a:srgbClr val="99999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966820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082-236A-8441-9042-44099E4F9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0053" y="6392845"/>
            <a:ext cx="6765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National Core Indicators (NCI)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789963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082-236A-8441-9042-44099E4F9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0053" y="6392845"/>
            <a:ext cx="6765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National Core Indicators (NCI)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4230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082-236A-8441-9042-44099E4F94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0053" y="6392845"/>
            <a:ext cx="6765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National Core Indicators (NCI)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027497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ci_background_section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077719"/>
            <a:ext cx="7772400" cy="3050227"/>
          </a:xfrm>
        </p:spPr>
        <p:txBody>
          <a:bodyPr anchor="t">
            <a:normAutofit/>
          </a:bodyPr>
          <a:lstStyle>
            <a:lvl1pPr algn="l">
              <a:defRPr sz="5400" b="1" cap="none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17412"/>
            <a:ext cx="7772400" cy="74980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295922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082-236A-8441-9042-44099E4F9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0053" y="6392845"/>
            <a:ext cx="6765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National Core Indicators (NCI)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01504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082-236A-8441-9042-44099E4F9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810053" y="6392845"/>
            <a:ext cx="6765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National Core Indicators (NCI)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632962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082-236A-8441-9042-44099E4F9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0053" y="6392845"/>
            <a:ext cx="6765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National Core Indicators (NCI)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462705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082-236A-8441-9042-44099E4F9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0053" y="6392845"/>
            <a:ext cx="6765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National Core Indicators (NCI)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880620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44637"/>
            <a:ext cx="3008313" cy="4581526"/>
          </a:xfrm>
        </p:spPr>
        <p:txBody>
          <a:bodyPr/>
          <a:lstStyle>
            <a:lvl1pPr marL="0" indent="0">
              <a:buNone/>
              <a:defRPr sz="1400">
                <a:solidFill>
                  <a:srgbClr val="7A7A7A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082-236A-8441-9042-44099E4F9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0053" y="6392845"/>
            <a:ext cx="6765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National Core Indicators (NCI)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417928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7A7A7A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0082-236A-8441-9042-44099E4F9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0053" y="6392845"/>
            <a:ext cx="6765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National Core Indicators (NCI)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451313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292815"/>
            <a:ext cx="9144000" cy="565185"/>
          </a:xfrm>
          <a:prstGeom prst="rect">
            <a:avLst/>
          </a:prstGeom>
          <a:solidFill>
            <a:srgbClr val="168E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417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6882" y="6392845"/>
            <a:ext cx="9099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rgbClr val="FFFFFF"/>
                </a:solidFill>
                <a:latin typeface="+mj-lt"/>
              </a:defRPr>
            </a:lvl1pPr>
          </a:lstStyle>
          <a:p>
            <a:fld id="{CBC60082-236A-8441-9042-44099E4F9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nci-logo-white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457201" y="6438247"/>
            <a:ext cx="259461" cy="27432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0053" y="6392845"/>
            <a:ext cx="6765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National Core Indicators (NCI)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945009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B061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Wingdings" charset="2"/>
        <a:buChar char="§"/>
        <a:defRPr sz="2800" kern="1200">
          <a:solidFill>
            <a:srgbClr val="0E5763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333333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rgbClr val="0E5763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Wingdings" charset="2"/>
        <a:buChar char="§"/>
        <a:defRPr sz="20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MLFay@nasddds.org" TargetMode="External"/><Relationship Id="rId2" Type="http://schemas.openxmlformats.org/officeDocument/2006/relationships/hyperlink" Target="mailto:jbershadsky@hsri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hyperlink" Target="http://www.nationalcoreindicators.org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NCI Survey Respondents Who Are Verbal and Non-Verbal: </a:t>
            </a: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</a:rPr>
              <a:t>A Profile</a:t>
            </a:r>
            <a:br>
              <a:rPr lang="en-US" sz="400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en-US" sz="4000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en-US" sz="4000" dirty="0" smtClean="0">
                <a:solidFill>
                  <a:schemeClr val="bg2">
                    <a:lumMod val="75000"/>
                  </a:schemeClr>
                </a:solidFill>
              </a:rPr>
            </a:br>
            <a:endParaRPr lang="en-US" sz="20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3" name="Picture 2" descr="C:\Users\dhiersteiner\Pictures\HSRI_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7233" y="5572664"/>
            <a:ext cx="2624074" cy="664860"/>
          </a:xfrm>
          <a:prstGeom prst="rect">
            <a:avLst/>
          </a:prstGeom>
          <a:noFill/>
        </p:spPr>
      </p:pic>
      <p:pic>
        <p:nvPicPr>
          <p:cNvPr id="4" name="Picture 3" descr="C:\Users\dhiersteiner\Pictures\NASDDDS_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859" y="5669830"/>
            <a:ext cx="2799588" cy="5676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93180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Demographics: Race and Ethnicity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i="1" dirty="0" smtClean="0"/>
              <a:t>p&lt;.001)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National Core Indicators (NCI) </a:t>
            </a:r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3147848" cy="2393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ontent Placeholder 12"/>
          <p:cNvGraphicFramePr>
            <a:graphicFrameLocks noGrp="1"/>
          </p:cNvGraphicFramePr>
          <p:nvPr>
            <p:ph sz="half" idx="2"/>
          </p:nvPr>
        </p:nvGraphicFramePr>
        <p:xfrm>
          <a:off x="5675585" y="1600200"/>
          <a:ext cx="3231931" cy="25829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/>
          <p:cNvGraphicFramePr/>
          <p:nvPr/>
        </p:nvGraphicFramePr>
        <p:xfrm>
          <a:off x="2879835" y="3846786"/>
          <a:ext cx="3279227" cy="2890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116317" y="3846786"/>
            <a:ext cx="2790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Entire </a:t>
            </a:r>
            <a:r>
              <a:rPr lang="en-US" sz="2400" b="1" dirty="0" smtClean="0"/>
              <a:t>NCI</a:t>
            </a:r>
            <a:r>
              <a:rPr lang="en-US" b="1" dirty="0" smtClean="0"/>
              <a:t> Sample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Demographics: Other Diagnoses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National Core Indicators (NCI)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1694" y="5833547"/>
            <a:ext cx="24652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*** (</a:t>
            </a:r>
            <a:r>
              <a:rPr lang="en-US" sz="1600" i="1" dirty="0" smtClean="0"/>
              <a:t>p&lt;.001</a:t>
            </a:r>
            <a:r>
              <a:rPr lang="en-US" sz="1600" dirty="0" smtClean="0"/>
              <a:t>) ** (</a:t>
            </a:r>
            <a:r>
              <a:rPr lang="en-US" sz="1600" i="1" dirty="0" smtClean="0"/>
              <a:t>p&lt;.01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33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66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Demographics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41294"/>
            <a:ext cx="4040188" cy="60063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Guardianship Status (</a:t>
            </a:r>
            <a:r>
              <a:rPr lang="en-US" i="1" dirty="0" smtClean="0"/>
              <a:t>p&lt;.001)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41294"/>
            <a:ext cx="4041775" cy="600635"/>
          </a:xfrm>
        </p:spPr>
        <p:txBody>
          <a:bodyPr/>
          <a:lstStyle/>
          <a:p>
            <a:r>
              <a:rPr lang="en-US" dirty="0" smtClean="0"/>
              <a:t>Mobility (</a:t>
            </a:r>
            <a:r>
              <a:rPr lang="en-US" i="1" dirty="0" smtClean="0"/>
              <a:t>p&lt;.001)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National Core Indicators (NCI) 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</p:nvPr>
        </p:nvGraphicFramePr>
        <p:xfrm>
          <a:off x="4645025" y="1658938"/>
          <a:ext cx="4041775" cy="446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ontent Placeholder 12"/>
          <p:cNvGraphicFramePr>
            <a:graphicFrameLocks noGrp="1"/>
          </p:cNvGraphicFramePr>
          <p:nvPr>
            <p:ph sz="half" idx="2"/>
          </p:nvPr>
        </p:nvGraphicFramePr>
        <p:xfrm>
          <a:off x="457200" y="1658938"/>
          <a:ext cx="4040188" cy="446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66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Demographics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41294"/>
            <a:ext cx="8229600" cy="600635"/>
          </a:xfrm>
        </p:spPr>
        <p:txBody>
          <a:bodyPr/>
          <a:lstStyle/>
          <a:p>
            <a:pPr algn="ctr"/>
            <a:r>
              <a:rPr lang="en-US" dirty="0" smtClean="0"/>
              <a:t>Health (</a:t>
            </a:r>
            <a:r>
              <a:rPr lang="en-US" i="1" dirty="0" smtClean="0"/>
              <a:t>p&lt;.001)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National Core Indicators (NCI) 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304800" y="1541929"/>
          <a:ext cx="8382000" cy="4584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457200" y="233082"/>
            <a:ext cx="4040188" cy="975608"/>
          </a:xfrm>
        </p:spPr>
        <p:txBody>
          <a:bodyPr>
            <a:normAutofit/>
          </a:bodyPr>
          <a:lstStyle/>
          <a:p>
            <a:r>
              <a:rPr lang="en-US" sz="2900" dirty="0" smtClean="0"/>
              <a:t>Preventive</a:t>
            </a:r>
            <a:r>
              <a:rPr lang="en-US" dirty="0" smtClean="0"/>
              <a:t> </a:t>
            </a:r>
            <a:r>
              <a:rPr lang="en-US" sz="2900" dirty="0" smtClean="0"/>
              <a:t>Care</a:t>
            </a:r>
            <a:endParaRPr lang="en-US" sz="2900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>
          <a:xfrm>
            <a:off x="4643718" y="233081"/>
            <a:ext cx="4041775" cy="1112241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dirty="0" smtClean="0"/>
              <a:t>At least one kind of medication for mood disorders, anxiety, behavior problems or psychotic disorders (p&lt;.001)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National Core Indicators (NCI)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8507" y="5941497"/>
            <a:ext cx="4186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*** </a:t>
            </a:r>
            <a:r>
              <a:rPr lang="en-US" i="1" dirty="0" smtClean="0"/>
              <a:t>p&lt;.001 ** p&lt;.01</a:t>
            </a:r>
            <a:endParaRPr lang="en-US" i="1" dirty="0"/>
          </a:p>
        </p:txBody>
      </p:sp>
      <p:graphicFrame>
        <p:nvGraphicFramePr>
          <p:cNvPr id="14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57200" y="1345322"/>
          <a:ext cx="4040188" cy="4625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Content Placeholder 14"/>
          <p:cNvGraphicFramePr>
            <a:graphicFrameLocks noGrp="1"/>
          </p:cNvGraphicFramePr>
          <p:nvPr>
            <p:ph sz="quarter" idx="4"/>
          </p:nvPr>
        </p:nvGraphicFramePr>
        <p:xfrm>
          <a:off x="4645025" y="1345323"/>
          <a:ext cx="4041775" cy="4780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Residence Type </a:t>
            </a:r>
            <a:br>
              <a:rPr lang="en-US" dirty="0" smtClean="0"/>
            </a:br>
            <a:r>
              <a:rPr lang="en-US" sz="3100" i="1" dirty="0" smtClean="0"/>
              <a:t>(p&lt;.001)</a:t>
            </a:r>
            <a:endParaRPr lang="en-US" sz="31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National Core Indicators (NCI)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17638"/>
          <a:ext cx="8229600" cy="4600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Employment</a:t>
            </a:r>
            <a:br>
              <a:rPr lang="en-US" dirty="0" smtClean="0"/>
            </a:br>
            <a:r>
              <a:rPr lang="en-US" sz="3100" dirty="0" smtClean="0"/>
              <a:t>In the past 2 weeks, was person engaged in….</a:t>
            </a:r>
            <a:endParaRPr lang="en-US" sz="31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National Core Indicators (NCI)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18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5833547"/>
            <a:ext cx="3316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***</a:t>
            </a:r>
            <a:r>
              <a:rPr lang="en-US" i="1" dirty="0" smtClean="0"/>
              <a:t>p&lt;.001</a:t>
            </a:r>
            <a:endParaRPr lang="en-US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Employment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1198179"/>
            <a:ext cx="4040188" cy="97669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Of the individuals who do not have a job, the following would like a job (</a:t>
            </a:r>
            <a:r>
              <a:rPr lang="en-US" i="1" dirty="0" smtClean="0"/>
              <a:t>p&lt;.001)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645025" y="1198179"/>
            <a:ext cx="4041775" cy="97669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Do you go to a day program or other activity during the day? (</a:t>
            </a:r>
            <a:r>
              <a:rPr lang="en-US" i="1" dirty="0" smtClean="0"/>
              <a:t>p&lt;.001)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National Core Indicators (NCI) </a:t>
            </a:r>
            <a:endParaRPr lang="en-US" dirty="0"/>
          </a:p>
        </p:txBody>
      </p:sp>
      <p:graphicFrame>
        <p:nvGraphicFramePr>
          <p:cNvPr id="11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 Received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National Core Indicators (NCI)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31228" y="1600200"/>
          <a:ext cx="8455572" cy="4418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8565" y="6018213"/>
            <a:ext cx="3424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*** </a:t>
            </a:r>
            <a:r>
              <a:rPr lang="en-US" i="1" dirty="0" smtClean="0"/>
              <a:t>p&lt;.001 ** p&lt;.01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National Core Indicators (NCI) </a:t>
            </a:r>
            <a:endParaRPr lang="en-US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</p:nvPr>
        </p:nvGraphicFramePr>
        <p:xfrm>
          <a:off x="457200" y="1208690"/>
          <a:ext cx="8229600" cy="4809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91671" y="5871882"/>
            <a:ext cx="3487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*** </a:t>
            </a:r>
            <a:r>
              <a:rPr lang="en-US" i="1" dirty="0" smtClean="0"/>
              <a:t>p&lt;.001 ** p&lt;.01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dirty="0" smtClean="0"/>
              <a:t>NATIONAL CORE INDICATORS (NCI)?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Multi-state collaboration of state DD agencies</a:t>
            </a:r>
          </a:p>
          <a:p>
            <a:r>
              <a:rPr lang="en-US" sz="2800" dirty="0" smtClean="0"/>
              <a:t>Measures performance of public systems for people with intellectual and developmental disabilities</a:t>
            </a:r>
          </a:p>
          <a:p>
            <a:r>
              <a:rPr lang="en-US" sz="2800" dirty="0" smtClean="0"/>
              <a:t>Assesses performance in several areas, including: employment, community inclusion, choice, rights, and health and safety</a:t>
            </a:r>
          </a:p>
          <a:p>
            <a:r>
              <a:rPr lang="en-US" sz="2800" dirty="0" smtClean="0"/>
              <a:t>Launched in 1997 in 13 participating states</a:t>
            </a:r>
          </a:p>
          <a:p>
            <a:pPr marL="174625" indent="-174625">
              <a:spcBef>
                <a:spcPct val="15000"/>
              </a:spcBef>
              <a:spcAft>
                <a:spcPct val="15000"/>
              </a:spcAft>
            </a:pPr>
            <a:r>
              <a:rPr lang="en-US" sz="2800" dirty="0" smtClean="0"/>
              <a:t>  NASDDDS – HSRI Collaboration</a:t>
            </a:r>
          </a:p>
          <a:p>
            <a:pPr marL="174625" indent="-174625">
              <a:spcBef>
                <a:spcPct val="15000"/>
              </a:spcBef>
              <a:spcAft>
                <a:spcPct val="15000"/>
              </a:spcAft>
              <a:buNone/>
            </a:pPr>
            <a:endParaRPr lang="en-US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National Core Indicators (NCI) 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225430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National Core Indicators (NCI)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198180"/>
          <a:ext cx="8229600" cy="4820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27529" y="5827059"/>
            <a:ext cx="3478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*** </a:t>
            </a:r>
            <a:r>
              <a:rPr lang="en-US" i="1" dirty="0" smtClean="0"/>
              <a:t>p&lt;.001 ** p&lt;.01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National Core Indicators (NCI)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156138"/>
          <a:ext cx="8229600" cy="4862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10053" y="5880847"/>
            <a:ext cx="3546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*** </a:t>
            </a:r>
            <a:r>
              <a:rPr lang="en-US" i="1" dirty="0" smtClean="0"/>
              <a:t>p&lt;.001 ** p&lt;.01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Participation 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National Core Indicators (NCI)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205948"/>
          <a:ext cx="8229600" cy="4812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5780690"/>
            <a:ext cx="34000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*** </a:t>
            </a:r>
            <a:r>
              <a:rPr lang="en-US" i="1" dirty="0" smtClean="0"/>
              <a:t>p&lt;.001 ** p&lt;.01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Participation II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National Core Indicators (NCI)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18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8166" y="5885793"/>
            <a:ext cx="2564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*** </a:t>
            </a:r>
            <a:r>
              <a:rPr lang="en-US" i="1" dirty="0" smtClean="0"/>
              <a:t>p&lt;.001 ** p&lt;.01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Choice I</a:t>
            </a:r>
            <a:br>
              <a:rPr lang="en-US" dirty="0" smtClean="0"/>
            </a:br>
            <a:r>
              <a:rPr lang="en-US" sz="2700" dirty="0" smtClean="0"/>
              <a:t>Person had at least some input in…..</a:t>
            </a:r>
            <a:endParaRPr lang="en-US" sz="27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National Core Indicators (NCI)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800165"/>
            <a:ext cx="3666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***</a:t>
            </a:r>
            <a:r>
              <a:rPr lang="en-US" i="1" dirty="0" smtClean="0"/>
              <a:t>p&lt;.001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417638"/>
          <a:ext cx="8229600" cy="4600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Choice II</a:t>
            </a:r>
            <a:br>
              <a:rPr lang="en-US" dirty="0" smtClean="0"/>
            </a:br>
            <a:r>
              <a:rPr lang="en-US" dirty="0" smtClean="0"/>
              <a:t>Person had at least some input in…..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National Core Indicators (NCI)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18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6124" y="5746514"/>
            <a:ext cx="1723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***</a:t>
            </a:r>
            <a:r>
              <a:rPr lang="en-US" i="1" dirty="0" smtClean="0"/>
              <a:t>p&lt;.001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Rights and Respect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National Core Indicators (NCI)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5844988"/>
            <a:ext cx="3971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***</a:t>
            </a:r>
            <a:r>
              <a:rPr lang="en-US" i="1" dirty="0" smtClean="0"/>
              <a:t>p&lt;.001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299882"/>
          <a:ext cx="8229600" cy="4718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Services Needed 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National Core Indicators (NCI)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5782235"/>
            <a:ext cx="3074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***</a:t>
            </a:r>
            <a:r>
              <a:rPr lang="en-US" i="1" dirty="0" smtClean="0"/>
              <a:t>p&lt;.001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240222"/>
          <a:ext cx="8229600" cy="4777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Services Needed II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National Core Indicators (NCI)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18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5812221"/>
            <a:ext cx="3105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***</a:t>
            </a:r>
            <a:r>
              <a:rPr lang="en-US" i="1" dirty="0" smtClean="0"/>
              <a:t>p&lt;.001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Conclusions- Individuals who are non-verbal are: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Less likely to have a paid job in the community, and less likely to be doing any activities during the day</a:t>
            </a:r>
          </a:p>
          <a:p>
            <a:endParaRPr lang="en-US" dirty="0" smtClean="0"/>
          </a:p>
          <a:p>
            <a:r>
              <a:rPr lang="en-US" dirty="0" smtClean="0"/>
              <a:t>More likely to be scared in several environments (home, neighborhood and day activity) and less likely to have someone to talk to about being scared</a:t>
            </a:r>
          </a:p>
          <a:p>
            <a:endParaRPr lang="en-US" dirty="0" smtClean="0"/>
          </a:p>
          <a:p>
            <a:r>
              <a:rPr lang="en-US" dirty="0" smtClean="0"/>
              <a:t>Less likely to have relationships and be involved in the community</a:t>
            </a:r>
          </a:p>
          <a:p>
            <a:endParaRPr lang="en-US" dirty="0" smtClean="0"/>
          </a:p>
          <a:p>
            <a:r>
              <a:rPr lang="en-US" dirty="0" smtClean="0"/>
              <a:t>Less likely to make choices and decisions</a:t>
            </a:r>
          </a:p>
          <a:p>
            <a:endParaRPr lang="en-US" dirty="0" smtClean="0"/>
          </a:p>
          <a:p>
            <a:r>
              <a:rPr lang="en-US" dirty="0" smtClean="0"/>
              <a:t>More likely to not have their rights respected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National Core Indicators (NCI)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06"/>
          <p:cNvSpPr txBox="1">
            <a:spLocks noChangeArrowheads="1"/>
          </p:cNvSpPr>
          <p:nvPr/>
        </p:nvSpPr>
        <p:spPr bwMode="auto">
          <a:xfrm>
            <a:off x="7783513" y="1981200"/>
            <a:ext cx="527050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602" tIns="43301" rIns="86602" bIns="43301"/>
          <a:lstStyle/>
          <a:p>
            <a:pPr defTabSz="866775"/>
            <a:endParaRPr lang="en-US" sz="1500" b="1">
              <a:latin typeface="Calibri" pitchFamily="-32" charset="0"/>
            </a:endParaRPr>
          </a:p>
        </p:txBody>
      </p:sp>
      <p:sp>
        <p:nvSpPr>
          <p:cNvPr id="13317" name="TextBox 104"/>
          <p:cNvSpPr txBox="1">
            <a:spLocks noChangeArrowheads="1"/>
          </p:cNvSpPr>
          <p:nvPr/>
        </p:nvSpPr>
        <p:spPr bwMode="auto">
          <a:xfrm>
            <a:off x="1524000" y="3810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>
            <a:off x="547863" y="152400"/>
            <a:ext cx="8203849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800" dirty="0">
                <a:solidFill>
                  <a:schemeClr val="tx2"/>
                </a:solidFill>
                <a:latin typeface="+mj-lt"/>
              </a:rPr>
              <a:t>NCI State Participation </a:t>
            </a:r>
            <a:r>
              <a:rPr lang="en-US" sz="4800" dirty="0" smtClean="0">
                <a:solidFill>
                  <a:schemeClr val="tx2"/>
                </a:solidFill>
                <a:latin typeface="+mj-lt"/>
              </a:rPr>
              <a:t>2013-14</a:t>
            </a:r>
            <a:endParaRPr lang="en-US" sz="4800" dirty="0">
              <a:solidFill>
                <a:schemeClr val="tx2"/>
              </a:solidFill>
              <a:latin typeface="+mj-lt"/>
            </a:endParaRPr>
          </a:p>
        </p:txBody>
      </p:sp>
      <p:grpSp>
        <p:nvGrpSpPr>
          <p:cNvPr id="2" name="Group 259"/>
          <p:cNvGrpSpPr/>
          <p:nvPr/>
        </p:nvGrpSpPr>
        <p:grpSpPr>
          <a:xfrm>
            <a:off x="823293" y="1000384"/>
            <a:ext cx="7497413" cy="4857228"/>
            <a:chOff x="0" y="0"/>
            <a:chExt cx="7497413" cy="4745038"/>
          </a:xfrm>
        </p:grpSpPr>
        <p:sp>
          <p:nvSpPr>
            <p:cNvPr id="261" name="Freeform 260"/>
            <p:cNvSpPr>
              <a:spLocks/>
            </p:cNvSpPr>
            <p:nvPr/>
          </p:nvSpPr>
          <p:spPr bwMode="auto">
            <a:xfrm>
              <a:off x="717168" y="60325"/>
              <a:ext cx="814388" cy="647700"/>
            </a:xfrm>
            <a:custGeom>
              <a:avLst/>
              <a:gdLst>
                <a:gd name="T0" fmla="*/ 2147483647 w 530"/>
                <a:gd name="T1" fmla="*/ 0 h 389"/>
                <a:gd name="T2" fmla="*/ 2147483647 w 530"/>
                <a:gd name="T3" fmla="*/ 2147483647 h 389"/>
                <a:gd name="T4" fmla="*/ 2147483647 w 530"/>
                <a:gd name="T5" fmla="*/ 2147483647 h 389"/>
                <a:gd name="T6" fmla="*/ 2147483647 w 530"/>
                <a:gd name="T7" fmla="*/ 2147483647 h 389"/>
                <a:gd name="T8" fmla="*/ 2147483647 w 530"/>
                <a:gd name="T9" fmla="*/ 2147483647 h 389"/>
                <a:gd name="T10" fmla="*/ 2147483647 w 530"/>
                <a:gd name="T11" fmla="*/ 2147483647 h 389"/>
                <a:gd name="T12" fmla="*/ 2147483647 w 530"/>
                <a:gd name="T13" fmla="*/ 2147483647 h 389"/>
                <a:gd name="T14" fmla="*/ 2147483647 w 530"/>
                <a:gd name="T15" fmla="*/ 2147483647 h 389"/>
                <a:gd name="T16" fmla="*/ 2147483647 w 530"/>
                <a:gd name="T17" fmla="*/ 2147483647 h 389"/>
                <a:gd name="T18" fmla="*/ 2147483647 w 530"/>
                <a:gd name="T19" fmla="*/ 2147483647 h 389"/>
                <a:gd name="T20" fmla="*/ 2147483647 w 530"/>
                <a:gd name="T21" fmla="*/ 2147483647 h 389"/>
                <a:gd name="T22" fmla="*/ 2147483647 w 530"/>
                <a:gd name="T23" fmla="*/ 2147483647 h 389"/>
                <a:gd name="T24" fmla="*/ 2147483647 w 530"/>
                <a:gd name="T25" fmla="*/ 2147483647 h 389"/>
                <a:gd name="T26" fmla="*/ 2147483647 w 530"/>
                <a:gd name="T27" fmla="*/ 2147483647 h 389"/>
                <a:gd name="T28" fmla="*/ 2147483647 w 530"/>
                <a:gd name="T29" fmla="*/ 2147483647 h 389"/>
                <a:gd name="T30" fmla="*/ 2147483647 w 530"/>
                <a:gd name="T31" fmla="*/ 2147483647 h 389"/>
                <a:gd name="T32" fmla="*/ 2147483647 w 530"/>
                <a:gd name="T33" fmla="*/ 2147483647 h 389"/>
                <a:gd name="T34" fmla="*/ 2147483647 w 530"/>
                <a:gd name="T35" fmla="*/ 2147483647 h 389"/>
                <a:gd name="T36" fmla="*/ 2147483647 w 530"/>
                <a:gd name="T37" fmla="*/ 2147483647 h 389"/>
                <a:gd name="T38" fmla="*/ 2147483647 w 530"/>
                <a:gd name="T39" fmla="*/ 2147483647 h 389"/>
                <a:gd name="T40" fmla="*/ 0 w 530"/>
                <a:gd name="T41" fmla="*/ 2147483647 h 389"/>
                <a:gd name="T42" fmla="*/ 2147483647 w 530"/>
                <a:gd name="T43" fmla="*/ 2147483647 h 389"/>
                <a:gd name="T44" fmla="*/ 2147483647 w 530"/>
                <a:gd name="T45" fmla="*/ 2147483647 h 389"/>
                <a:gd name="T46" fmla="*/ 2147483647 w 530"/>
                <a:gd name="T47" fmla="*/ 2147483647 h 389"/>
                <a:gd name="T48" fmla="*/ 2147483647 w 530"/>
                <a:gd name="T49" fmla="*/ 2147483647 h 389"/>
                <a:gd name="T50" fmla="*/ 2147483647 w 530"/>
                <a:gd name="T51" fmla="*/ 2147483647 h 389"/>
                <a:gd name="T52" fmla="*/ 2147483647 w 530"/>
                <a:gd name="T53" fmla="*/ 2147483647 h 389"/>
                <a:gd name="T54" fmla="*/ 2147483647 w 530"/>
                <a:gd name="T55" fmla="*/ 2147483647 h 389"/>
                <a:gd name="T56" fmla="*/ 2147483647 w 530"/>
                <a:gd name="T57" fmla="*/ 2147483647 h 389"/>
                <a:gd name="T58" fmla="*/ 2147483647 w 530"/>
                <a:gd name="T59" fmla="*/ 2147483647 h 389"/>
                <a:gd name="T60" fmla="*/ 2147483647 w 530"/>
                <a:gd name="T61" fmla="*/ 2147483647 h 389"/>
                <a:gd name="T62" fmla="*/ 2147483647 w 530"/>
                <a:gd name="T63" fmla="*/ 2147483647 h 389"/>
                <a:gd name="T64" fmla="*/ 2147483647 w 530"/>
                <a:gd name="T65" fmla="*/ 2147483647 h 389"/>
                <a:gd name="T66" fmla="*/ 2147483647 w 530"/>
                <a:gd name="T67" fmla="*/ 2147483647 h 389"/>
                <a:gd name="T68" fmla="*/ 2147483647 w 530"/>
                <a:gd name="T69" fmla="*/ 2147483647 h 389"/>
                <a:gd name="T70" fmla="*/ 2147483647 w 530"/>
                <a:gd name="T71" fmla="*/ 2147483647 h 389"/>
                <a:gd name="T72" fmla="*/ 2147483647 w 530"/>
                <a:gd name="T73" fmla="*/ 2147483647 h 389"/>
                <a:gd name="T74" fmla="*/ 2147483647 w 530"/>
                <a:gd name="T75" fmla="*/ 0 h 38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530"/>
                <a:gd name="T115" fmla="*/ 0 h 389"/>
                <a:gd name="T116" fmla="*/ 530 w 530"/>
                <a:gd name="T117" fmla="*/ 389 h 389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530" h="389">
                  <a:moveTo>
                    <a:pt x="134" y="0"/>
                  </a:moveTo>
                  <a:lnTo>
                    <a:pt x="243" y="30"/>
                  </a:lnTo>
                  <a:lnTo>
                    <a:pt x="326" y="49"/>
                  </a:lnTo>
                  <a:lnTo>
                    <a:pt x="366" y="58"/>
                  </a:lnTo>
                  <a:lnTo>
                    <a:pt x="408" y="64"/>
                  </a:lnTo>
                  <a:lnTo>
                    <a:pt x="463" y="74"/>
                  </a:lnTo>
                  <a:lnTo>
                    <a:pt x="530" y="86"/>
                  </a:lnTo>
                  <a:lnTo>
                    <a:pt x="487" y="389"/>
                  </a:lnTo>
                  <a:lnTo>
                    <a:pt x="281" y="346"/>
                  </a:lnTo>
                  <a:lnTo>
                    <a:pt x="253" y="365"/>
                  </a:lnTo>
                  <a:lnTo>
                    <a:pt x="216" y="335"/>
                  </a:lnTo>
                  <a:lnTo>
                    <a:pt x="183" y="365"/>
                  </a:lnTo>
                  <a:lnTo>
                    <a:pt x="153" y="340"/>
                  </a:lnTo>
                  <a:lnTo>
                    <a:pt x="68" y="335"/>
                  </a:lnTo>
                  <a:lnTo>
                    <a:pt x="80" y="286"/>
                  </a:lnTo>
                  <a:lnTo>
                    <a:pt x="19" y="281"/>
                  </a:lnTo>
                  <a:lnTo>
                    <a:pt x="13" y="253"/>
                  </a:lnTo>
                  <a:lnTo>
                    <a:pt x="25" y="223"/>
                  </a:lnTo>
                  <a:lnTo>
                    <a:pt x="10" y="196"/>
                  </a:lnTo>
                  <a:lnTo>
                    <a:pt x="11" y="120"/>
                  </a:lnTo>
                  <a:lnTo>
                    <a:pt x="0" y="62"/>
                  </a:lnTo>
                  <a:lnTo>
                    <a:pt x="7" y="40"/>
                  </a:lnTo>
                  <a:lnTo>
                    <a:pt x="34" y="49"/>
                  </a:lnTo>
                  <a:lnTo>
                    <a:pt x="62" y="83"/>
                  </a:lnTo>
                  <a:lnTo>
                    <a:pt x="114" y="91"/>
                  </a:lnTo>
                  <a:lnTo>
                    <a:pt x="128" y="119"/>
                  </a:lnTo>
                  <a:lnTo>
                    <a:pt x="102" y="119"/>
                  </a:lnTo>
                  <a:lnTo>
                    <a:pt x="99" y="143"/>
                  </a:lnTo>
                  <a:lnTo>
                    <a:pt x="114" y="146"/>
                  </a:lnTo>
                  <a:lnTo>
                    <a:pt x="120" y="170"/>
                  </a:lnTo>
                  <a:lnTo>
                    <a:pt x="89" y="188"/>
                  </a:lnTo>
                  <a:lnTo>
                    <a:pt x="89" y="204"/>
                  </a:lnTo>
                  <a:lnTo>
                    <a:pt x="125" y="204"/>
                  </a:lnTo>
                  <a:lnTo>
                    <a:pt x="134" y="162"/>
                  </a:lnTo>
                  <a:lnTo>
                    <a:pt x="161" y="137"/>
                  </a:lnTo>
                  <a:lnTo>
                    <a:pt x="128" y="71"/>
                  </a:lnTo>
                  <a:lnTo>
                    <a:pt x="149" y="50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4F81BD">
                <a:lumMod val="20000"/>
                <a:lumOff val="80000"/>
              </a:srgbClr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Lucida Sans Unicode" pitchFamily="34" charset="0"/>
                <a:cs typeface="+mn-cs"/>
              </a:endParaRPr>
            </a:p>
          </p:txBody>
        </p:sp>
        <p:sp>
          <p:nvSpPr>
            <p:cNvPr id="262" name="Freeform 261"/>
            <p:cNvSpPr>
              <a:spLocks/>
            </p:cNvSpPr>
            <p:nvPr/>
          </p:nvSpPr>
          <p:spPr bwMode="auto">
            <a:xfrm>
              <a:off x="522359" y="527058"/>
              <a:ext cx="1018976" cy="842081"/>
            </a:xfrm>
            <a:custGeom>
              <a:avLst/>
              <a:gdLst>
                <a:gd name="T0" fmla="*/ 2147483647 w 662"/>
                <a:gd name="T1" fmla="*/ 0 h 506"/>
                <a:gd name="T2" fmla="*/ 2147483647 w 662"/>
                <a:gd name="T3" fmla="*/ 2147483647 h 506"/>
                <a:gd name="T4" fmla="*/ 2147483647 w 662"/>
                <a:gd name="T5" fmla="*/ 2147483647 h 506"/>
                <a:gd name="T6" fmla="*/ 2147483647 w 662"/>
                <a:gd name="T7" fmla="*/ 2147483647 h 506"/>
                <a:gd name="T8" fmla="*/ 2147483647 w 662"/>
                <a:gd name="T9" fmla="*/ 2147483647 h 506"/>
                <a:gd name="T10" fmla="*/ 2147483647 w 662"/>
                <a:gd name="T11" fmla="*/ 2147483647 h 506"/>
                <a:gd name="T12" fmla="*/ 2147483647 w 662"/>
                <a:gd name="T13" fmla="*/ 2147483647 h 506"/>
                <a:gd name="T14" fmla="*/ 2147483647 w 662"/>
                <a:gd name="T15" fmla="*/ 2147483647 h 506"/>
                <a:gd name="T16" fmla="*/ 2147483647 w 662"/>
                <a:gd name="T17" fmla="*/ 2147483647 h 506"/>
                <a:gd name="T18" fmla="*/ 0 w 662"/>
                <a:gd name="T19" fmla="*/ 2147483647 h 506"/>
                <a:gd name="T20" fmla="*/ 0 w 662"/>
                <a:gd name="T21" fmla="*/ 2147483647 h 506"/>
                <a:gd name="T22" fmla="*/ 2147483647 w 662"/>
                <a:gd name="T23" fmla="*/ 2147483647 h 506"/>
                <a:gd name="T24" fmla="*/ 2147483647 w 662"/>
                <a:gd name="T25" fmla="*/ 2147483647 h 506"/>
                <a:gd name="T26" fmla="*/ 2147483647 w 662"/>
                <a:gd name="T27" fmla="*/ 2147483647 h 506"/>
                <a:gd name="T28" fmla="*/ 2147483647 w 662"/>
                <a:gd name="T29" fmla="*/ 2147483647 h 506"/>
                <a:gd name="T30" fmla="*/ 2147483647 w 662"/>
                <a:gd name="T31" fmla="*/ 2147483647 h 506"/>
                <a:gd name="T32" fmla="*/ 2147483647 w 662"/>
                <a:gd name="T33" fmla="*/ 2147483647 h 506"/>
                <a:gd name="T34" fmla="*/ 2147483647 w 662"/>
                <a:gd name="T35" fmla="*/ 2147483647 h 506"/>
                <a:gd name="T36" fmla="*/ 2147483647 w 662"/>
                <a:gd name="T37" fmla="*/ 2147483647 h 506"/>
                <a:gd name="T38" fmla="*/ 2147483647 w 662"/>
                <a:gd name="T39" fmla="*/ 2147483647 h 506"/>
                <a:gd name="T40" fmla="*/ 2147483647 w 662"/>
                <a:gd name="T41" fmla="*/ 2147483647 h 506"/>
                <a:gd name="T42" fmla="*/ 2147483647 w 662"/>
                <a:gd name="T43" fmla="*/ 2147483647 h 506"/>
                <a:gd name="T44" fmla="*/ 2147483647 w 662"/>
                <a:gd name="T45" fmla="*/ 2147483647 h 506"/>
                <a:gd name="T46" fmla="*/ 2147483647 w 662"/>
                <a:gd name="T47" fmla="*/ 2147483647 h 506"/>
                <a:gd name="T48" fmla="*/ 2147483647 w 662"/>
                <a:gd name="T49" fmla="*/ 2147483647 h 506"/>
                <a:gd name="T50" fmla="*/ 2147483647 w 662"/>
                <a:gd name="T51" fmla="*/ 2147483647 h 506"/>
                <a:gd name="T52" fmla="*/ 2147483647 w 662"/>
                <a:gd name="T53" fmla="*/ 0 h 50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62"/>
                <a:gd name="T82" fmla="*/ 0 h 506"/>
                <a:gd name="T83" fmla="*/ 662 w 662"/>
                <a:gd name="T84" fmla="*/ 506 h 50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62" h="506">
                  <a:moveTo>
                    <a:pt x="145" y="0"/>
                  </a:moveTo>
                  <a:lnTo>
                    <a:pt x="126" y="11"/>
                  </a:lnTo>
                  <a:lnTo>
                    <a:pt x="114" y="56"/>
                  </a:lnTo>
                  <a:lnTo>
                    <a:pt x="102" y="93"/>
                  </a:lnTo>
                  <a:lnTo>
                    <a:pt x="93" y="123"/>
                  </a:lnTo>
                  <a:lnTo>
                    <a:pt x="81" y="155"/>
                  </a:lnTo>
                  <a:lnTo>
                    <a:pt x="67" y="188"/>
                  </a:lnTo>
                  <a:lnTo>
                    <a:pt x="50" y="224"/>
                  </a:lnTo>
                  <a:lnTo>
                    <a:pt x="26" y="266"/>
                  </a:lnTo>
                  <a:lnTo>
                    <a:pt x="0" y="306"/>
                  </a:lnTo>
                  <a:lnTo>
                    <a:pt x="0" y="394"/>
                  </a:lnTo>
                  <a:lnTo>
                    <a:pt x="371" y="470"/>
                  </a:lnTo>
                  <a:lnTo>
                    <a:pt x="543" y="506"/>
                  </a:lnTo>
                  <a:lnTo>
                    <a:pt x="579" y="330"/>
                  </a:lnTo>
                  <a:lnTo>
                    <a:pt x="601" y="315"/>
                  </a:lnTo>
                  <a:lnTo>
                    <a:pt x="580" y="276"/>
                  </a:lnTo>
                  <a:lnTo>
                    <a:pt x="591" y="236"/>
                  </a:lnTo>
                  <a:lnTo>
                    <a:pt x="662" y="169"/>
                  </a:lnTo>
                  <a:lnTo>
                    <a:pt x="613" y="108"/>
                  </a:lnTo>
                  <a:lnTo>
                    <a:pt x="407" y="65"/>
                  </a:lnTo>
                  <a:lnTo>
                    <a:pt x="379" y="82"/>
                  </a:lnTo>
                  <a:lnTo>
                    <a:pt x="342" y="53"/>
                  </a:lnTo>
                  <a:lnTo>
                    <a:pt x="309" y="84"/>
                  </a:lnTo>
                  <a:lnTo>
                    <a:pt x="278" y="53"/>
                  </a:lnTo>
                  <a:lnTo>
                    <a:pt x="196" y="54"/>
                  </a:lnTo>
                  <a:lnTo>
                    <a:pt x="206" y="5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4F81BD">
                <a:lumMod val="20000"/>
                <a:lumOff val="80000"/>
              </a:srgbClr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 pitchFamily="34" charset="0"/>
              </a:endParaRPr>
            </a:p>
          </p:txBody>
        </p:sp>
        <p:sp>
          <p:nvSpPr>
            <p:cNvPr id="263" name="Freeform 262"/>
            <p:cNvSpPr>
              <a:spLocks/>
            </p:cNvSpPr>
            <p:nvPr/>
          </p:nvSpPr>
          <p:spPr bwMode="auto">
            <a:xfrm>
              <a:off x="440598" y="1167707"/>
              <a:ext cx="1073483" cy="1790180"/>
            </a:xfrm>
            <a:custGeom>
              <a:avLst/>
              <a:gdLst>
                <a:gd name="T0" fmla="*/ 2147483647 w 697"/>
                <a:gd name="T1" fmla="*/ 0 h 1078"/>
                <a:gd name="T2" fmla="*/ 2147483647 w 697"/>
                <a:gd name="T3" fmla="*/ 2147483647 h 1078"/>
                <a:gd name="T4" fmla="*/ 2147483647 w 697"/>
                <a:gd name="T5" fmla="*/ 2147483647 h 1078"/>
                <a:gd name="T6" fmla="*/ 2147483647 w 697"/>
                <a:gd name="T7" fmla="*/ 2147483647 h 1078"/>
                <a:gd name="T8" fmla="*/ 2147483647 w 697"/>
                <a:gd name="T9" fmla="*/ 2147483647 h 1078"/>
                <a:gd name="T10" fmla="*/ 2147483647 w 697"/>
                <a:gd name="T11" fmla="*/ 2147483647 h 1078"/>
                <a:gd name="T12" fmla="*/ 2147483647 w 697"/>
                <a:gd name="T13" fmla="*/ 2147483647 h 1078"/>
                <a:gd name="T14" fmla="*/ 2147483647 w 697"/>
                <a:gd name="T15" fmla="*/ 2147483647 h 1078"/>
                <a:gd name="T16" fmla="*/ 2147483647 w 697"/>
                <a:gd name="T17" fmla="*/ 2147483647 h 1078"/>
                <a:gd name="T18" fmla="*/ 2147483647 w 697"/>
                <a:gd name="T19" fmla="*/ 2147483647 h 1078"/>
                <a:gd name="T20" fmla="*/ 2147483647 w 697"/>
                <a:gd name="T21" fmla="*/ 2147483647 h 1078"/>
                <a:gd name="T22" fmla="*/ 2147483647 w 697"/>
                <a:gd name="T23" fmla="*/ 2147483647 h 1078"/>
                <a:gd name="T24" fmla="*/ 2147483647 w 697"/>
                <a:gd name="T25" fmla="*/ 2147483647 h 1078"/>
                <a:gd name="T26" fmla="*/ 2147483647 w 697"/>
                <a:gd name="T27" fmla="*/ 2147483647 h 1078"/>
                <a:gd name="T28" fmla="*/ 2147483647 w 697"/>
                <a:gd name="T29" fmla="*/ 2147483647 h 1078"/>
                <a:gd name="T30" fmla="*/ 2147483647 w 697"/>
                <a:gd name="T31" fmla="*/ 2147483647 h 1078"/>
                <a:gd name="T32" fmla="*/ 2147483647 w 697"/>
                <a:gd name="T33" fmla="*/ 2147483647 h 1078"/>
                <a:gd name="T34" fmla="*/ 2147483647 w 697"/>
                <a:gd name="T35" fmla="*/ 2147483647 h 1078"/>
                <a:gd name="T36" fmla="*/ 2147483647 w 697"/>
                <a:gd name="T37" fmla="*/ 2147483647 h 1078"/>
                <a:gd name="T38" fmla="*/ 2147483647 w 697"/>
                <a:gd name="T39" fmla="*/ 2147483647 h 1078"/>
                <a:gd name="T40" fmla="*/ 2147483647 w 697"/>
                <a:gd name="T41" fmla="*/ 2147483647 h 1078"/>
                <a:gd name="T42" fmla="*/ 2147483647 w 697"/>
                <a:gd name="T43" fmla="*/ 2147483647 h 1078"/>
                <a:gd name="T44" fmla="*/ 2147483647 w 697"/>
                <a:gd name="T45" fmla="*/ 2147483647 h 1078"/>
                <a:gd name="T46" fmla="*/ 2147483647 w 697"/>
                <a:gd name="T47" fmla="*/ 2147483647 h 1078"/>
                <a:gd name="T48" fmla="*/ 2147483647 w 697"/>
                <a:gd name="T49" fmla="*/ 2147483647 h 1078"/>
                <a:gd name="T50" fmla="*/ 2147483647 w 697"/>
                <a:gd name="T51" fmla="*/ 2147483647 h 1078"/>
                <a:gd name="T52" fmla="*/ 2147483647 w 697"/>
                <a:gd name="T53" fmla="*/ 2147483647 h 1078"/>
                <a:gd name="T54" fmla="*/ 2147483647 w 697"/>
                <a:gd name="T55" fmla="*/ 2147483647 h 1078"/>
                <a:gd name="T56" fmla="*/ 2147483647 w 697"/>
                <a:gd name="T57" fmla="*/ 2147483647 h 1078"/>
                <a:gd name="T58" fmla="*/ 2147483647 w 697"/>
                <a:gd name="T59" fmla="*/ 2147483647 h 1078"/>
                <a:gd name="T60" fmla="*/ 2147483647 w 697"/>
                <a:gd name="T61" fmla="*/ 2147483647 h 1078"/>
                <a:gd name="T62" fmla="*/ 2147483647 w 697"/>
                <a:gd name="T63" fmla="*/ 2147483647 h 1078"/>
                <a:gd name="T64" fmla="*/ 2147483647 w 697"/>
                <a:gd name="T65" fmla="*/ 2147483647 h 1078"/>
                <a:gd name="T66" fmla="*/ 2147483647 w 697"/>
                <a:gd name="T67" fmla="*/ 2147483647 h 1078"/>
                <a:gd name="T68" fmla="*/ 2147483647 w 697"/>
                <a:gd name="T69" fmla="*/ 2147483647 h 1078"/>
                <a:gd name="T70" fmla="*/ 2147483647 w 697"/>
                <a:gd name="T71" fmla="*/ 2147483647 h 1078"/>
                <a:gd name="T72" fmla="*/ 2147483647 w 697"/>
                <a:gd name="T73" fmla="*/ 2147483647 h 1078"/>
                <a:gd name="T74" fmla="*/ 2147483647 w 697"/>
                <a:gd name="T75" fmla="*/ 2147483647 h 1078"/>
                <a:gd name="T76" fmla="*/ 2147483647 w 697"/>
                <a:gd name="T77" fmla="*/ 2147483647 h 1078"/>
                <a:gd name="T78" fmla="*/ 2147483647 w 697"/>
                <a:gd name="T79" fmla="*/ 2147483647 h 1078"/>
                <a:gd name="T80" fmla="*/ 2147483647 w 697"/>
                <a:gd name="T81" fmla="*/ 2147483647 h 1078"/>
                <a:gd name="T82" fmla="*/ 2147483647 w 697"/>
                <a:gd name="T83" fmla="*/ 2147483647 h 1078"/>
                <a:gd name="T84" fmla="*/ 2147483647 w 697"/>
                <a:gd name="T85" fmla="*/ 2147483647 h 1078"/>
                <a:gd name="T86" fmla="*/ 0 w 697"/>
                <a:gd name="T87" fmla="*/ 2147483647 h 1078"/>
                <a:gd name="T88" fmla="*/ 2147483647 w 697"/>
                <a:gd name="T89" fmla="*/ 2147483647 h 1078"/>
                <a:gd name="T90" fmla="*/ 2147483647 w 697"/>
                <a:gd name="T91" fmla="*/ 2147483647 h 1078"/>
                <a:gd name="T92" fmla="*/ 2147483647 w 697"/>
                <a:gd name="T93" fmla="*/ 2147483647 h 1078"/>
                <a:gd name="T94" fmla="*/ 2147483647 w 697"/>
                <a:gd name="T95" fmla="*/ 0 h 107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97"/>
                <a:gd name="T145" fmla="*/ 0 h 1078"/>
                <a:gd name="T146" fmla="*/ 697 w 697"/>
                <a:gd name="T147" fmla="*/ 1078 h 1078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97" h="1078">
                  <a:moveTo>
                    <a:pt x="53" y="0"/>
                  </a:moveTo>
                  <a:lnTo>
                    <a:pt x="374" y="64"/>
                  </a:lnTo>
                  <a:lnTo>
                    <a:pt x="304" y="382"/>
                  </a:lnTo>
                  <a:lnTo>
                    <a:pt x="664" y="864"/>
                  </a:lnTo>
                  <a:lnTo>
                    <a:pt x="697" y="926"/>
                  </a:lnTo>
                  <a:lnTo>
                    <a:pt x="663" y="955"/>
                  </a:lnTo>
                  <a:lnTo>
                    <a:pt x="641" y="1009"/>
                  </a:lnTo>
                  <a:lnTo>
                    <a:pt x="620" y="1040"/>
                  </a:lnTo>
                  <a:lnTo>
                    <a:pt x="642" y="1069"/>
                  </a:lnTo>
                  <a:lnTo>
                    <a:pt x="605" y="1078"/>
                  </a:lnTo>
                  <a:lnTo>
                    <a:pt x="393" y="1070"/>
                  </a:lnTo>
                  <a:lnTo>
                    <a:pt x="380" y="1008"/>
                  </a:lnTo>
                  <a:lnTo>
                    <a:pt x="343" y="961"/>
                  </a:lnTo>
                  <a:lnTo>
                    <a:pt x="316" y="945"/>
                  </a:lnTo>
                  <a:lnTo>
                    <a:pt x="308" y="912"/>
                  </a:lnTo>
                  <a:lnTo>
                    <a:pt x="286" y="894"/>
                  </a:lnTo>
                  <a:lnTo>
                    <a:pt x="263" y="872"/>
                  </a:lnTo>
                  <a:lnTo>
                    <a:pt x="256" y="847"/>
                  </a:lnTo>
                  <a:lnTo>
                    <a:pt x="235" y="830"/>
                  </a:lnTo>
                  <a:lnTo>
                    <a:pt x="202" y="839"/>
                  </a:lnTo>
                  <a:lnTo>
                    <a:pt x="165" y="826"/>
                  </a:lnTo>
                  <a:lnTo>
                    <a:pt x="165" y="812"/>
                  </a:lnTo>
                  <a:lnTo>
                    <a:pt x="164" y="782"/>
                  </a:lnTo>
                  <a:lnTo>
                    <a:pt x="149" y="750"/>
                  </a:lnTo>
                  <a:lnTo>
                    <a:pt x="147" y="723"/>
                  </a:lnTo>
                  <a:lnTo>
                    <a:pt x="131" y="699"/>
                  </a:lnTo>
                  <a:lnTo>
                    <a:pt x="135" y="677"/>
                  </a:lnTo>
                  <a:lnTo>
                    <a:pt x="89" y="621"/>
                  </a:lnTo>
                  <a:lnTo>
                    <a:pt x="89" y="590"/>
                  </a:lnTo>
                  <a:lnTo>
                    <a:pt x="113" y="578"/>
                  </a:lnTo>
                  <a:lnTo>
                    <a:pt x="113" y="559"/>
                  </a:lnTo>
                  <a:lnTo>
                    <a:pt x="89" y="553"/>
                  </a:lnTo>
                  <a:lnTo>
                    <a:pt x="79" y="523"/>
                  </a:lnTo>
                  <a:lnTo>
                    <a:pt x="67" y="471"/>
                  </a:lnTo>
                  <a:lnTo>
                    <a:pt x="101" y="499"/>
                  </a:lnTo>
                  <a:lnTo>
                    <a:pt x="88" y="462"/>
                  </a:lnTo>
                  <a:lnTo>
                    <a:pt x="113" y="462"/>
                  </a:lnTo>
                  <a:lnTo>
                    <a:pt x="113" y="435"/>
                  </a:lnTo>
                  <a:lnTo>
                    <a:pt x="88" y="417"/>
                  </a:lnTo>
                  <a:lnTo>
                    <a:pt x="76" y="443"/>
                  </a:lnTo>
                  <a:lnTo>
                    <a:pt x="53" y="434"/>
                  </a:lnTo>
                  <a:lnTo>
                    <a:pt x="9" y="313"/>
                  </a:lnTo>
                  <a:lnTo>
                    <a:pt x="21" y="227"/>
                  </a:lnTo>
                  <a:lnTo>
                    <a:pt x="0" y="177"/>
                  </a:lnTo>
                  <a:lnTo>
                    <a:pt x="10" y="140"/>
                  </a:lnTo>
                  <a:lnTo>
                    <a:pt x="32" y="133"/>
                  </a:lnTo>
                  <a:lnTo>
                    <a:pt x="53" y="73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4F81BD">
                <a:lumMod val="20000"/>
                <a:lumOff val="80000"/>
              </a:srgbClr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 pitchFamily="34" charset="0"/>
              </a:endParaRPr>
            </a:p>
          </p:txBody>
        </p:sp>
        <p:sp>
          <p:nvSpPr>
            <p:cNvPr id="264" name="Freeform 263"/>
            <p:cNvSpPr>
              <a:spLocks/>
            </p:cNvSpPr>
            <p:nvPr/>
          </p:nvSpPr>
          <p:spPr bwMode="auto">
            <a:xfrm>
              <a:off x="906935" y="1290384"/>
              <a:ext cx="813061" cy="1326732"/>
            </a:xfrm>
            <a:custGeom>
              <a:avLst/>
              <a:gdLst>
                <a:gd name="T0" fmla="*/ 2147483647 w 527"/>
                <a:gd name="T1" fmla="*/ 0 h 797"/>
                <a:gd name="T2" fmla="*/ 0 w 527"/>
                <a:gd name="T3" fmla="*/ 2147483647 h 797"/>
                <a:gd name="T4" fmla="*/ 2147483647 w 527"/>
                <a:gd name="T5" fmla="*/ 2147483647 h 797"/>
                <a:gd name="T6" fmla="*/ 2147483647 w 527"/>
                <a:gd name="T7" fmla="*/ 2147483647 h 797"/>
                <a:gd name="T8" fmla="*/ 2147483647 w 527"/>
                <a:gd name="T9" fmla="*/ 2147483647 h 797"/>
                <a:gd name="T10" fmla="*/ 2147483647 w 527"/>
                <a:gd name="T11" fmla="*/ 2147483647 h 797"/>
                <a:gd name="T12" fmla="*/ 2147483647 w 527"/>
                <a:gd name="T13" fmla="*/ 2147483647 h 797"/>
                <a:gd name="T14" fmla="*/ 2147483647 w 527"/>
                <a:gd name="T15" fmla="*/ 2147483647 h 797"/>
                <a:gd name="T16" fmla="*/ 2147483647 w 527"/>
                <a:gd name="T17" fmla="*/ 2147483647 h 797"/>
                <a:gd name="T18" fmla="*/ 2147483647 w 527"/>
                <a:gd name="T19" fmla="*/ 2147483647 h 797"/>
                <a:gd name="T20" fmla="*/ 2147483647 w 527"/>
                <a:gd name="T21" fmla="*/ 2147483647 h 797"/>
                <a:gd name="T22" fmla="*/ 2147483647 w 527"/>
                <a:gd name="T23" fmla="*/ 0 h 79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27"/>
                <a:gd name="T37" fmla="*/ 0 h 797"/>
                <a:gd name="T38" fmla="*/ 527 w 527"/>
                <a:gd name="T39" fmla="*/ 797 h 79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27" h="797">
                  <a:moveTo>
                    <a:pt x="67" y="0"/>
                  </a:moveTo>
                  <a:lnTo>
                    <a:pt x="0" y="316"/>
                  </a:lnTo>
                  <a:lnTo>
                    <a:pt x="359" y="797"/>
                  </a:lnTo>
                  <a:lnTo>
                    <a:pt x="381" y="777"/>
                  </a:lnTo>
                  <a:lnTo>
                    <a:pt x="380" y="681"/>
                  </a:lnTo>
                  <a:lnTo>
                    <a:pt x="425" y="689"/>
                  </a:lnTo>
                  <a:lnTo>
                    <a:pt x="471" y="397"/>
                  </a:lnTo>
                  <a:lnTo>
                    <a:pt x="502" y="198"/>
                  </a:lnTo>
                  <a:lnTo>
                    <a:pt x="511" y="139"/>
                  </a:lnTo>
                  <a:lnTo>
                    <a:pt x="527" y="85"/>
                  </a:lnTo>
                  <a:lnTo>
                    <a:pt x="290" y="48"/>
                  </a:lnTo>
                  <a:lnTo>
                    <a:pt x="67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 pitchFamily="34" charset="0"/>
              </a:endParaRPr>
            </a:p>
          </p:txBody>
        </p:sp>
        <p:sp>
          <p:nvSpPr>
            <p:cNvPr id="265" name="Freeform 264"/>
            <p:cNvSpPr>
              <a:spLocks/>
            </p:cNvSpPr>
            <p:nvPr/>
          </p:nvSpPr>
          <p:spPr bwMode="auto">
            <a:xfrm>
              <a:off x="1355104" y="202948"/>
              <a:ext cx="732815" cy="1281296"/>
            </a:xfrm>
            <a:custGeom>
              <a:avLst/>
              <a:gdLst>
                <a:gd name="T0" fmla="*/ 2147483647 w 476"/>
                <a:gd name="T1" fmla="*/ 0 h 770"/>
                <a:gd name="T2" fmla="*/ 2147483647 w 476"/>
                <a:gd name="T3" fmla="*/ 2147483647 h 770"/>
                <a:gd name="T4" fmla="*/ 2147483647 w 476"/>
                <a:gd name="T5" fmla="*/ 2147483647 h 770"/>
                <a:gd name="T6" fmla="*/ 2147483647 w 476"/>
                <a:gd name="T7" fmla="*/ 2147483647 h 770"/>
                <a:gd name="T8" fmla="*/ 2147483647 w 476"/>
                <a:gd name="T9" fmla="*/ 2147483647 h 770"/>
                <a:gd name="T10" fmla="*/ 2147483647 w 476"/>
                <a:gd name="T11" fmla="*/ 2147483647 h 770"/>
                <a:gd name="T12" fmla="*/ 2147483647 w 476"/>
                <a:gd name="T13" fmla="*/ 2147483647 h 770"/>
                <a:gd name="T14" fmla="*/ 0 w 476"/>
                <a:gd name="T15" fmla="*/ 2147483647 h 770"/>
                <a:gd name="T16" fmla="*/ 2147483647 w 476"/>
                <a:gd name="T17" fmla="*/ 2147483647 h 770"/>
                <a:gd name="T18" fmla="*/ 2147483647 w 476"/>
                <a:gd name="T19" fmla="*/ 2147483647 h 770"/>
                <a:gd name="T20" fmla="*/ 2147483647 w 476"/>
                <a:gd name="T21" fmla="*/ 2147483647 h 770"/>
                <a:gd name="T22" fmla="*/ 2147483647 w 476"/>
                <a:gd name="T23" fmla="*/ 2147483647 h 770"/>
                <a:gd name="T24" fmla="*/ 2147483647 w 476"/>
                <a:gd name="T25" fmla="*/ 2147483647 h 770"/>
                <a:gd name="T26" fmla="*/ 2147483647 w 476"/>
                <a:gd name="T27" fmla="*/ 2147483647 h 770"/>
                <a:gd name="T28" fmla="*/ 2147483647 w 476"/>
                <a:gd name="T29" fmla="*/ 2147483647 h 770"/>
                <a:gd name="T30" fmla="*/ 2147483647 w 476"/>
                <a:gd name="T31" fmla="*/ 2147483647 h 770"/>
                <a:gd name="T32" fmla="*/ 2147483647 w 476"/>
                <a:gd name="T33" fmla="*/ 2147483647 h 770"/>
                <a:gd name="T34" fmla="*/ 2147483647 w 476"/>
                <a:gd name="T35" fmla="*/ 2147483647 h 770"/>
                <a:gd name="T36" fmla="*/ 2147483647 w 476"/>
                <a:gd name="T37" fmla="*/ 2147483647 h 770"/>
                <a:gd name="T38" fmla="*/ 2147483647 w 476"/>
                <a:gd name="T39" fmla="*/ 2147483647 h 770"/>
                <a:gd name="T40" fmla="*/ 2147483647 w 476"/>
                <a:gd name="T41" fmla="*/ 2147483647 h 770"/>
                <a:gd name="T42" fmla="*/ 2147483647 w 476"/>
                <a:gd name="T43" fmla="*/ 0 h 77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76"/>
                <a:gd name="T67" fmla="*/ 0 h 770"/>
                <a:gd name="T68" fmla="*/ 476 w 476"/>
                <a:gd name="T69" fmla="*/ 770 h 77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76" h="770">
                  <a:moveTo>
                    <a:pt x="115" y="0"/>
                  </a:moveTo>
                  <a:lnTo>
                    <a:pt x="72" y="301"/>
                  </a:lnTo>
                  <a:lnTo>
                    <a:pt x="117" y="365"/>
                  </a:lnTo>
                  <a:lnTo>
                    <a:pt x="47" y="432"/>
                  </a:lnTo>
                  <a:lnTo>
                    <a:pt x="38" y="478"/>
                  </a:lnTo>
                  <a:lnTo>
                    <a:pt x="57" y="511"/>
                  </a:lnTo>
                  <a:lnTo>
                    <a:pt x="38" y="527"/>
                  </a:lnTo>
                  <a:lnTo>
                    <a:pt x="0" y="702"/>
                  </a:lnTo>
                  <a:lnTo>
                    <a:pt x="227" y="742"/>
                  </a:lnTo>
                  <a:lnTo>
                    <a:pt x="442" y="770"/>
                  </a:lnTo>
                  <a:lnTo>
                    <a:pt x="464" y="611"/>
                  </a:lnTo>
                  <a:lnTo>
                    <a:pt x="476" y="523"/>
                  </a:lnTo>
                  <a:lnTo>
                    <a:pt x="455" y="492"/>
                  </a:lnTo>
                  <a:lnTo>
                    <a:pt x="406" y="500"/>
                  </a:lnTo>
                  <a:lnTo>
                    <a:pt x="342" y="508"/>
                  </a:lnTo>
                  <a:lnTo>
                    <a:pt x="330" y="436"/>
                  </a:lnTo>
                  <a:lnTo>
                    <a:pt x="252" y="378"/>
                  </a:lnTo>
                  <a:lnTo>
                    <a:pt x="263" y="341"/>
                  </a:lnTo>
                  <a:lnTo>
                    <a:pt x="270" y="275"/>
                  </a:lnTo>
                  <a:lnTo>
                    <a:pt x="170" y="134"/>
                  </a:lnTo>
                  <a:lnTo>
                    <a:pt x="184" y="9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 pitchFamily="34" charset="0"/>
              </a:endParaRPr>
            </a:p>
          </p:txBody>
        </p:sp>
        <p:sp>
          <p:nvSpPr>
            <p:cNvPr id="266" name="Freeform 265"/>
            <p:cNvSpPr>
              <a:spLocks/>
            </p:cNvSpPr>
            <p:nvPr/>
          </p:nvSpPr>
          <p:spPr bwMode="auto">
            <a:xfrm>
              <a:off x="1580701" y="1434265"/>
              <a:ext cx="678308" cy="948099"/>
            </a:xfrm>
            <a:custGeom>
              <a:avLst/>
              <a:gdLst>
                <a:gd name="T0" fmla="*/ 2147483647 w 441"/>
                <a:gd name="T1" fmla="*/ 0 h 570"/>
                <a:gd name="T2" fmla="*/ 2147483647 w 441"/>
                <a:gd name="T3" fmla="*/ 2147483647 h 570"/>
                <a:gd name="T4" fmla="*/ 2147483647 w 441"/>
                <a:gd name="T5" fmla="*/ 2147483647 h 570"/>
                <a:gd name="T6" fmla="*/ 2147483647 w 441"/>
                <a:gd name="T7" fmla="*/ 2147483647 h 570"/>
                <a:gd name="T8" fmla="*/ 2147483647 w 441"/>
                <a:gd name="T9" fmla="*/ 2147483647 h 570"/>
                <a:gd name="T10" fmla="*/ 0 w 441"/>
                <a:gd name="T11" fmla="*/ 2147483647 h 570"/>
                <a:gd name="T12" fmla="*/ 2147483647 w 441"/>
                <a:gd name="T13" fmla="*/ 2147483647 h 570"/>
                <a:gd name="T14" fmla="*/ 2147483647 w 441"/>
                <a:gd name="T15" fmla="*/ 0 h 57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41"/>
                <a:gd name="T25" fmla="*/ 0 h 570"/>
                <a:gd name="T26" fmla="*/ 441 w 441"/>
                <a:gd name="T27" fmla="*/ 570 h 57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41" h="570">
                  <a:moveTo>
                    <a:pt x="82" y="0"/>
                  </a:moveTo>
                  <a:lnTo>
                    <a:pt x="298" y="30"/>
                  </a:lnTo>
                  <a:lnTo>
                    <a:pt x="283" y="139"/>
                  </a:lnTo>
                  <a:lnTo>
                    <a:pt x="441" y="154"/>
                  </a:lnTo>
                  <a:lnTo>
                    <a:pt x="398" y="570"/>
                  </a:lnTo>
                  <a:lnTo>
                    <a:pt x="0" y="527"/>
                  </a:lnTo>
                  <a:lnTo>
                    <a:pt x="40" y="261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4F81BD">
                <a:lumMod val="20000"/>
                <a:lumOff val="80000"/>
              </a:srgbClr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 pitchFamily="34" charset="0"/>
              </a:endParaRPr>
            </a:p>
          </p:txBody>
        </p:sp>
        <p:sp>
          <p:nvSpPr>
            <p:cNvPr id="267" name="Freeform 266"/>
            <p:cNvSpPr>
              <a:spLocks/>
            </p:cNvSpPr>
            <p:nvPr/>
          </p:nvSpPr>
          <p:spPr bwMode="auto">
            <a:xfrm>
              <a:off x="1610983" y="212035"/>
              <a:ext cx="1274857" cy="858742"/>
            </a:xfrm>
            <a:custGeom>
              <a:avLst/>
              <a:gdLst>
                <a:gd name="T0" fmla="*/ 2147483647 w 828"/>
                <a:gd name="T1" fmla="*/ 0 h 516"/>
                <a:gd name="T2" fmla="*/ 2147483647 w 828"/>
                <a:gd name="T3" fmla="*/ 2147483647 h 516"/>
                <a:gd name="T4" fmla="*/ 2147483647 w 828"/>
                <a:gd name="T5" fmla="*/ 2147483647 h 516"/>
                <a:gd name="T6" fmla="*/ 2147483647 w 828"/>
                <a:gd name="T7" fmla="*/ 2147483647 h 516"/>
                <a:gd name="T8" fmla="*/ 2147483647 w 828"/>
                <a:gd name="T9" fmla="*/ 2147483647 h 516"/>
                <a:gd name="T10" fmla="*/ 2147483647 w 828"/>
                <a:gd name="T11" fmla="*/ 2147483647 h 516"/>
                <a:gd name="T12" fmla="*/ 2147483647 w 828"/>
                <a:gd name="T13" fmla="*/ 2147483647 h 516"/>
                <a:gd name="T14" fmla="*/ 2147483647 w 828"/>
                <a:gd name="T15" fmla="*/ 2147483647 h 516"/>
                <a:gd name="T16" fmla="*/ 2147483647 w 828"/>
                <a:gd name="T17" fmla="*/ 2147483647 h 516"/>
                <a:gd name="T18" fmla="*/ 2147483647 w 828"/>
                <a:gd name="T19" fmla="*/ 2147483647 h 516"/>
                <a:gd name="T20" fmla="*/ 2147483647 w 828"/>
                <a:gd name="T21" fmla="*/ 2147483647 h 516"/>
                <a:gd name="T22" fmla="*/ 2147483647 w 828"/>
                <a:gd name="T23" fmla="*/ 2147483647 h 516"/>
                <a:gd name="T24" fmla="*/ 2147483647 w 828"/>
                <a:gd name="T25" fmla="*/ 2147483647 h 516"/>
                <a:gd name="T26" fmla="*/ 2147483647 w 828"/>
                <a:gd name="T27" fmla="*/ 2147483647 h 516"/>
                <a:gd name="T28" fmla="*/ 2147483647 w 828"/>
                <a:gd name="T29" fmla="*/ 2147483647 h 516"/>
                <a:gd name="T30" fmla="*/ 2147483647 w 828"/>
                <a:gd name="T31" fmla="*/ 2147483647 h 516"/>
                <a:gd name="T32" fmla="*/ 2147483647 w 828"/>
                <a:gd name="T33" fmla="*/ 2147483647 h 516"/>
                <a:gd name="T34" fmla="*/ 0 w 828"/>
                <a:gd name="T35" fmla="*/ 2147483647 h 516"/>
                <a:gd name="T36" fmla="*/ 2147483647 w 828"/>
                <a:gd name="T37" fmla="*/ 0 h 51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28"/>
                <a:gd name="T58" fmla="*/ 0 h 516"/>
                <a:gd name="T59" fmla="*/ 828 w 828"/>
                <a:gd name="T60" fmla="*/ 516 h 51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28" h="516">
                  <a:moveTo>
                    <a:pt x="14" y="0"/>
                  </a:moveTo>
                  <a:lnTo>
                    <a:pt x="176" y="21"/>
                  </a:lnTo>
                  <a:lnTo>
                    <a:pt x="275" y="34"/>
                  </a:lnTo>
                  <a:lnTo>
                    <a:pt x="404" y="48"/>
                  </a:lnTo>
                  <a:lnTo>
                    <a:pt x="524" y="60"/>
                  </a:lnTo>
                  <a:lnTo>
                    <a:pt x="731" y="75"/>
                  </a:lnTo>
                  <a:lnTo>
                    <a:pt x="828" y="82"/>
                  </a:lnTo>
                  <a:lnTo>
                    <a:pt x="825" y="502"/>
                  </a:lnTo>
                  <a:lnTo>
                    <a:pt x="318" y="459"/>
                  </a:lnTo>
                  <a:lnTo>
                    <a:pt x="307" y="516"/>
                  </a:lnTo>
                  <a:lnTo>
                    <a:pt x="288" y="489"/>
                  </a:lnTo>
                  <a:lnTo>
                    <a:pt x="242" y="493"/>
                  </a:lnTo>
                  <a:lnTo>
                    <a:pt x="175" y="504"/>
                  </a:lnTo>
                  <a:lnTo>
                    <a:pt x="163" y="431"/>
                  </a:lnTo>
                  <a:lnTo>
                    <a:pt x="84" y="373"/>
                  </a:lnTo>
                  <a:lnTo>
                    <a:pt x="96" y="318"/>
                  </a:lnTo>
                  <a:lnTo>
                    <a:pt x="103" y="273"/>
                  </a:lnTo>
                  <a:lnTo>
                    <a:pt x="0" y="128"/>
                  </a:lnTo>
                  <a:lnTo>
                    <a:pt x="14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 pitchFamily="34" charset="0"/>
              </a:endParaRPr>
            </a:p>
          </p:txBody>
        </p:sp>
        <p:sp>
          <p:nvSpPr>
            <p:cNvPr id="268" name="Freeform 267"/>
            <p:cNvSpPr>
              <a:spLocks/>
            </p:cNvSpPr>
            <p:nvPr/>
          </p:nvSpPr>
          <p:spPr bwMode="auto">
            <a:xfrm>
              <a:off x="2006218" y="971550"/>
              <a:ext cx="874713" cy="768350"/>
            </a:xfrm>
            <a:custGeom>
              <a:avLst/>
              <a:gdLst>
                <a:gd name="T0" fmla="*/ 2147483647 w 567"/>
                <a:gd name="T1" fmla="*/ 0 h 463"/>
                <a:gd name="T2" fmla="*/ 2147483647 w 567"/>
                <a:gd name="T3" fmla="*/ 2147483647 h 463"/>
                <a:gd name="T4" fmla="*/ 0 w 567"/>
                <a:gd name="T5" fmla="*/ 2147483647 h 463"/>
                <a:gd name="T6" fmla="*/ 2147483647 w 567"/>
                <a:gd name="T7" fmla="*/ 2147483647 h 463"/>
                <a:gd name="T8" fmla="*/ 2147483647 w 567"/>
                <a:gd name="T9" fmla="*/ 2147483647 h 463"/>
                <a:gd name="T10" fmla="*/ 2147483647 w 567"/>
                <a:gd name="T11" fmla="*/ 2147483647 h 463"/>
                <a:gd name="T12" fmla="*/ 2147483647 w 567"/>
                <a:gd name="T13" fmla="*/ 0 h 4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67"/>
                <a:gd name="T22" fmla="*/ 0 h 463"/>
                <a:gd name="T23" fmla="*/ 567 w 567"/>
                <a:gd name="T24" fmla="*/ 463 h 4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67" h="463">
                  <a:moveTo>
                    <a:pt x="55" y="0"/>
                  </a:moveTo>
                  <a:lnTo>
                    <a:pt x="35" y="173"/>
                  </a:lnTo>
                  <a:lnTo>
                    <a:pt x="0" y="420"/>
                  </a:lnTo>
                  <a:lnTo>
                    <a:pt x="164" y="433"/>
                  </a:lnTo>
                  <a:lnTo>
                    <a:pt x="547" y="463"/>
                  </a:lnTo>
                  <a:lnTo>
                    <a:pt x="567" y="47"/>
                  </a:lnTo>
                  <a:lnTo>
                    <a:pt x="55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Lucida Sans Unicode" pitchFamily="34" charset="0"/>
                <a:cs typeface="+mn-cs"/>
              </a:endParaRPr>
            </a:p>
          </p:txBody>
        </p:sp>
        <p:sp>
          <p:nvSpPr>
            <p:cNvPr id="269" name="Freeform 268"/>
            <p:cNvSpPr>
              <a:spLocks/>
            </p:cNvSpPr>
            <p:nvPr/>
          </p:nvSpPr>
          <p:spPr bwMode="auto">
            <a:xfrm>
              <a:off x="2186334" y="1690221"/>
              <a:ext cx="906935" cy="730006"/>
            </a:xfrm>
            <a:custGeom>
              <a:avLst/>
              <a:gdLst>
                <a:gd name="T0" fmla="*/ 2147483647 w 590"/>
                <a:gd name="T1" fmla="*/ 0 h 440"/>
                <a:gd name="T2" fmla="*/ 2147483647 w 590"/>
                <a:gd name="T3" fmla="*/ 2147483647 h 440"/>
                <a:gd name="T4" fmla="*/ 0 w 590"/>
                <a:gd name="T5" fmla="*/ 2147483647 h 440"/>
                <a:gd name="T6" fmla="*/ 2147483647 w 590"/>
                <a:gd name="T7" fmla="*/ 2147483647 h 440"/>
                <a:gd name="T8" fmla="*/ 2147483647 w 590"/>
                <a:gd name="T9" fmla="*/ 2147483647 h 440"/>
                <a:gd name="T10" fmla="*/ 2147483647 w 590"/>
                <a:gd name="T11" fmla="*/ 2147483647 h 440"/>
                <a:gd name="T12" fmla="*/ 2147483647 w 590"/>
                <a:gd name="T13" fmla="*/ 2147483647 h 440"/>
                <a:gd name="T14" fmla="*/ 2147483647 w 590"/>
                <a:gd name="T15" fmla="*/ 2147483647 h 440"/>
                <a:gd name="T16" fmla="*/ 2147483647 w 590"/>
                <a:gd name="T17" fmla="*/ 0 h 4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90"/>
                <a:gd name="T28" fmla="*/ 0 h 440"/>
                <a:gd name="T29" fmla="*/ 590 w 590"/>
                <a:gd name="T30" fmla="*/ 440 h 4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90" h="440">
                  <a:moveTo>
                    <a:pt x="49" y="0"/>
                  </a:moveTo>
                  <a:lnTo>
                    <a:pt x="19" y="264"/>
                  </a:lnTo>
                  <a:lnTo>
                    <a:pt x="0" y="416"/>
                  </a:lnTo>
                  <a:lnTo>
                    <a:pt x="295" y="431"/>
                  </a:lnTo>
                  <a:lnTo>
                    <a:pt x="577" y="440"/>
                  </a:lnTo>
                  <a:lnTo>
                    <a:pt x="586" y="234"/>
                  </a:lnTo>
                  <a:lnTo>
                    <a:pt x="590" y="33"/>
                  </a:lnTo>
                  <a:lnTo>
                    <a:pt x="429" y="3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F79646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 pitchFamily="34" charset="0"/>
              </a:endParaRPr>
            </a:p>
          </p:txBody>
        </p:sp>
        <p:sp>
          <p:nvSpPr>
            <p:cNvPr id="270" name="Freeform 269"/>
            <p:cNvSpPr>
              <a:spLocks/>
            </p:cNvSpPr>
            <p:nvPr/>
          </p:nvSpPr>
          <p:spPr bwMode="auto">
            <a:xfrm>
              <a:off x="1369631" y="2303463"/>
              <a:ext cx="820737" cy="993775"/>
            </a:xfrm>
            <a:custGeom>
              <a:avLst/>
              <a:gdLst>
                <a:gd name="T0" fmla="*/ 2147483647 w 536"/>
                <a:gd name="T1" fmla="*/ 0 h 594"/>
                <a:gd name="T2" fmla="*/ 2147483647 w 536"/>
                <a:gd name="T3" fmla="*/ 2147483647 h 594"/>
                <a:gd name="T4" fmla="*/ 2147483647 w 536"/>
                <a:gd name="T5" fmla="*/ 2147483647 h 594"/>
                <a:gd name="T6" fmla="*/ 2147483647 w 536"/>
                <a:gd name="T7" fmla="*/ 2147483647 h 594"/>
                <a:gd name="T8" fmla="*/ 2147483647 w 536"/>
                <a:gd name="T9" fmla="*/ 2147483647 h 594"/>
                <a:gd name="T10" fmla="*/ 2147483647 w 536"/>
                <a:gd name="T11" fmla="*/ 2147483647 h 594"/>
                <a:gd name="T12" fmla="*/ 2147483647 w 536"/>
                <a:gd name="T13" fmla="*/ 2147483647 h 594"/>
                <a:gd name="T14" fmla="*/ 2147483647 w 536"/>
                <a:gd name="T15" fmla="*/ 2147483647 h 594"/>
                <a:gd name="T16" fmla="*/ 2147483647 w 536"/>
                <a:gd name="T17" fmla="*/ 2147483647 h 594"/>
                <a:gd name="T18" fmla="*/ 2147483647 w 536"/>
                <a:gd name="T19" fmla="*/ 2147483647 h 594"/>
                <a:gd name="T20" fmla="*/ 2147483647 w 536"/>
                <a:gd name="T21" fmla="*/ 2147483647 h 594"/>
                <a:gd name="T22" fmla="*/ 0 w 536"/>
                <a:gd name="T23" fmla="*/ 2147483647 h 594"/>
                <a:gd name="T24" fmla="*/ 2147483647 w 536"/>
                <a:gd name="T25" fmla="*/ 2147483647 h 594"/>
                <a:gd name="T26" fmla="*/ 2147483647 w 536"/>
                <a:gd name="T27" fmla="*/ 2147483647 h 594"/>
                <a:gd name="T28" fmla="*/ 2147483647 w 536"/>
                <a:gd name="T29" fmla="*/ 2147483647 h 594"/>
                <a:gd name="T30" fmla="*/ 2147483647 w 536"/>
                <a:gd name="T31" fmla="*/ 0 h 59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36"/>
                <a:gd name="T49" fmla="*/ 0 h 594"/>
                <a:gd name="T50" fmla="*/ 536 w 536"/>
                <a:gd name="T51" fmla="*/ 594 h 59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36" h="594">
                  <a:moveTo>
                    <a:pt x="136" y="0"/>
                  </a:moveTo>
                  <a:lnTo>
                    <a:pt x="126" y="77"/>
                  </a:lnTo>
                  <a:lnTo>
                    <a:pt x="79" y="68"/>
                  </a:lnTo>
                  <a:lnTo>
                    <a:pt x="82" y="168"/>
                  </a:lnTo>
                  <a:lnTo>
                    <a:pt x="60" y="187"/>
                  </a:lnTo>
                  <a:lnTo>
                    <a:pt x="93" y="249"/>
                  </a:lnTo>
                  <a:lnTo>
                    <a:pt x="60" y="275"/>
                  </a:lnTo>
                  <a:lnTo>
                    <a:pt x="42" y="320"/>
                  </a:lnTo>
                  <a:lnTo>
                    <a:pt x="17" y="363"/>
                  </a:lnTo>
                  <a:lnTo>
                    <a:pt x="35" y="389"/>
                  </a:lnTo>
                  <a:lnTo>
                    <a:pt x="3" y="399"/>
                  </a:lnTo>
                  <a:lnTo>
                    <a:pt x="0" y="439"/>
                  </a:lnTo>
                  <a:lnTo>
                    <a:pt x="301" y="591"/>
                  </a:lnTo>
                  <a:lnTo>
                    <a:pt x="471" y="594"/>
                  </a:lnTo>
                  <a:lnTo>
                    <a:pt x="536" y="46"/>
                  </a:lnTo>
                  <a:lnTo>
                    <a:pt x="136" y="0"/>
                  </a:lnTo>
                  <a:close/>
                </a:path>
              </a:pathLst>
            </a:custGeom>
            <a:solidFill>
              <a:srgbClr val="4F81BD">
                <a:lumMod val="20000"/>
                <a:lumOff val="80000"/>
              </a:srgbClr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Lucida Sans Unicode" pitchFamily="34" charset="0"/>
                <a:cs typeface="+mn-cs"/>
              </a:endParaRPr>
            </a:p>
          </p:txBody>
        </p:sp>
        <p:sp>
          <p:nvSpPr>
            <p:cNvPr id="271" name="Freeform 270"/>
            <p:cNvSpPr>
              <a:spLocks/>
            </p:cNvSpPr>
            <p:nvPr/>
          </p:nvSpPr>
          <p:spPr bwMode="auto">
            <a:xfrm>
              <a:off x="2087181" y="2373313"/>
              <a:ext cx="873125" cy="938212"/>
            </a:xfrm>
            <a:custGeom>
              <a:avLst/>
              <a:gdLst>
                <a:gd name="T0" fmla="*/ 2147483647 w 568"/>
                <a:gd name="T1" fmla="*/ 0 h 564"/>
                <a:gd name="T2" fmla="*/ 2147483647 w 568"/>
                <a:gd name="T3" fmla="*/ 2147483647 h 564"/>
                <a:gd name="T4" fmla="*/ 2147483647 w 568"/>
                <a:gd name="T5" fmla="*/ 2147483647 h 564"/>
                <a:gd name="T6" fmla="*/ 2147483647 w 568"/>
                <a:gd name="T7" fmla="*/ 2147483647 h 564"/>
                <a:gd name="T8" fmla="*/ 2147483647 w 568"/>
                <a:gd name="T9" fmla="*/ 2147483647 h 564"/>
                <a:gd name="T10" fmla="*/ 2147483647 w 568"/>
                <a:gd name="T11" fmla="*/ 2147483647 h 564"/>
                <a:gd name="T12" fmla="*/ 2147483647 w 568"/>
                <a:gd name="T13" fmla="*/ 2147483647 h 564"/>
                <a:gd name="T14" fmla="*/ 2147483647 w 568"/>
                <a:gd name="T15" fmla="*/ 2147483647 h 564"/>
                <a:gd name="T16" fmla="*/ 0 w 568"/>
                <a:gd name="T17" fmla="*/ 2147483647 h 564"/>
                <a:gd name="T18" fmla="*/ 2147483647 w 568"/>
                <a:gd name="T19" fmla="*/ 2147483647 h 564"/>
                <a:gd name="T20" fmla="*/ 2147483647 w 568"/>
                <a:gd name="T21" fmla="*/ 0 h 56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68"/>
                <a:gd name="T34" fmla="*/ 0 h 564"/>
                <a:gd name="T35" fmla="*/ 568 w 568"/>
                <a:gd name="T36" fmla="*/ 564 h 56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68" h="564">
                  <a:moveTo>
                    <a:pt x="69" y="0"/>
                  </a:moveTo>
                  <a:lnTo>
                    <a:pt x="568" y="23"/>
                  </a:lnTo>
                  <a:lnTo>
                    <a:pt x="544" y="521"/>
                  </a:lnTo>
                  <a:lnTo>
                    <a:pt x="382" y="512"/>
                  </a:lnTo>
                  <a:lnTo>
                    <a:pt x="230" y="507"/>
                  </a:lnTo>
                  <a:lnTo>
                    <a:pt x="230" y="527"/>
                  </a:lnTo>
                  <a:lnTo>
                    <a:pt x="103" y="527"/>
                  </a:lnTo>
                  <a:lnTo>
                    <a:pt x="95" y="564"/>
                  </a:lnTo>
                  <a:lnTo>
                    <a:pt x="0" y="552"/>
                  </a:lnTo>
                  <a:lnTo>
                    <a:pt x="54" y="130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4F81BD">
                <a:lumMod val="20000"/>
                <a:lumOff val="80000"/>
              </a:srgbClr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Lucida Sans Unicode" pitchFamily="34" charset="0"/>
                <a:cs typeface="+mn-cs"/>
              </a:endParaRPr>
            </a:p>
          </p:txBody>
        </p:sp>
        <p:sp>
          <p:nvSpPr>
            <p:cNvPr id="272" name="Freeform 271"/>
            <p:cNvSpPr>
              <a:spLocks/>
            </p:cNvSpPr>
            <p:nvPr/>
          </p:nvSpPr>
          <p:spPr bwMode="auto">
            <a:xfrm>
              <a:off x="2433256" y="2511425"/>
              <a:ext cx="1771650" cy="1778000"/>
            </a:xfrm>
            <a:custGeom>
              <a:avLst/>
              <a:gdLst>
                <a:gd name="T0" fmla="*/ 2147483647 w 1152"/>
                <a:gd name="T1" fmla="*/ 0 h 1067"/>
                <a:gd name="T2" fmla="*/ 2147483647 w 1152"/>
                <a:gd name="T3" fmla="*/ 2147483647 h 1067"/>
                <a:gd name="T4" fmla="*/ 2147483647 w 1152"/>
                <a:gd name="T5" fmla="*/ 2147483647 h 1067"/>
                <a:gd name="T6" fmla="*/ 2147483647 w 1152"/>
                <a:gd name="T7" fmla="*/ 2147483647 h 1067"/>
                <a:gd name="T8" fmla="*/ 2147483647 w 1152"/>
                <a:gd name="T9" fmla="*/ 2147483647 h 1067"/>
                <a:gd name="T10" fmla="*/ 2147483647 w 1152"/>
                <a:gd name="T11" fmla="*/ 2147483647 h 1067"/>
                <a:gd name="T12" fmla="*/ 2147483647 w 1152"/>
                <a:gd name="T13" fmla="*/ 2147483647 h 1067"/>
                <a:gd name="T14" fmla="*/ 2147483647 w 1152"/>
                <a:gd name="T15" fmla="*/ 2147483647 h 1067"/>
                <a:gd name="T16" fmla="*/ 2147483647 w 1152"/>
                <a:gd name="T17" fmla="*/ 2147483647 h 1067"/>
                <a:gd name="T18" fmla="*/ 2147483647 w 1152"/>
                <a:gd name="T19" fmla="*/ 2147483647 h 1067"/>
                <a:gd name="T20" fmla="*/ 2147483647 w 1152"/>
                <a:gd name="T21" fmla="*/ 2147483647 h 1067"/>
                <a:gd name="T22" fmla="*/ 2147483647 w 1152"/>
                <a:gd name="T23" fmla="*/ 2147483647 h 1067"/>
                <a:gd name="T24" fmla="*/ 2147483647 w 1152"/>
                <a:gd name="T25" fmla="*/ 2147483647 h 1067"/>
                <a:gd name="T26" fmla="*/ 2147483647 w 1152"/>
                <a:gd name="T27" fmla="*/ 2147483647 h 1067"/>
                <a:gd name="T28" fmla="*/ 2147483647 w 1152"/>
                <a:gd name="T29" fmla="*/ 2147483647 h 1067"/>
                <a:gd name="T30" fmla="*/ 2147483647 w 1152"/>
                <a:gd name="T31" fmla="*/ 2147483647 h 1067"/>
                <a:gd name="T32" fmla="*/ 2147483647 w 1152"/>
                <a:gd name="T33" fmla="*/ 2147483647 h 1067"/>
                <a:gd name="T34" fmla="*/ 2147483647 w 1152"/>
                <a:gd name="T35" fmla="*/ 2147483647 h 1067"/>
                <a:gd name="T36" fmla="*/ 2147483647 w 1152"/>
                <a:gd name="T37" fmla="*/ 2147483647 h 1067"/>
                <a:gd name="T38" fmla="*/ 2147483647 w 1152"/>
                <a:gd name="T39" fmla="*/ 2147483647 h 1067"/>
                <a:gd name="T40" fmla="*/ 2147483647 w 1152"/>
                <a:gd name="T41" fmla="*/ 2147483647 h 1067"/>
                <a:gd name="T42" fmla="*/ 2147483647 w 1152"/>
                <a:gd name="T43" fmla="*/ 2147483647 h 1067"/>
                <a:gd name="T44" fmla="*/ 2147483647 w 1152"/>
                <a:gd name="T45" fmla="*/ 2147483647 h 1067"/>
                <a:gd name="T46" fmla="*/ 2147483647 w 1152"/>
                <a:gd name="T47" fmla="*/ 2147483647 h 1067"/>
                <a:gd name="T48" fmla="*/ 2147483647 w 1152"/>
                <a:gd name="T49" fmla="*/ 2147483647 h 1067"/>
                <a:gd name="T50" fmla="*/ 2147483647 w 1152"/>
                <a:gd name="T51" fmla="*/ 2147483647 h 1067"/>
                <a:gd name="T52" fmla="*/ 2147483647 w 1152"/>
                <a:gd name="T53" fmla="*/ 2147483647 h 1067"/>
                <a:gd name="T54" fmla="*/ 2147483647 w 1152"/>
                <a:gd name="T55" fmla="*/ 2147483647 h 1067"/>
                <a:gd name="T56" fmla="*/ 2147483647 w 1152"/>
                <a:gd name="T57" fmla="*/ 2147483647 h 1067"/>
                <a:gd name="T58" fmla="*/ 2147483647 w 1152"/>
                <a:gd name="T59" fmla="*/ 2147483647 h 1067"/>
                <a:gd name="T60" fmla="*/ 2147483647 w 1152"/>
                <a:gd name="T61" fmla="*/ 2147483647 h 1067"/>
                <a:gd name="T62" fmla="*/ 2147483647 w 1152"/>
                <a:gd name="T63" fmla="*/ 2147483647 h 1067"/>
                <a:gd name="T64" fmla="*/ 2147483647 w 1152"/>
                <a:gd name="T65" fmla="*/ 2147483647 h 1067"/>
                <a:gd name="T66" fmla="*/ 2147483647 w 1152"/>
                <a:gd name="T67" fmla="*/ 2147483647 h 1067"/>
                <a:gd name="T68" fmla="*/ 2147483647 w 1152"/>
                <a:gd name="T69" fmla="*/ 2147483647 h 1067"/>
                <a:gd name="T70" fmla="*/ 2147483647 w 1152"/>
                <a:gd name="T71" fmla="*/ 2147483647 h 1067"/>
                <a:gd name="T72" fmla="*/ 2147483647 w 1152"/>
                <a:gd name="T73" fmla="*/ 2147483647 h 1067"/>
                <a:gd name="T74" fmla="*/ 2147483647 w 1152"/>
                <a:gd name="T75" fmla="*/ 2147483647 h 1067"/>
                <a:gd name="T76" fmla="*/ 2147483647 w 1152"/>
                <a:gd name="T77" fmla="*/ 2147483647 h 1067"/>
                <a:gd name="T78" fmla="*/ 2147483647 w 1152"/>
                <a:gd name="T79" fmla="*/ 2147483647 h 1067"/>
                <a:gd name="T80" fmla="*/ 2147483647 w 1152"/>
                <a:gd name="T81" fmla="*/ 2147483647 h 1067"/>
                <a:gd name="T82" fmla="*/ 2147483647 w 1152"/>
                <a:gd name="T83" fmla="*/ 2147483647 h 1067"/>
                <a:gd name="T84" fmla="*/ 2147483647 w 1152"/>
                <a:gd name="T85" fmla="*/ 2147483647 h 1067"/>
                <a:gd name="T86" fmla="*/ 2147483647 w 1152"/>
                <a:gd name="T87" fmla="*/ 2147483647 h 1067"/>
                <a:gd name="T88" fmla="*/ 2147483647 w 1152"/>
                <a:gd name="T89" fmla="*/ 2147483647 h 1067"/>
                <a:gd name="T90" fmla="*/ 2147483647 w 1152"/>
                <a:gd name="T91" fmla="*/ 2147483647 h 1067"/>
                <a:gd name="T92" fmla="*/ 0 w 1152"/>
                <a:gd name="T93" fmla="*/ 2147483647 h 1067"/>
                <a:gd name="T94" fmla="*/ 0 w 1152"/>
                <a:gd name="T95" fmla="*/ 2147483647 h 1067"/>
                <a:gd name="T96" fmla="*/ 2147483647 w 1152"/>
                <a:gd name="T97" fmla="*/ 2147483647 h 1067"/>
                <a:gd name="T98" fmla="*/ 2147483647 w 1152"/>
                <a:gd name="T99" fmla="*/ 2147483647 h 1067"/>
                <a:gd name="T100" fmla="*/ 2147483647 w 1152"/>
                <a:gd name="T101" fmla="*/ 0 h 106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152"/>
                <a:gd name="T154" fmla="*/ 0 h 1067"/>
                <a:gd name="T155" fmla="*/ 1152 w 1152"/>
                <a:gd name="T156" fmla="*/ 1067 h 106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152" h="1067">
                  <a:moveTo>
                    <a:pt x="334" y="0"/>
                  </a:moveTo>
                  <a:lnTo>
                    <a:pt x="589" y="9"/>
                  </a:lnTo>
                  <a:lnTo>
                    <a:pt x="589" y="203"/>
                  </a:lnTo>
                  <a:lnTo>
                    <a:pt x="719" y="256"/>
                  </a:lnTo>
                  <a:lnTo>
                    <a:pt x="754" y="238"/>
                  </a:lnTo>
                  <a:lnTo>
                    <a:pt x="839" y="280"/>
                  </a:lnTo>
                  <a:lnTo>
                    <a:pt x="890" y="277"/>
                  </a:lnTo>
                  <a:lnTo>
                    <a:pt x="988" y="235"/>
                  </a:lnTo>
                  <a:lnTo>
                    <a:pt x="1045" y="276"/>
                  </a:lnTo>
                  <a:lnTo>
                    <a:pt x="1094" y="286"/>
                  </a:lnTo>
                  <a:lnTo>
                    <a:pt x="1094" y="444"/>
                  </a:lnTo>
                  <a:lnTo>
                    <a:pt x="1152" y="542"/>
                  </a:lnTo>
                  <a:lnTo>
                    <a:pt x="1139" y="677"/>
                  </a:lnTo>
                  <a:lnTo>
                    <a:pt x="1076" y="730"/>
                  </a:lnTo>
                  <a:lnTo>
                    <a:pt x="1063" y="681"/>
                  </a:lnTo>
                  <a:lnTo>
                    <a:pt x="1045" y="703"/>
                  </a:lnTo>
                  <a:lnTo>
                    <a:pt x="1058" y="735"/>
                  </a:lnTo>
                  <a:lnTo>
                    <a:pt x="947" y="815"/>
                  </a:lnTo>
                  <a:lnTo>
                    <a:pt x="920" y="820"/>
                  </a:lnTo>
                  <a:lnTo>
                    <a:pt x="862" y="860"/>
                  </a:lnTo>
                  <a:lnTo>
                    <a:pt x="862" y="882"/>
                  </a:lnTo>
                  <a:lnTo>
                    <a:pt x="844" y="887"/>
                  </a:lnTo>
                  <a:lnTo>
                    <a:pt x="857" y="914"/>
                  </a:lnTo>
                  <a:lnTo>
                    <a:pt x="826" y="954"/>
                  </a:lnTo>
                  <a:lnTo>
                    <a:pt x="844" y="1012"/>
                  </a:lnTo>
                  <a:lnTo>
                    <a:pt x="862" y="1031"/>
                  </a:lnTo>
                  <a:lnTo>
                    <a:pt x="857" y="1067"/>
                  </a:lnTo>
                  <a:lnTo>
                    <a:pt x="812" y="1067"/>
                  </a:lnTo>
                  <a:lnTo>
                    <a:pt x="772" y="1049"/>
                  </a:lnTo>
                  <a:lnTo>
                    <a:pt x="745" y="1054"/>
                  </a:lnTo>
                  <a:lnTo>
                    <a:pt x="656" y="1022"/>
                  </a:lnTo>
                  <a:lnTo>
                    <a:pt x="616" y="900"/>
                  </a:lnTo>
                  <a:lnTo>
                    <a:pt x="553" y="842"/>
                  </a:lnTo>
                  <a:lnTo>
                    <a:pt x="498" y="735"/>
                  </a:lnTo>
                  <a:lnTo>
                    <a:pt x="473" y="724"/>
                  </a:lnTo>
                  <a:lnTo>
                    <a:pt x="443" y="697"/>
                  </a:lnTo>
                  <a:lnTo>
                    <a:pt x="414" y="697"/>
                  </a:lnTo>
                  <a:lnTo>
                    <a:pt x="371" y="688"/>
                  </a:lnTo>
                  <a:lnTo>
                    <a:pt x="338" y="697"/>
                  </a:lnTo>
                  <a:lnTo>
                    <a:pt x="316" y="751"/>
                  </a:lnTo>
                  <a:lnTo>
                    <a:pt x="282" y="760"/>
                  </a:lnTo>
                  <a:lnTo>
                    <a:pt x="209" y="718"/>
                  </a:lnTo>
                  <a:lnTo>
                    <a:pt x="166" y="668"/>
                  </a:lnTo>
                  <a:lnTo>
                    <a:pt x="158" y="606"/>
                  </a:lnTo>
                  <a:lnTo>
                    <a:pt x="127" y="565"/>
                  </a:lnTo>
                  <a:lnTo>
                    <a:pt x="54" y="507"/>
                  </a:lnTo>
                  <a:lnTo>
                    <a:pt x="0" y="446"/>
                  </a:lnTo>
                  <a:lnTo>
                    <a:pt x="0" y="420"/>
                  </a:lnTo>
                  <a:lnTo>
                    <a:pt x="174" y="422"/>
                  </a:lnTo>
                  <a:lnTo>
                    <a:pt x="316" y="434"/>
                  </a:lnTo>
                  <a:lnTo>
                    <a:pt x="334" y="0"/>
                  </a:lnTo>
                  <a:close/>
                </a:path>
              </a:pathLst>
            </a:custGeom>
            <a:solidFill>
              <a:srgbClr val="4F81BD">
                <a:lumMod val="20000"/>
                <a:lumOff val="80000"/>
              </a:srgbClr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Lucida Sans Unicode" pitchFamily="34" charset="0"/>
                <a:cs typeface="+mn-cs"/>
              </a:endParaRPr>
            </a:p>
          </p:txBody>
        </p:sp>
        <p:sp>
          <p:nvSpPr>
            <p:cNvPr id="273" name="Freeform 272"/>
            <p:cNvSpPr>
              <a:spLocks/>
            </p:cNvSpPr>
            <p:nvPr/>
          </p:nvSpPr>
          <p:spPr bwMode="auto">
            <a:xfrm>
              <a:off x="2882811" y="348343"/>
              <a:ext cx="852428" cy="542203"/>
            </a:xfrm>
            <a:custGeom>
              <a:avLst/>
              <a:gdLst>
                <a:gd name="T0" fmla="*/ 2147483647 w 555"/>
                <a:gd name="T1" fmla="*/ 0 h 325"/>
                <a:gd name="T2" fmla="*/ 2147483647 w 555"/>
                <a:gd name="T3" fmla="*/ 2147483647 h 325"/>
                <a:gd name="T4" fmla="*/ 2147483647 w 555"/>
                <a:gd name="T5" fmla="*/ 2147483647 h 325"/>
                <a:gd name="T6" fmla="*/ 2147483647 w 555"/>
                <a:gd name="T7" fmla="*/ 2147483647 h 325"/>
                <a:gd name="T8" fmla="*/ 2147483647 w 555"/>
                <a:gd name="T9" fmla="*/ 2147483647 h 325"/>
                <a:gd name="T10" fmla="*/ 2147483647 w 555"/>
                <a:gd name="T11" fmla="*/ 2147483647 h 325"/>
                <a:gd name="T12" fmla="*/ 2147483647 w 555"/>
                <a:gd name="T13" fmla="*/ 2147483647 h 325"/>
                <a:gd name="T14" fmla="*/ 0 w 555"/>
                <a:gd name="T15" fmla="*/ 2147483647 h 325"/>
                <a:gd name="T16" fmla="*/ 2147483647 w 555"/>
                <a:gd name="T17" fmla="*/ 0 h 3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55"/>
                <a:gd name="T28" fmla="*/ 0 h 325"/>
                <a:gd name="T29" fmla="*/ 555 w 555"/>
                <a:gd name="T30" fmla="*/ 325 h 3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55" h="325">
                  <a:moveTo>
                    <a:pt x="2" y="0"/>
                  </a:moveTo>
                  <a:lnTo>
                    <a:pt x="465" y="11"/>
                  </a:lnTo>
                  <a:lnTo>
                    <a:pt x="500" y="106"/>
                  </a:lnTo>
                  <a:lnTo>
                    <a:pt x="532" y="179"/>
                  </a:lnTo>
                  <a:lnTo>
                    <a:pt x="555" y="298"/>
                  </a:lnTo>
                  <a:lnTo>
                    <a:pt x="541" y="325"/>
                  </a:lnTo>
                  <a:lnTo>
                    <a:pt x="370" y="321"/>
                  </a:lnTo>
                  <a:lnTo>
                    <a:pt x="0" y="315"/>
                  </a:lnTo>
                  <a:lnTo>
                    <a:pt x="2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 pitchFamily="34" charset="0"/>
              </a:endParaRPr>
            </a:p>
          </p:txBody>
        </p:sp>
        <p:sp>
          <p:nvSpPr>
            <p:cNvPr id="274" name="Freeform 273"/>
            <p:cNvSpPr>
              <a:spLocks/>
            </p:cNvSpPr>
            <p:nvPr/>
          </p:nvSpPr>
          <p:spPr bwMode="auto">
            <a:xfrm>
              <a:off x="2860293" y="868363"/>
              <a:ext cx="896938" cy="631825"/>
            </a:xfrm>
            <a:custGeom>
              <a:avLst/>
              <a:gdLst>
                <a:gd name="T0" fmla="*/ 2147483647 w 583"/>
                <a:gd name="T1" fmla="*/ 0 h 380"/>
                <a:gd name="T2" fmla="*/ 2147483647 w 583"/>
                <a:gd name="T3" fmla="*/ 2147483647 h 380"/>
                <a:gd name="T4" fmla="*/ 0 w 583"/>
                <a:gd name="T5" fmla="*/ 2147483647 h 380"/>
                <a:gd name="T6" fmla="*/ 2147483647 w 583"/>
                <a:gd name="T7" fmla="*/ 2147483647 h 380"/>
                <a:gd name="T8" fmla="*/ 2147483647 w 583"/>
                <a:gd name="T9" fmla="*/ 2147483647 h 380"/>
                <a:gd name="T10" fmla="*/ 2147483647 w 583"/>
                <a:gd name="T11" fmla="*/ 2147483647 h 380"/>
                <a:gd name="T12" fmla="*/ 2147483647 w 583"/>
                <a:gd name="T13" fmla="*/ 2147483647 h 380"/>
                <a:gd name="T14" fmla="*/ 2147483647 w 583"/>
                <a:gd name="T15" fmla="*/ 2147483647 h 380"/>
                <a:gd name="T16" fmla="*/ 2147483647 w 583"/>
                <a:gd name="T17" fmla="*/ 2147483647 h 380"/>
                <a:gd name="T18" fmla="*/ 2147483647 w 583"/>
                <a:gd name="T19" fmla="*/ 2147483647 h 380"/>
                <a:gd name="T20" fmla="*/ 2147483647 w 583"/>
                <a:gd name="T21" fmla="*/ 2147483647 h 380"/>
                <a:gd name="T22" fmla="*/ 2147483647 w 583"/>
                <a:gd name="T23" fmla="*/ 2147483647 h 380"/>
                <a:gd name="T24" fmla="*/ 2147483647 w 583"/>
                <a:gd name="T25" fmla="*/ 2147483647 h 380"/>
                <a:gd name="T26" fmla="*/ 2147483647 w 583"/>
                <a:gd name="T27" fmla="*/ 0 h 38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83"/>
                <a:gd name="T43" fmla="*/ 0 h 380"/>
                <a:gd name="T44" fmla="*/ 583 w 583"/>
                <a:gd name="T45" fmla="*/ 380 h 38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83" h="380">
                  <a:moveTo>
                    <a:pt x="11" y="0"/>
                  </a:moveTo>
                  <a:lnTo>
                    <a:pt x="9" y="148"/>
                  </a:lnTo>
                  <a:lnTo>
                    <a:pt x="0" y="321"/>
                  </a:lnTo>
                  <a:lnTo>
                    <a:pt x="424" y="327"/>
                  </a:lnTo>
                  <a:lnTo>
                    <a:pt x="468" y="350"/>
                  </a:lnTo>
                  <a:lnTo>
                    <a:pt x="500" y="318"/>
                  </a:lnTo>
                  <a:lnTo>
                    <a:pt x="583" y="380"/>
                  </a:lnTo>
                  <a:lnTo>
                    <a:pt x="571" y="315"/>
                  </a:lnTo>
                  <a:lnTo>
                    <a:pt x="579" y="264"/>
                  </a:lnTo>
                  <a:lnTo>
                    <a:pt x="583" y="91"/>
                  </a:lnTo>
                  <a:lnTo>
                    <a:pt x="546" y="54"/>
                  </a:lnTo>
                  <a:lnTo>
                    <a:pt x="561" y="6"/>
                  </a:lnTo>
                  <a:lnTo>
                    <a:pt x="284" y="5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4F81BD">
                <a:lumMod val="20000"/>
                <a:lumOff val="80000"/>
              </a:srgbClr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Lucida Sans Unicode" pitchFamily="34" charset="0"/>
                <a:cs typeface="+mn-cs"/>
              </a:endParaRPr>
            </a:p>
          </p:txBody>
        </p:sp>
        <p:sp>
          <p:nvSpPr>
            <p:cNvPr id="275" name="Freeform 274"/>
            <p:cNvSpPr>
              <a:spLocks/>
            </p:cNvSpPr>
            <p:nvPr/>
          </p:nvSpPr>
          <p:spPr bwMode="auto">
            <a:xfrm>
              <a:off x="2843445" y="1397916"/>
              <a:ext cx="1073484" cy="519485"/>
            </a:xfrm>
            <a:custGeom>
              <a:avLst/>
              <a:gdLst>
                <a:gd name="T0" fmla="*/ 2147483647 w 695"/>
                <a:gd name="T1" fmla="*/ 0 h 313"/>
                <a:gd name="T2" fmla="*/ 0 w 695"/>
                <a:gd name="T3" fmla="*/ 2147483647 h 313"/>
                <a:gd name="T4" fmla="*/ 2147483647 w 695"/>
                <a:gd name="T5" fmla="*/ 2147483647 h 313"/>
                <a:gd name="T6" fmla="*/ 2147483647 w 695"/>
                <a:gd name="T7" fmla="*/ 2147483647 h 313"/>
                <a:gd name="T8" fmla="*/ 2147483647 w 695"/>
                <a:gd name="T9" fmla="*/ 2147483647 h 313"/>
                <a:gd name="T10" fmla="*/ 2147483647 w 695"/>
                <a:gd name="T11" fmla="*/ 2147483647 h 313"/>
                <a:gd name="T12" fmla="*/ 2147483647 w 695"/>
                <a:gd name="T13" fmla="*/ 2147483647 h 313"/>
                <a:gd name="T14" fmla="*/ 2147483647 w 695"/>
                <a:gd name="T15" fmla="*/ 2147483647 h 313"/>
                <a:gd name="T16" fmla="*/ 2147483647 w 695"/>
                <a:gd name="T17" fmla="*/ 2147483647 h 313"/>
                <a:gd name="T18" fmla="*/ 2147483647 w 695"/>
                <a:gd name="T19" fmla="*/ 2147483647 h 313"/>
                <a:gd name="T20" fmla="*/ 2147483647 w 695"/>
                <a:gd name="T21" fmla="*/ 2147483647 h 313"/>
                <a:gd name="T22" fmla="*/ 2147483647 w 695"/>
                <a:gd name="T23" fmla="*/ 2147483647 h 313"/>
                <a:gd name="T24" fmla="*/ 2147483647 w 695"/>
                <a:gd name="T25" fmla="*/ 2147483647 h 313"/>
                <a:gd name="T26" fmla="*/ 2147483647 w 695"/>
                <a:gd name="T27" fmla="*/ 2147483647 h 313"/>
                <a:gd name="T28" fmla="*/ 2147483647 w 695"/>
                <a:gd name="T29" fmla="*/ 0 h 31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95"/>
                <a:gd name="T46" fmla="*/ 0 h 313"/>
                <a:gd name="T47" fmla="*/ 695 w 695"/>
                <a:gd name="T48" fmla="*/ 313 h 31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95" h="313">
                  <a:moveTo>
                    <a:pt x="8" y="0"/>
                  </a:moveTo>
                  <a:lnTo>
                    <a:pt x="0" y="207"/>
                  </a:lnTo>
                  <a:lnTo>
                    <a:pt x="157" y="212"/>
                  </a:lnTo>
                  <a:lnTo>
                    <a:pt x="155" y="313"/>
                  </a:lnTo>
                  <a:lnTo>
                    <a:pt x="367" y="310"/>
                  </a:lnTo>
                  <a:lnTo>
                    <a:pt x="556" y="307"/>
                  </a:lnTo>
                  <a:lnTo>
                    <a:pt x="695" y="310"/>
                  </a:lnTo>
                  <a:lnTo>
                    <a:pt x="652" y="222"/>
                  </a:lnTo>
                  <a:lnTo>
                    <a:pt x="622" y="140"/>
                  </a:lnTo>
                  <a:lnTo>
                    <a:pt x="589" y="55"/>
                  </a:lnTo>
                  <a:lnTo>
                    <a:pt x="510" y="2"/>
                  </a:lnTo>
                  <a:lnTo>
                    <a:pt x="474" y="33"/>
                  </a:lnTo>
                  <a:lnTo>
                    <a:pt x="431" y="11"/>
                  </a:lnTo>
                  <a:lnTo>
                    <a:pt x="242" y="5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 pitchFamily="34" charset="0"/>
              </a:endParaRPr>
            </a:p>
          </p:txBody>
        </p:sp>
        <p:sp>
          <p:nvSpPr>
            <p:cNvPr id="276" name="Freeform 275"/>
            <p:cNvSpPr>
              <a:spLocks/>
            </p:cNvSpPr>
            <p:nvPr/>
          </p:nvSpPr>
          <p:spPr bwMode="auto">
            <a:xfrm>
              <a:off x="3075100" y="1905285"/>
              <a:ext cx="938730" cy="516457"/>
            </a:xfrm>
            <a:custGeom>
              <a:avLst/>
              <a:gdLst>
                <a:gd name="T0" fmla="*/ 2147483647 w 611"/>
                <a:gd name="T1" fmla="*/ 2147483647 h 311"/>
                <a:gd name="T2" fmla="*/ 2147483647 w 611"/>
                <a:gd name="T3" fmla="*/ 2147483647 h 311"/>
                <a:gd name="T4" fmla="*/ 0 w 611"/>
                <a:gd name="T5" fmla="*/ 2147483647 h 311"/>
                <a:gd name="T6" fmla="*/ 2147483647 w 611"/>
                <a:gd name="T7" fmla="*/ 2147483647 h 311"/>
                <a:gd name="T8" fmla="*/ 2147483647 w 611"/>
                <a:gd name="T9" fmla="*/ 2147483647 h 311"/>
                <a:gd name="T10" fmla="*/ 2147483647 w 611"/>
                <a:gd name="T11" fmla="*/ 2147483647 h 311"/>
                <a:gd name="T12" fmla="*/ 2147483647 w 611"/>
                <a:gd name="T13" fmla="*/ 2147483647 h 311"/>
                <a:gd name="T14" fmla="*/ 2147483647 w 611"/>
                <a:gd name="T15" fmla="*/ 2147483647 h 311"/>
                <a:gd name="T16" fmla="*/ 2147483647 w 611"/>
                <a:gd name="T17" fmla="*/ 0 h 311"/>
                <a:gd name="T18" fmla="*/ 2147483647 w 611"/>
                <a:gd name="T19" fmla="*/ 2147483647 h 311"/>
                <a:gd name="T20" fmla="*/ 2147483647 w 611"/>
                <a:gd name="T21" fmla="*/ 2147483647 h 31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11"/>
                <a:gd name="T34" fmla="*/ 0 h 311"/>
                <a:gd name="T35" fmla="*/ 611 w 611"/>
                <a:gd name="T36" fmla="*/ 311 h 31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11" h="311">
                  <a:moveTo>
                    <a:pt x="6" y="3"/>
                  </a:moveTo>
                  <a:lnTo>
                    <a:pt x="4" y="182"/>
                  </a:lnTo>
                  <a:lnTo>
                    <a:pt x="0" y="308"/>
                  </a:lnTo>
                  <a:lnTo>
                    <a:pt x="611" y="311"/>
                  </a:lnTo>
                  <a:lnTo>
                    <a:pt x="599" y="149"/>
                  </a:lnTo>
                  <a:lnTo>
                    <a:pt x="599" y="88"/>
                  </a:lnTo>
                  <a:lnTo>
                    <a:pt x="550" y="50"/>
                  </a:lnTo>
                  <a:lnTo>
                    <a:pt x="565" y="18"/>
                  </a:lnTo>
                  <a:lnTo>
                    <a:pt x="544" y="0"/>
                  </a:lnTo>
                  <a:lnTo>
                    <a:pt x="267" y="3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F79646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 pitchFamily="34" charset="0"/>
              </a:endParaRPr>
            </a:p>
          </p:txBody>
        </p:sp>
        <p:sp>
          <p:nvSpPr>
            <p:cNvPr id="277" name="Freeform 276"/>
            <p:cNvSpPr>
              <a:spLocks/>
            </p:cNvSpPr>
            <p:nvPr/>
          </p:nvSpPr>
          <p:spPr bwMode="auto">
            <a:xfrm>
              <a:off x="2946018" y="2411413"/>
              <a:ext cx="1100138" cy="571500"/>
            </a:xfrm>
            <a:custGeom>
              <a:avLst/>
              <a:gdLst>
                <a:gd name="T0" fmla="*/ 2147483647 w 713"/>
                <a:gd name="T1" fmla="*/ 0 h 343"/>
                <a:gd name="T2" fmla="*/ 0 w 713"/>
                <a:gd name="T3" fmla="*/ 2147483647 h 343"/>
                <a:gd name="T4" fmla="*/ 2147483647 w 713"/>
                <a:gd name="T5" fmla="*/ 2147483647 h 343"/>
                <a:gd name="T6" fmla="*/ 2147483647 w 713"/>
                <a:gd name="T7" fmla="*/ 2147483647 h 343"/>
                <a:gd name="T8" fmla="*/ 2147483647 w 713"/>
                <a:gd name="T9" fmla="*/ 2147483647 h 343"/>
                <a:gd name="T10" fmla="*/ 2147483647 w 713"/>
                <a:gd name="T11" fmla="*/ 2147483647 h 343"/>
                <a:gd name="T12" fmla="*/ 2147483647 w 713"/>
                <a:gd name="T13" fmla="*/ 2147483647 h 343"/>
                <a:gd name="T14" fmla="*/ 2147483647 w 713"/>
                <a:gd name="T15" fmla="*/ 2147483647 h 343"/>
                <a:gd name="T16" fmla="*/ 2147483647 w 713"/>
                <a:gd name="T17" fmla="*/ 2147483647 h 343"/>
                <a:gd name="T18" fmla="*/ 2147483647 w 713"/>
                <a:gd name="T19" fmla="*/ 2147483647 h 343"/>
                <a:gd name="T20" fmla="*/ 2147483647 w 713"/>
                <a:gd name="T21" fmla="*/ 2147483647 h 343"/>
                <a:gd name="T22" fmla="*/ 2147483647 w 713"/>
                <a:gd name="T23" fmla="*/ 2147483647 h 343"/>
                <a:gd name="T24" fmla="*/ 2147483647 w 713"/>
                <a:gd name="T25" fmla="*/ 0 h 34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13"/>
                <a:gd name="T40" fmla="*/ 0 h 343"/>
                <a:gd name="T41" fmla="*/ 713 w 713"/>
                <a:gd name="T42" fmla="*/ 343 h 34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13" h="343">
                  <a:moveTo>
                    <a:pt x="4" y="0"/>
                  </a:moveTo>
                  <a:lnTo>
                    <a:pt x="0" y="61"/>
                  </a:lnTo>
                  <a:lnTo>
                    <a:pt x="253" y="70"/>
                  </a:lnTo>
                  <a:lnTo>
                    <a:pt x="255" y="265"/>
                  </a:lnTo>
                  <a:lnTo>
                    <a:pt x="385" y="319"/>
                  </a:lnTo>
                  <a:lnTo>
                    <a:pt x="420" y="299"/>
                  </a:lnTo>
                  <a:lnTo>
                    <a:pt x="502" y="343"/>
                  </a:lnTo>
                  <a:lnTo>
                    <a:pt x="556" y="341"/>
                  </a:lnTo>
                  <a:lnTo>
                    <a:pt x="654" y="299"/>
                  </a:lnTo>
                  <a:lnTo>
                    <a:pt x="713" y="340"/>
                  </a:lnTo>
                  <a:lnTo>
                    <a:pt x="713" y="128"/>
                  </a:lnTo>
                  <a:lnTo>
                    <a:pt x="695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4F81BD">
                <a:lumMod val="20000"/>
                <a:lumOff val="80000"/>
              </a:srgbClr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Lucida Sans Unicode" pitchFamily="34" charset="0"/>
                <a:cs typeface="+mn-cs"/>
              </a:endParaRPr>
            </a:p>
          </p:txBody>
        </p:sp>
        <p:grpSp>
          <p:nvGrpSpPr>
            <p:cNvPr id="3" name="Group 277"/>
            <p:cNvGrpSpPr>
              <a:grpSpLocks/>
            </p:cNvGrpSpPr>
            <p:nvPr/>
          </p:nvGrpSpPr>
          <p:grpSpPr bwMode="auto">
            <a:xfrm>
              <a:off x="1744223" y="3780302"/>
              <a:ext cx="693453" cy="616234"/>
              <a:chOff x="1744223" y="3780297"/>
              <a:chExt cx="727379" cy="645604"/>
            </a:xfrm>
            <a:solidFill>
              <a:srgbClr val="4F81BD">
                <a:lumMod val="20000"/>
                <a:lumOff val="80000"/>
              </a:srgbClr>
            </a:solidFill>
          </p:grpSpPr>
          <p:sp>
            <p:nvSpPr>
              <p:cNvPr id="344" name="Freeform 343"/>
              <p:cNvSpPr>
                <a:spLocks/>
              </p:cNvSpPr>
              <p:nvPr/>
            </p:nvSpPr>
            <p:spPr bwMode="auto">
              <a:xfrm>
                <a:off x="1782669" y="3780297"/>
                <a:ext cx="113797" cy="118751"/>
              </a:xfrm>
              <a:custGeom>
                <a:avLst/>
                <a:gdLst>
                  <a:gd name="T0" fmla="*/ 2147483647 w 124"/>
                  <a:gd name="T1" fmla="*/ 2147483647 h 121"/>
                  <a:gd name="T2" fmla="*/ 0 w 124"/>
                  <a:gd name="T3" fmla="*/ 2147483647 h 121"/>
                  <a:gd name="T4" fmla="*/ 2147483647 w 124"/>
                  <a:gd name="T5" fmla="*/ 2147483647 h 121"/>
                  <a:gd name="T6" fmla="*/ 2147483647 w 124"/>
                  <a:gd name="T7" fmla="*/ 2147483647 h 121"/>
                  <a:gd name="T8" fmla="*/ 2147483647 w 124"/>
                  <a:gd name="T9" fmla="*/ 2147483647 h 121"/>
                  <a:gd name="T10" fmla="*/ 2147483647 w 124"/>
                  <a:gd name="T11" fmla="*/ 0 h 121"/>
                  <a:gd name="T12" fmla="*/ 2147483647 w 124"/>
                  <a:gd name="T13" fmla="*/ 2147483647 h 1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4"/>
                  <a:gd name="T22" fmla="*/ 0 h 121"/>
                  <a:gd name="T23" fmla="*/ 124 w 124"/>
                  <a:gd name="T24" fmla="*/ 121 h 1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4" h="121">
                    <a:moveTo>
                      <a:pt x="27" y="13"/>
                    </a:moveTo>
                    <a:lnTo>
                      <a:pt x="0" y="71"/>
                    </a:lnTo>
                    <a:lnTo>
                      <a:pt x="48" y="110"/>
                    </a:lnTo>
                    <a:lnTo>
                      <a:pt x="103" y="121"/>
                    </a:lnTo>
                    <a:lnTo>
                      <a:pt x="124" y="73"/>
                    </a:lnTo>
                    <a:lnTo>
                      <a:pt x="110" y="0"/>
                    </a:lnTo>
                    <a:lnTo>
                      <a:pt x="27" y="13"/>
                    </a:lnTo>
                    <a:close/>
                  </a:path>
                </a:pathLst>
              </a:cu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Lucida Sans Unicode" pitchFamily="34" charset="0"/>
                  <a:cs typeface="+mn-cs"/>
                </a:endParaRPr>
              </a:p>
            </p:txBody>
          </p:sp>
          <p:sp>
            <p:nvSpPr>
              <p:cNvPr id="345" name="Freeform 344"/>
              <p:cNvSpPr>
                <a:spLocks/>
              </p:cNvSpPr>
              <p:nvPr/>
            </p:nvSpPr>
            <p:spPr bwMode="auto">
              <a:xfrm>
                <a:off x="1885701" y="3862252"/>
                <a:ext cx="169158" cy="132132"/>
              </a:xfrm>
              <a:custGeom>
                <a:avLst/>
                <a:gdLst>
                  <a:gd name="T0" fmla="*/ 0 w 184"/>
                  <a:gd name="T1" fmla="*/ 2147483647 h 136"/>
                  <a:gd name="T2" fmla="*/ 2147483647 w 184"/>
                  <a:gd name="T3" fmla="*/ 0 h 136"/>
                  <a:gd name="T4" fmla="*/ 2147483647 w 184"/>
                  <a:gd name="T5" fmla="*/ 2147483647 h 136"/>
                  <a:gd name="T6" fmla="*/ 2147483647 w 184"/>
                  <a:gd name="T7" fmla="*/ 2147483647 h 136"/>
                  <a:gd name="T8" fmla="*/ 2147483647 w 184"/>
                  <a:gd name="T9" fmla="*/ 2147483647 h 136"/>
                  <a:gd name="T10" fmla="*/ 2147483647 w 184"/>
                  <a:gd name="T11" fmla="*/ 2147483647 h 136"/>
                  <a:gd name="T12" fmla="*/ 2147483647 w 184"/>
                  <a:gd name="T13" fmla="*/ 2147483647 h 136"/>
                  <a:gd name="T14" fmla="*/ 0 w 184"/>
                  <a:gd name="T15" fmla="*/ 2147483647 h 1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84"/>
                  <a:gd name="T25" fmla="*/ 0 h 136"/>
                  <a:gd name="T26" fmla="*/ 184 w 184"/>
                  <a:gd name="T27" fmla="*/ 136 h 1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84" h="136">
                    <a:moveTo>
                      <a:pt x="0" y="48"/>
                    </a:moveTo>
                    <a:lnTo>
                      <a:pt x="126" y="0"/>
                    </a:lnTo>
                    <a:lnTo>
                      <a:pt x="149" y="58"/>
                    </a:lnTo>
                    <a:lnTo>
                      <a:pt x="173" y="72"/>
                    </a:lnTo>
                    <a:lnTo>
                      <a:pt x="184" y="120"/>
                    </a:lnTo>
                    <a:lnTo>
                      <a:pt x="121" y="127"/>
                    </a:lnTo>
                    <a:lnTo>
                      <a:pt x="76" y="136"/>
                    </a:lnTo>
                    <a:lnTo>
                      <a:pt x="0" y="48"/>
                    </a:lnTo>
                    <a:close/>
                  </a:path>
                </a:pathLst>
              </a:cu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Lucida Sans Unicode" pitchFamily="34" charset="0"/>
                  <a:cs typeface="+mn-cs"/>
                </a:endParaRPr>
              </a:p>
            </p:txBody>
          </p:sp>
          <p:sp>
            <p:nvSpPr>
              <p:cNvPr id="346" name="Freeform 345"/>
              <p:cNvSpPr>
                <a:spLocks/>
              </p:cNvSpPr>
              <p:nvPr/>
            </p:nvSpPr>
            <p:spPr bwMode="auto">
              <a:xfrm>
                <a:off x="2056397" y="3962605"/>
                <a:ext cx="132251" cy="70247"/>
              </a:xfrm>
              <a:custGeom>
                <a:avLst/>
                <a:gdLst>
                  <a:gd name="T0" fmla="*/ 2147483647 w 146"/>
                  <a:gd name="T1" fmla="*/ 2147483647 h 72"/>
                  <a:gd name="T2" fmla="*/ 0 w 146"/>
                  <a:gd name="T3" fmla="*/ 2147483647 h 72"/>
                  <a:gd name="T4" fmla="*/ 2147483647 w 146"/>
                  <a:gd name="T5" fmla="*/ 2147483647 h 72"/>
                  <a:gd name="T6" fmla="*/ 2147483647 w 146"/>
                  <a:gd name="T7" fmla="*/ 2147483647 h 72"/>
                  <a:gd name="T8" fmla="*/ 2147483647 w 146"/>
                  <a:gd name="T9" fmla="*/ 2147483647 h 72"/>
                  <a:gd name="T10" fmla="*/ 2147483647 w 146"/>
                  <a:gd name="T11" fmla="*/ 2147483647 h 72"/>
                  <a:gd name="T12" fmla="*/ 2147483647 w 146"/>
                  <a:gd name="T13" fmla="*/ 2147483647 h 72"/>
                  <a:gd name="T14" fmla="*/ 2147483647 w 146"/>
                  <a:gd name="T15" fmla="*/ 0 h 72"/>
                  <a:gd name="T16" fmla="*/ 2147483647 w 146"/>
                  <a:gd name="T17" fmla="*/ 2147483647 h 7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6"/>
                  <a:gd name="T28" fmla="*/ 0 h 72"/>
                  <a:gd name="T29" fmla="*/ 146 w 146"/>
                  <a:gd name="T30" fmla="*/ 72 h 7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6" h="72">
                    <a:moveTo>
                      <a:pt x="22" y="3"/>
                    </a:moveTo>
                    <a:lnTo>
                      <a:pt x="0" y="67"/>
                    </a:lnTo>
                    <a:lnTo>
                      <a:pt x="38" y="72"/>
                    </a:lnTo>
                    <a:lnTo>
                      <a:pt x="62" y="57"/>
                    </a:lnTo>
                    <a:lnTo>
                      <a:pt x="107" y="58"/>
                    </a:lnTo>
                    <a:lnTo>
                      <a:pt x="146" y="30"/>
                    </a:lnTo>
                    <a:lnTo>
                      <a:pt x="120" y="20"/>
                    </a:lnTo>
                    <a:lnTo>
                      <a:pt x="101" y="0"/>
                    </a:lnTo>
                    <a:lnTo>
                      <a:pt x="22" y="3"/>
                    </a:lnTo>
                    <a:close/>
                  </a:path>
                </a:pathLst>
              </a:cu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Lucida Sans Unicode" pitchFamily="34" charset="0"/>
                  <a:cs typeface="+mn-cs"/>
                </a:endParaRPr>
              </a:p>
            </p:txBody>
          </p:sp>
          <p:sp>
            <p:nvSpPr>
              <p:cNvPr id="347" name="Freeform 346"/>
              <p:cNvSpPr>
                <a:spLocks/>
              </p:cNvSpPr>
              <p:nvPr/>
            </p:nvSpPr>
            <p:spPr bwMode="auto">
              <a:xfrm>
                <a:off x="2094842" y="4059612"/>
                <a:ext cx="56899" cy="51849"/>
              </a:xfrm>
              <a:custGeom>
                <a:avLst/>
                <a:gdLst>
                  <a:gd name="T0" fmla="*/ 2147483647 w 60"/>
                  <a:gd name="T1" fmla="*/ 0 h 53"/>
                  <a:gd name="T2" fmla="*/ 0 w 60"/>
                  <a:gd name="T3" fmla="*/ 2147483647 h 53"/>
                  <a:gd name="T4" fmla="*/ 2147483647 w 60"/>
                  <a:gd name="T5" fmla="*/ 2147483647 h 53"/>
                  <a:gd name="T6" fmla="*/ 2147483647 w 60"/>
                  <a:gd name="T7" fmla="*/ 2147483647 h 53"/>
                  <a:gd name="T8" fmla="*/ 2147483647 w 60"/>
                  <a:gd name="T9" fmla="*/ 0 h 5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53"/>
                  <a:gd name="T17" fmla="*/ 60 w 60"/>
                  <a:gd name="T18" fmla="*/ 53 h 5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53">
                    <a:moveTo>
                      <a:pt x="52" y="0"/>
                    </a:moveTo>
                    <a:lnTo>
                      <a:pt x="0" y="5"/>
                    </a:lnTo>
                    <a:lnTo>
                      <a:pt x="9" y="53"/>
                    </a:lnTo>
                    <a:lnTo>
                      <a:pt x="60" y="41"/>
                    </a:lnTo>
                    <a:lnTo>
                      <a:pt x="52" y="0"/>
                    </a:lnTo>
                    <a:close/>
                  </a:path>
                </a:pathLst>
              </a:cu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Lucida Sans Unicode" pitchFamily="34" charset="0"/>
                  <a:cs typeface="+mn-cs"/>
                </a:endParaRPr>
              </a:p>
            </p:txBody>
          </p:sp>
          <p:sp>
            <p:nvSpPr>
              <p:cNvPr id="348" name="Freeform 347"/>
              <p:cNvSpPr>
                <a:spLocks/>
              </p:cNvSpPr>
              <p:nvPr/>
            </p:nvSpPr>
            <p:spPr bwMode="auto">
              <a:xfrm>
                <a:off x="2156354" y="4114806"/>
                <a:ext cx="35370" cy="50176"/>
              </a:xfrm>
              <a:custGeom>
                <a:avLst/>
                <a:gdLst>
                  <a:gd name="T0" fmla="*/ 0 w 41"/>
                  <a:gd name="T1" fmla="*/ 2147483647 h 51"/>
                  <a:gd name="T2" fmla="*/ 2147483647 w 41"/>
                  <a:gd name="T3" fmla="*/ 0 h 51"/>
                  <a:gd name="T4" fmla="*/ 2147483647 w 41"/>
                  <a:gd name="T5" fmla="*/ 2147483647 h 51"/>
                  <a:gd name="T6" fmla="*/ 2147483647 w 41"/>
                  <a:gd name="T7" fmla="*/ 2147483647 h 51"/>
                  <a:gd name="T8" fmla="*/ 0 w 41"/>
                  <a:gd name="T9" fmla="*/ 2147483647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"/>
                  <a:gd name="T16" fmla="*/ 0 h 51"/>
                  <a:gd name="T17" fmla="*/ 41 w 41"/>
                  <a:gd name="T18" fmla="*/ 51 h 5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" h="51">
                    <a:moveTo>
                      <a:pt x="0" y="19"/>
                    </a:moveTo>
                    <a:lnTo>
                      <a:pt x="41" y="0"/>
                    </a:lnTo>
                    <a:lnTo>
                      <a:pt x="41" y="45"/>
                    </a:lnTo>
                    <a:lnTo>
                      <a:pt x="14" y="51"/>
                    </a:lnTo>
                    <a:lnTo>
                      <a:pt x="0" y="19"/>
                    </a:lnTo>
                    <a:close/>
                  </a:path>
                </a:pathLst>
              </a:cu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Lucida Sans Unicode" pitchFamily="34" charset="0"/>
                  <a:cs typeface="+mn-cs"/>
                </a:endParaRPr>
              </a:p>
            </p:txBody>
          </p:sp>
          <p:sp>
            <p:nvSpPr>
              <p:cNvPr id="349" name="Freeform 348"/>
              <p:cNvSpPr>
                <a:spLocks/>
              </p:cNvSpPr>
              <p:nvPr/>
            </p:nvSpPr>
            <p:spPr bwMode="auto">
              <a:xfrm>
                <a:off x="2247084" y="4139895"/>
                <a:ext cx="224518" cy="286006"/>
              </a:xfrm>
              <a:custGeom>
                <a:avLst/>
                <a:gdLst>
                  <a:gd name="T0" fmla="*/ 2147483647 w 249"/>
                  <a:gd name="T1" fmla="*/ 0 h 294"/>
                  <a:gd name="T2" fmla="*/ 0 w 249"/>
                  <a:gd name="T3" fmla="*/ 2147483647 h 294"/>
                  <a:gd name="T4" fmla="*/ 2147483647 w 249"/>
                  <a:gd name="T5" fmla="*/ 2147483647 h 294"/>
                  <a:gd name="T6" fmla="*/ 2147483647 w 249"/>
                  <a:gd name="T7" fmla="*/ 2147483647 h 294"/>
                  <a:gd name="T8" fmla="*/ 2147483647 w 249"/>
                  <a:gd name="T9" fmla="*/ 2147483647 h 294"/>
                  <a:gd name="T10" fmla="*/ 2147483647 w 249"/>
                  <a:gd name="T11" fmla="*/ 2147483647 h 294"/>
                  <a:gd name="T12" fmla="*/ 2147483647 w 249"/>
                  <a:gd name="T13" fmla="*/ 2147483647 h 294"/>
                  <a:gd name="T14" fmla="*/ 2147483647 w 249"/>
                  <a:gd name="T15" fmla="*/ 2147483647 h 294"/>
                  <a:gd name="T16" fmla="*/ 2147483647 w 249"/>
                  <a:gd name="T17" fmla="*/ 2147483647 h 294"/>
                  <a:gd name="T18" fmla="*/ 2147483647 w 249"/>
                  <a:gd name="T19" fmla="*/ 0 h 29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49"/>
                  <a:gd name="T31" fmla="*/ 0 h 294"/>
                  <a:gd name="T32" fmla="*/ 249 w 249"/>
                  <a:gd name="T33" fmla="*/ 294 h 29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49" h="294">
                    <a:moveTo>
                      <a:pt x="42" y="0"/>
                    </a:moveTo>
                    <a:lnTo>
                      <a:pt x="0" y="112"/>
                    </a:lnTo>
                    <a:lnTo>
                      <a:pt x="30" y="167"/>
                    </a:lnTo>
                    <a:lnTo>
                      <a:pt x="30" y="267"/>
                    </a:lnTo>
                    <a:lnTo>
                      <a:pt x="90" y="294"/>
                    </a:lnTo>
                    <a:lnTo>
                      <a:pt x="117" y="235"/>
                    </a:lnTo>
                    <a:lnTo>
                      <a:pt x="193" y="222"/>
                    </a:lnTo>
                    <a:lnTo>
                      <a:pt x="249" y="158"/>
                    </a:lnTo>
                    <a:lnTo>
                      <a:pt x="190" y="58"/>
                    </a:lnTo>
                    <a:lnTo>
                      <a:pt x="42" y="0"/>
                    </a:lnTo>
                    <a:close/>
                  </a:path>
                </a:pathLst>
              </a:cu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Lucida Sans Unicode" pitchFamily="34" charset="0"/>
                  <a:cs typeface="+mn-cs"/>
                </a:endParaRPr>
              </a:p>
            </p:txBody>
          </p:sp>
          <p:sp>
            <p:nvSpPr>
              <p:cNvPr id="350" name="Freeform 349"/>
              <p:cNvSpPr>
                <a:spLocks/>
              </p:cNvSpPr>
              <p:nvPr/>
            </p:nvSpPr>
            <p:spPr bwMode="auto">
              <a:xfrm>
                <a:off x="2168656" y="4004418"/>
                <a:ext cx="124562" cy="113733"/>
              </a:xfrm>
              <a:custGeom>
                <a:avLst/>
                <a:gdLst>
                  <a:gd name="T0" fmla="*/ 2147483647 w 138"/>
                  <a:gd name="T1" fmla="*/ 0 h 115"/>
                  <a:gd name="T2" fmla="*/ 0 w 138"/>
                  <a:gd name="T3" fmla="*/ 2147483647 h 115"/>
                  <a:gd name="T4" fmla="*/ 2147483647 w 138"/>
                  <a:gd name="T5" fmla="*/ 2147483647 h 115"/>
                  <a:gd name="T6" fmla="*/ 2147483647 w 138"/>
                  <a:gd name="T7" fmla="*/ 2147483647 h 115"/>
                  <a:gd name="T8" fmla="*/ 2147483647 w 138"/>
                  <a:gd name="T9" fmla="*/ 2147483647 h 115"/>
                  <a:gd name="T10" fmla="*/ 2147483647 w 138"/>
                  <a:gd name="T11" fmla="*/ 2147483647 h 115"/>
                  <a:gd name="T12" fmla="*/ 2147483647 w 138"/>
                  <a:gd name="T13" fmla="*/ 2147483647 h 115"/>
                  <a:gd name="T14" fmla="*/ 2147483647 w 138"/>
                  <a:gd name="T15" fmla="*/ 2147483647 h 115"/>
                  <a:gd name="T16" fmla="*/ 2147483647 w 138"/>
                  <a:gd name="T17" fmla="*/ 0 h 11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8"/>
                  <a:gd name="T28" fmla="*/ 0 h 115"/>
                  <a:gd name="T29" fmla="*/ 138 w 138"/>
                  <a:gd name="T30" fmla="*/ 115 h 11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8" h="115">
                    <a:moveTo>
                      <a:pt x="29" y="0"/>
                    </a:moveTo>
                    <a:lnTo>
                      <a:pt x="0" y="34"/>
                    </a:lnTo>
                    <a:lnTo>
                      <a:pt x="12" y="61"/>
                    </a:lnTo>
                    <a:lnTo>
                      <a:pt x="38" y="70"/>
                    </a:lnTo>
                    <a:lnTo>
                      <a:pt x="64" y="115"/>
                    </a:lnTo>
                    <a:lnTo>
                      <a:pt x="136" y="97"/>
                    </a:lnTo>
                    <a:lnTo>
                      <a:pt x="138" y="49"/>
                    </a:lnTo>
                    <a:lnTo>
                      <a:pt x="85" y="9"/>
                    </a:lnTo>
                    <a:lnTo>
                      <a:pt x="29" y="0"/>
                    </a:lnTo>
                    <a:close/>
                  </a:path>
                </a:pathLst>
              </a:cu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square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1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Lucida Sans Unicode" pitchFamily="34" charset="0"/>
                  <a:cs typeface="+mn-cs"/>
                </a:endParaRPr>
              </a:p>
            </p:txBody>
          </p:sp>
          <p:sp>
            <p:nvSpPr>
              <p:cNvPr id="351" name="Text Box 28"/>
              <p:cNvSpPr txBox="1">
                <a:spLocks noChangeArrowheads="1"/>
              </p:cNvSpPr>
              <p:nvPr/>
            </p:nvSpPr>
            <p:spPr bwMode="auto">
              <a:xfrm>
                <a:off x="1744223" y="4133207"/>
                <a:ext cx="388044" cy="2869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86602" tIns="43301" rIns="86602" bIns="43301">
                <a:noAutofit/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86677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500" b="1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libri" pitchFamily="34" charset="0"/>
                    <a:cs typeface="+mn-cs"/>
                  </a:rPr>
                  <a:t>HI</a:t>
                </a:r>
              </a:p>
            </p:txBody>
          </p:sp>
        </p:grpSp>
        <p:sp>
          <p:nvSpPr>
            <p:cNvPr id="279" name="Text Box 29"/>
            <p:cNvSpPr txBox="1">
              <a:spLocks noChangeArrowheads="1"/>
            </p:cNvSpPr>
            <p:nvPr/>
          </p:nvSpPr>
          <p:spPr bwMode="auto">
            <a:xfrm>
              <a:off x="926618" y="254443"/>
              <a:ext cx="539850" cy="202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86602" tIns="43301" rIns="86602" bIns="43301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86677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WA</a:t>
              </a:r>
            </a:p>
          </p:txBody>
        </p:sp>
        <p:sp>
          <p:nvSpPr>
            <p:cNvPr id="280" name="Text Box 31"/>
            <p:cNvSpPr txBox="1">
              <a:spLocks noChangeArrowheads="1"/>
            </p:cNvSpPr>
            <p:nvPr/>
          </p:nvSpPr>
          <p:spPr bwMode="auto">
            <a:xfrm>
              <a:off x="1609468" y="2651952"/>
              <a:ext cx="485649" cy="272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86602" tIns="43301" rIns="86602" bIns="43301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86677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AZ</a:t>
              </a:r>
            </a:p>
          </p:txBody>
        </p:sp>
        <p:sp>
          <p:nvSpPr>
            <p:cNvPr id="281" name="Text Box 32"/>
            <p:cNvSpPr txBox="1">
              <a:spLocks noChangeArrowheads="1"/>
            </p:cNvSpPr>
            <p:nvPr/>
          </p:nvSpPr>
          <p:spPr bwMode="auto">
            <a:xfrm>
              <a:off x="3468761" y="2536846"/>
              <a:ext cx="464682" cy="263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86602" tIns="43301" rIns="86602" bIns="43301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86677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OK</a:t>
              </a:r>
            </a:p>
          </p:txBody>
        </p:sp>
        <p:sp>
          <p:nvSpPr>
            <p:cNvPr id="282" name="Freeform 281"/>
            <p:cNvSpPr>
              <a:spLocks/>
            </p:cNvSpPr>
            <p:nvPr/>
          </p:nvSpPr>
          <p:spPr bwMode="auto">
            <a:xfrm>
              <a:off x="6490906" y="0"/>
              <a:ext cx="481012" cy="795338"/>
            </a:xfrm>
            <a:custGeom>
              <a:avLst/>
              <a:gdLst>
                <a:gd name="T0" fmla="*/ 2147483647 w 313"/>
                <a:gd name="T1" fmla="*/ 2147483647 h 478"/>
                <a:gd name="T2" fmla="*/ 2147483647 w 313"/>
                <a:gd name="T3" fmla="*/ 2147483647 h 478"/>
                <a:gd name="T4" fmla="*/ 2147483647 w 313"/>
                <a:gd name="T5" fmla="*/ 2147483647 h 478"/>
                <a:gd name="T6" fmla="*/ 2147483647 w 313"/>
                <a:gd name="T7" fmla="*/ 2147483647 h 478"/>
                <a:gd name="T8" fmla="*/ 2147483647 w 313"/>
                <a:gd name="T9" fmla="*/ 2147483647 h 478"/>
                <a:gd name="T10" fmla="*/ 2147483647 w 313"/>
                <a:gd name="T11" fmla="*/ 2147483647 h 478"/>
                <a:gd name="T12" fmla="*/ 2147483647 w 313"/>
                <a:gd name="T13" fmla="*/ 2147483647 h 478"/>
                <a:gd name="T14" fmla="*/ 0 w 313"/>
                <a:gd name="T15" fmla="*/ 2147483647 h 478"/>
                <a:gd name="T16" fmla="*/ 2147483647 w 313"/>
                <a:gd name="T17" fmla="*/ 2147483647 h 478"/>
                <a:gd name="T18" fmla="*/ 2147483647 w 313"/>
                <a:gd name="T19" fmla="*/ 2147483647 h 478"/>
                <a:gd name="T20" fmla="*/ 2147483647 w 313"/>
                <a:gd name="T21" fmla="*/ 2147483647 h 478"/>
                <a:gd name="T22" fmla="*/ 2147483647 w 313"/>
                <a:gd name="T23" fmla="*/ 2147483647 h 478"/>
                <a:gd name="T24" fmla="*/ 2147483647 w 313"/>
                <a:gd name="T25" fmla="*/ 2147483647 h 478"/>
                <a:gd name="T26" fmla="*/ 2147483647 w 313"/>
                <a:gd name="T27" fmla="*/ 2147483647 h 478"/>
                <a:gd name="T28" fmla="*/ 2147483647 w 313"/>
                <a:gd name="T29" fmla="*/ 2147483647 h 478"/>
                <a:gd name="T30" fmla="*/ 2147483647 w 313"/>
                <a:gd name="T31" fmla="*/ 2147483647 h 478"/>
                <a:gd name="T32" fmla="*/ 2147483647 w 313"/>
                <a:gd name="T33" fmla="*/ 2147483647 h 478"/>
                <a:gd name="T34" fmla="*/ 2147483647 w 313"/>
                <a:gd name="T35" fmla="*/ 2147483647 h 478"/>
                <a:gd name="T36" fmla="*/ 2147483647 w 313"/>
                <a:gd name="T37" fmla="*/ 2147483647 h 478"/>
                <a:gd name="T38" fmla="*/ 2147483647 w 313"/>
                <a:gd name="T39" fmla="*/ 2147483647 h 478"/>
                <a:gd name="T40" fmla="*/ 2147483647 w 313"/>
                <a:gd name="T41" fmla="*/ 2147483647 h 478"/>
                <a:gd name="T42" fmla="*/ 2147483647 w 313"/>
                <a:gd name="T43" fmla="*/ 2147483647 h 478"/>
                <a:gd name="T44" fmla="*/ 2147483647 w 313"/>
                <a:gd name="T45" fmla="*/ 2147483647 h 478"/>
                <a:gd name="T46" fmla="*/ 2147483647 w 313"/>
                <a:gd name="T47" fmla="*/ 2147483647 h 478"/>
                <a:gd name="T48" fmla="*/ 2147483647 w 313"/>
                <a:gd name="T49" fmla="*/ 0 h 478"/>
                <a:gd name="T50" fmla="*/ 2147483647 w 313"/>
                <a:gd name="T51" fmla="*/ 2147483647 h 478"/>
                <a:gd name="T52" fmla="*/ 2147483647 w 313"/>
                <a:gd name="T53" fmla="*/ 2147483647 h 478"/>
                <a:gd name="T54" fmla="*/ 2147483647 w 313"/>
                <a:gd name="T55" fmla="*/ 2147483647 h 47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13"/>
                <a:gd name="T85" fmla="*/ 0 h 478"/>
                <a:gd name="T86" fmla="*/ 313 w 313"/>
                <a:gd name="T87" fmla="*/ 478 h 47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13" h="478">
                  <a:moveTo>
                    <a:pt x="73" y="15"/>
                  </a:moveTo>
                  <a:lnTo>
                    <a:pt x="27" y="103"/>
                  </a:lnTo>
                  <a:lnTo>
                    <a:pt x="49" y="136"/>
                  </a:lnTo>
                  <a:lnTo>
                    <a:pt x="27" y="176"/>
                  </a:lnTo>
                  <a:lnTo>
                    <a:pt x="40" y="189"/>
                  </a:lnTo>
                  <a:lnTo>
                    <a:pt x="31" y="216"/>
                  </a:lnTo>
                  <a:lnTo>
                    <a:pt x="31" y="261"/>
                  </a:lnTo>
                  <a:lnTo>
                    <a:pt x="0" y="277"/>
                  </a:lnTo>
                  <a:lnTo>
                    <a:pt x="12" y="291"/>
                  </a:lnTo>
                  <a:lnTo>
                    <a:pt x="78" y="458"/>
                  </a:lnTo>
                  <a:lnTo>
                    <a:pt x="130" y="478"/>
                  </a:lnTo>
                  <a:lnTo>
                    <a:pt x="127" y="444"/>
                  </a:lnTo>
                  <a:lnTo>
                    <a:pt x="152" y="417"/>
                  </a:lnTo>
                  <a:lnTo>
                    <a:pt x="143" y="389"/>
                  </a:lnTo>
                  <a:lnTo>
                    <a:pt x="207" y="355"/>
                  </a:lnTo>
                  <a:lnTo>
                    <a:pt x="210" y="308"/>
                  </a:lnTo>
                  <a:lnTo>
                    <a:pt x="248" y="306"/>
                  </a:lnTo>
                  <a:lnTo>
                    <a:pt x="277" y="270"/>
                  </a:lnTo>
                  <a:lnTo>
                    <a:pt x="313" y="246"/>
                  </a:lnTo>
                  <a:lnTo>
                    <a:pt x="313" y="216"/>
                  </a:lnTo>
                  <a:lnTo>
                    <a:pt x="264" y="207"/>
                  </a:lnTo>
                  <a:lnTo>
                    <a:pt x="255" y="174"/>
                  </a:lnTo>
                  <a:lnTo>
                    <a:pt x="206" y="170"/>
                  </a:lnTo>
                  <a:lnTo>
                    <a:pt x="166" y="28"/>
                  </a:lnTo>
                  <a:lnTo>
                    <a:pt x="148" y="0"/>
                  </a:lnTo>
                  <a:lnTo>
                    <a:pt x="98" y="12"/>
                  </a:lnTo>
                  <a:lnTo>
                    <a:pt x="90" y="25"/>
                  </a:lnTo>
                  <a:lnTo>
                    <a:pt x="73" y="15"/>
                  </a:lnTo>
                  <a:close/>
                </a:path>
              </a:pathLst>
            </a:custGeom>
            <a:solidFill>
              <a:schemeClr val="accent6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 pitchFamily="34" charset="0"/>
                <a:cs typeface="+mn-cs"/>
              </a:endParaRPr>
            </a:p>
          </p:txBody>
        </p:sp>
        <p:sp>
          <p:nvSpPr>
            <p:cNvPr id="283" name="Freeform 282"/>
            <p:cNvSpPr>
              <a:spLocks/>
            </p:cNvSpPr>
            <p:nvPr/>
          </p:nvSpPr>
          <p:spPr bwMode="auto">
            <a:xfrm>
              <a:off x="5771679" y="1573602"/>
              <a:ext cx="620773" cy="274130"/>
            </a:xfrm>
            <a:custGeom>
              <a:avLst/>
              <a:gdLst>
                <a:gd name="T0" fmla="*/ 0 w 403"/>
                <a:gd name="T1" fmla="*/ 2147483647 h 165"/>
                <a:gd name="T2" fmla="*/ 2147483647 w 403"/>
                <a:gd name="T3" fmla="*/ 0 h 165"/>
                <a:gd name="T4" fmla="*/ 2147483647 w 403"/>
                <a:gd name="T5" fmla="*/ 2147483647 h 165"/>
                <a:gd name="T6" fmla="*/ 2147483647 w 403"/>
                <a:gd name="T7" fmla="*/ 2147483647 h 165"/>
                <a:gd name="T8" fmla="*/ 2147483647 w 403"/>
                <a:gd name="T9" fmla="*/ 2147483647 h 165"/>
                <a:gd name="T10" fmla="*/ 2147483647 w 403"/>
                <a:gd name="T11" fmla="*/ 2147483647 h 165"/>
                <a:gd name="T12" fmla="*/ 2147483647 w 403"/>
                <a:gd name="T13" fmla="*/ 2147483647 h 165"/>
                <a:gd name="T14" fmla="*/ 2147483647 w 403"/>
                <a:gd name="T15" fmla="*/ 2147483647 h 165"/>
                <a:gd name="T16" fmla="*/ 2147483647 w 403"/>
                <a:gd name="T17" fmla="*/ 2147483647 h 165"/>
                <a:gd name="T18" fmla="*/ 2147483647 w 403"/>
                <a:gd name="T19" fmla="*/ 2147483647 h 165"/>
                <a:gd name="T20" fmla="*/ 2147483647 w 403"/>
                <a:gd name="T21" fmla="*/ 2147483647 h 165"/>
                <a:gd name="T22" fmla="*/ 2147483647 w 403"/>
                <a:gd name="T23" fmla="*/ 2147483647 h 165"/>
                <a:gd name="T24" fmla="*/ 2147483647 w 403"/>
                <a:gd name="T25" fmla="*/ 2147483647 h 165"/>
                <a:gd name="T26" fmla="*/ 2147483647 w 403"/>
                <a:gd name="T27" fmla="*/ 2147483647 h 165"/>
                <a:gd name="T28" fmla="*/ 2147483647 w 403"/>
                <a:gd name="T29" fmla="*/ 2147483647 h 165"/>
                <a:gd name="T30" fmla="*/ 2147483647 w 403"/>
                <a:gd name="T31" fmla="*/ 2147483647 h 165"/>
                <a:gd name="T32" fmla="*/ 0 w 403"/>
                <a:gd name="T33" fmla="*/ 2147483647 h 16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03"/>
                <a:gd name="T52" fmla="*/ 0 h 165"/>
                <a:gd name="T53" fmla="*/ 403 w 403"/>
                <a:gd name="T54" fmla="*/ 165 h 16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03" h="165">
                  <a:moveTo>
                    <a:pt x="0" y="57"/>
                  </a:moveTo>
                  <a:lnTo>
                    <a:pt x="300" y="0"/>
                  </a:lnTo>
                  <a:lnTo>
                    <a:pt x="349" y="113"/>
                  </a:lnTo>
                  <a:lnTo>
                    <a:pt x="401" y="101"/>
                  </a:lnTo>
                  <a:lnTo>
                    <a:pt x="403" y="158"/>
                  </a:lnTo>
                  <a:lnTo>
                    <a:pt x="361" y="165"/>
                  </a:lnTo>
                  <a:lnTo>
                    <a:pt x="324" y="128"/>
                  </a:lnTo>
                  <a:lnTo>
                    <a:pt x="300" y="83"/>
                  </a:lnTo>
                  <a:lnTo>
                    <a:pt x="296" y="21"/>
                  </a:lnTo>
                  <a:lnTo>
                    <a:pt x="278" y="52"/>
                  </a:lnTo>
                  <a:lnTo>
                    <a:pt x="299" y="146"/>
                  </a:lnTo>
                  <a:lnTo>
                    <a:pt x="211" y="159"/>
                  </a:lnTo>
                  <a:lnTo>
                    <a:pt x="208" y="91"/>
                  </a:lnTo>
                  <a:lnTo>
                    <a:pt x="154" y="61"/>
                  </a:lnTo>
                  <a:lnTo>
                    <a:pt x="108" y="54"/>
                  </a:lnTo>
                  <a:lnTo>
                    <a:pt x="12" y="101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4F81BD">
                <a:lumMod val="20000"/>
                <a:lumOff val="80000"/>
              </a:srgbClr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 pitchFamily="34" charset="0"/>
              </a:endParaRPr>
            </a:p>
          </p:txBody>
        </p:sp>
        <p:sp>
          <p:nvSpPr>
            <p:cNvPr id="284" name="Freeform 283"/>
            <p:cNvSpPr>
              <a:spLocks/>
            </p:cNvSpPr>
            <p:nvPr/>
          </p:nvSpPr>
          <p:spPr bwMode="auto">
            <a:xfrm>
              <a:off x="4022343" y="2439988"/>
              <a:ext cx="617538" cy="620712"/>
            </a:xfrm>
            <a:custGeom>
              <a:avLst/>
              <a:gdLst>
                <a:gd name="T0" fmla="*/ 0 w 401"/>
                <a:gd name="T1" fmla="*/ 2147483647 h 374"/>
                <a:gd name="T2" fmla="*/ 2147483647 w 401"/>
                <a:gd name="T3" fmla="*/ 2147483647 h 374"/>
                <a:gd name="T4" fmla="*/ 2147483647 w 401"/>
                <a:gd name="T5" fmla="*/ 0 h 374"/>
                <a:gd name="T6" fmla="*/ 2147483647 w 401"/>
                <a:gd name="T7" fmla="*/ 2147483647 h 374"/>
                <a:gd name="T8" fmla="*/ 2147483647 w 401"/>
                <a:gd name="T9" fmla="*/ 2147483647 h 374"/>
                <a:gd name="T10" fmla="*/ 2147483647 w 401"/>
                <a:gd name="T11" fmla="*/ 2147483647 h 374"/>
                <a:gd name="T12" fmla="*/ 2147483647 w 401"/>
                <a:gd name="T13" fmla="*/ 2147483647 h 374"/>
                <a:gd name="T14" fmla="*/ 2147483647 w 401"/>
                <a:gd name="T15" fmla="*/ 2147483647 h 374"/>
                <a:gd name="T16" fmla="*/ 2147483647 w 401"/>
                <a:gd name="T17" fmla="*/ 2147483647 h 374"/>
                <a:gd name="T18" fmla="*/ 2147483647 w 401"/>
                <a:gd name="T19" fmla="*/ 2147483647 h 374"/>
                <a:gd name="T20" fmla="*/ 2147483647 w 401"/>
                <a:gd name="T21" fmla="*/ 2147483647 h 374"/>
                <a:gd name="T22" fmla="*/ 2147483647 w 401"/>
                <a:gd name="T23" fmla="*/ 2147483647 h 374"/>
                <a:gd name="T24" fmla="*/ 2147483647 w 401"/>
                <a:gd name="T25" fmla="*/ 2147483647 h 374"/>
                <a:gd name="T26" fmla="*/ 2147483647 w 401"/>
                <a:gd name="T27" fmla="*/ 2147483647 h 374"/>
                <a:gd name="T28" fmla="*/ 2147483647 w 401"/>
                <a:gd name="T29" fmla="*/ 2147483647 h 374"/>
                <a:gd name="T30" fmla="*/ 0 w 401"/>
                <a:gd name="T31" fmla="*/ 2147483647 h 37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01"/>
                <a:gd name="T49" fmla="*/ 0 h 374"/>
                <a:gd name="T50" fmla="*/ 401 w 401"/>
                <a:gd name="T51" fmla="*/ 374 h 37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01" h="374">
                  <a:moveTo>
                    <a:pt x="0" y="34"/>
                  </a:moveTo>
                  <a:lnTo>
                    <a:pt x="158" y="15"/>
                  </a:lnTo>
                  <a:lnTo>
                    <a:pt x="353" y="0"/>
                  </a:lnTo>
                  <a:lnTo>
                    <a:pt x="343" y="49"/>
                  </a:lnTo>
                  <a:lnTo>
                    <a:pt x="386" y="39"/>
                  </a:lnTo>
                  <a:lnTo>
                    <a:pt x="401" y="72"/>
                  </a:lnTo>
                  <a:lnTo>
                    <a:pt x="356" y="101"/>
                  </a:lnTo>
                  <a:lnTo>
                    <a:pt x="367" y="154"/>
                  </a:lnTo>
                  <a:lnTo>
                    <a:pt x="321" y="240"/>
                  </a:lnTo>
                  <a:lnTo>
                    <a:pt x="286" y="294"/>
                  </a:lnTo>
                  <a:lnTo>
                    <a:pt x="306" y="362"/>
                  </a:lnTo>
                  <a:lnTo>
                    <a:pt x="58" y="374"/>
                  </a:lnTo>
                  <a:lnTo>
                    <a:pt x="57" y="333"/>
                  </a:lnTo>
                  <a:lnTo>
                    <a:pt x="8" y="324"/>
                  </a:lnTo>
                  <a:lnTo>
                    <a:pt x="8" y="101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4F81BD">
                <a:lumMod val="20000"/>
                <a:lumOff val="80000"/>
              </a:srgbClr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Lucida Sans Unicode" pitchFamily="34" charset="0"/>
                <a:cs typeface="+mn-cs"/>
              </a:endParaRPr>
            </a:p>
          </p:txBody>
        </p:sp>
        <p:sp>
          <p:nvSpPr>
            <p:cNvPr id="285" name="Freeform 284"/>
            <p:cNvSpPr>
              <a:spLocks/>
            </p:cNvSpPr>
            <p:nvPr/>
          </p:nvSpPr>
          <p:spPr bwMode="auto">
            <a:xfrm>
              <a:off x="4114418" y="3040063"/>
              <a:ext cx="750888" cy="652462"/>
            </a:xfrm>
            <a:custGeom>
              <a:avLst/>
              <a:gdLst>
                <a:gd name="T0" fmla="*/ 0 w 489"/>
                <a:gd name="T1" fmla="*/ 2147483647 h 392"/>
                <a:gd name="T2" fmla="*/ 2147483647 w 489"/>
                <a:gd name="T3" fmla="*/ 0 h 392"/>
                <a:gd name="T4" fmla="*/ 2147483647 w 489"/>
                <a:gd name="T5" fmla="*/ 2147483647 h 392"/>
                <a:gd name="T6" fmla="*/ 2147483647 w 489"/>
                <a:gd name="T7" fmla="*/ 2147483647 h 392"/>
                <a:gd name="T8" fmla="*/ 2147483647 w 489"/>
                <a:gd name="T9" fmla="*/ 2147483647 h 392"/>
                <a:gd name="T10" fmla="*/ 2147483647 w 489"/>
                <a:gd name="T11" fmla="*/ 2147483647 h 392"/>
                <a:gd name="T12" fmla="*/ 2147483647 w 489"/>
                <a:gd name="T13" fmla="*/ 2147483647 h 392"/>
                <a:gd name="T14" fmla="*/ 2147483647 w 489"/>
                <a:gd name="T15" fmla="*/ 2147483647 h 392"/>
                <a:gd name="T16" fmla="*/ 2147483647 w 489"/>
                <a:gd name="T17" fmla="*/ 2147483647 h 392"/>
                <a:gd name="T18" fmla="*/ 2147483647 w 489"/>
                <a:gd name="T19" fmla="*/ 2147483647 h 392"/>
                <a:gd name="T20" fmla="*/ 2147483647 w 489"/>
                <a:gd name="T21" fmla="*/ 2147483647 h 392"/>
                <a:gd name="T22" fmla="*/ 2147483647 w 489"/>
                <a:gd name="T23" fmla="*/ 2147483647 h 392"/>
                <a:gd name="T24" fmla="*/ 2147483647 w 489"/>
                <a:gd name="T25" fmla="*/ 2147483647 h 392"/>
                <a:gd name="T26" fmla="*/ 2147483647 w 489"/>
                <a:gd name="T27" fmla="*/ 2147483647 h 392"/>
                <a:gd name="T28" fmla="*/ 2147483647 w 489"/>
                <a:gd name="T29" fmla="*/ 2147483647 h 392"/>
                <a:gd name="T30" fmla="*/ 2147483647 w 489"/>
                <a:gd name="T31" fmla="*/ 2147483647 h 392"/>
                <a:gd name="T32" fmla="*/ 2147483647 w 489"/>
                <a:gd name="T33" fmla="*/ 2147483647 h 392"/>
                <a:gd name="T34" fmla="*/ 2147483647 w 489"/>
                <a:gd name="T35" fmla="*/ 2147483647 h 392"/>
                <a:gd name="T36" fmla="*/ 2147483647 w 489"/>
                <a:gd name="T37" fmla="*/ 2147483647 h 392"/>
                <a:gd name="T38" fmla="*/ 2147483647 w 489"/>
                <a:gd name="T39" fmla="*/ 2147483647 h 392"/>
                <a:gd name="T40" fmla="*/ 2147483647 w 489"/>
                <a:gd name="T41" fmla="*/ 2147483647 h 392"/>
                <a:gd name="T42" fmla="*/ 2147483647 w 489"/>
                <a:gd name="T43" fmla="*/ 2147483647 h 392"/>
                <a:gd name="T44" fmla="*/ 2147483647 w 489"/>
                <a:gd name="T45" fmla="*/ 2147483647 h 392"/>
                <a:gd name="T46" fmla="*/ 2147483647 w 489"/>
                <a:gd name="T47" fmla="*/ 2147483647 h 392"/>
                <a:gd name="T48" fmla="*/ 2147483647 w 489"/>
                <a:gd name="T49" fmla="*/ 2147483647 h 392"/>
                <a:gd name="T50" fmla="*/ 2147483647 w 489"/>
                <a:gd name="T51" fmla="*/ 2147483647 h 392"/>
                <a:gd name="T52" fmla="*/ 2147483647 w 489"/>
                <a:gd name="T53" fmla="*/ 2147483647 h 392"/>
                <a:gd name="T54" fmla="*/ 2147483647 w 489"/>
                <a:gd name="T55" fmla="*/ 2147483647 h 392"/>
                <a:gd name="T56" fmla="*/ 2147483647 w 489"/>
                <a:gd name="T57" fmla="*/ 2147483647 h 392"/>
                <a:gd name="T58" fmla="*/ 2147483647 w 489"/>
                <a:gd name="T59" fmla="*/ 2147483647 h 392"/>
                <a:gd name="T60" fmla="*/ 2147483647 w 489"/>
                <a:gd name="T61" fmla="*/ 2147483647 h 392"/>
                <a:gd name="T62" fmla="*/ 2147483647 w 489"/>
                <a:gd name="T63" fmla="*/ 2147483647 h 392"/>
                <a:gd name="T64" fmla="*/ 2147483647 w 489"/>
                <a:gd name="T65" fmla="*/ 2147483647 h 392"/>
                <a:gd name="T66" fmla="*/ 2147483647 w 489"/>
                <a:gd name="T67" fmla="*/ 2147483647 h 392"/>
                <a:gd name="T68" fmla="*/ 0 w 489"/>
                <a:gd name="T69" fmla="*/ 2147483647 h 39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89"/>
                <a:gd name="T106" fmla="*/ 0 h 392"/>
                <a:gd name="T107" fmla="*/ 489 w 489"/>
                <a:gd name="T108" fmla="*/ 392 h 39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89" h="392">
                  <a:moveTo>
                    <a:pt x="0" y="9"/>
                  </a:moveTo>
                  <a:lnTo>
                    <a:pt x="245" y="0"/>
                  </a:lnTo>
                  <a:lnTo>
                    <a:pt x="288" y="80"/>
                  </a:lnTo>
                  <a:lnTo>
                    <a:pt x="251" y="176"/>
                  </a:lnTo>
                  <a:lnTo>
                    <a:pt x="239" y="219"/>
                  </a:lnTo>
                  <a:lnTo>
                    <a:pt x="403" y="201"/>
                  </a:lnTo>
                  <a:lnTo>
                    <a:pt x="413" y="264"/>
                  </a:lnTo>
                  <a:lnTo>
                    <a:pt x="364" y="258"/>
                  </a:lnTo>
                  <a:lnTo>
                    <a:pt x="342" y="285"/>
                  </a:lnTo>
                  <a:lnTo>
                    <a:pt x="367" y="302"/>
                  </a:lnTo>
                  <a:lnTo>
                    <a:pt x="412" y="282"/>
                  </a:lnTo>
                  <a:lnTo>
                    <a:pt x="413" y="311"/>
                  </a:lnTo>
                  <a:lnTo>
                    <a:pt x="440" y="286"/>
                  </a:lnTo>
                  <a:lnTo>
                    <a:pt x="458" y="286"/>
                  </a:lnTo>
                  <a:lnTo>
                    <a:pt x="437" y="338"/>
                  </a:lnTo>
                  <a:lnTo>
                    <a:pt x="477" y="347"/>
                  </a:lnTo>
                  <a:lnTo>
                    <a:pt x="489" y="375"/>
                  </a:lnTo>
                  <a:lnTo>
                    <a:pt x="471" y="384"/>
                  </a:lnTo>
                  <a:lnTo>
                    <a:pt x="446" y="367"/>
                  </a:lnTo>
                  <a:lnTo>
                    <a:pt x="398" y="353"/>
                  </a:lnTo>
                  <a:lnTo>
                    <a:pt x="409" y="387"/>
                  </a:lnTo>
                  <a:lnTo>
                    <a:pt x="385" y="392"/>
                  </a:lnTo>
                  <a:lnTo>
                    <a:pt x="365" y="361"/>
                  </a:lnTo>
                  <a:lnTo>
                    <a:pt x="354" y="380"/>
                  </a:lnTo>
                  <a:lnTo>
                    <a:pt x="282" y="380"/>
                  </a:lnTo>
                  <a:lnTo>
                    <a:pt x="282" y="361"/>
                  </a:lnTo>
                  <a:lnTo>
                    <a:pt x="255" y="338"/>
                  </a:lnTo>
                  <a:lnTo>
                    <a:pt x="201" y="335"/>
                  </a:lnTo>
                  <a:lnTo>
                    <a:pt x="246" y="361"/>
                  </a:lnTo>
                  <a:lnTo>
                    <a:pt x="184" y="374"/>
                  </a:lnTo>
                  <a:lnTo>
                    <a:pt x="85" y="356"/>
                  </a:lnTo>
                  <a:lnTo>
                    <a:pt x="48" y="361"/>
                  </a:lnTo>
                  <a:lnTo>
                    <a:pt x="61" y="229"/>
                  </a:lnTo>
                  <a:lnTo>
                    <a:pt x="2" y="125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4F81BD">
                <a:lumMod val="20000"/>
                <a:lumOff val="80000"/>
              </a:srgbClr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Lucida Sans Unicode" pitchFamily="34" charset="0"/>
                <a:cs typeface="+mn-cs"/>
              </a:endParaRPr>
            </a:p>
          </p:txBody>
        </p:sp>
        <p:sp>
          <p:nvSpPr>
            <p:cNvPr id="286" name="Freeform 285"/>
            <p:cNvSpPr>
              <a:spLocks/>
            </p:cNvSpPr>
            <p:nvPr/>
          </p:nvSpPr>
          <p:spPr bwMode="auto">
            <a:xfrm>
              <a:off x="3597458" y="286248"/>
              <a:ext cx="838801" cy="1020796"/>
            </a:xfrm>
            <a:custGeom>
              <a:avLst/>
              <a:gdLst>
                <a:gd name="T0" fmla="*/ 0 w 545"/>
                <a:gd name="T1" fmla="*/ 2147483647 h 614"/>
                <a:gd name="T2" fmla="*/ 2147483647 w 545"/>
                <a:gd name="T3" fmla="*/ 2147483647 h 614"/>
                <a:gd name="T4" fmla="*/ 2147483647 w 545"/>
                <a:gd name="T5" fmla="*/ 0 h 614"/>
                <a:gd name="T6" fmla="*/ 2147483647 w 545"/>
                <a:gd name="T7" fmla="*/ 2147483647 h 614"/>
                <a:gd name="T8" fmla="*/ 2147483647 w 545"/>
                <a:gd name="T9" fmla="*/ 2147483647 h 614"/>
                <a:gd name="T10" fmla="*/ 2147483647 w 545"/>
                <a:gd name="T11" fmla="*/ 2147483647 h 614"/>
                <a:gd name="T12" fmla="*/ 2147483647 w 545"/>
                <a:gd name="T13" fmla="*/ 2147483647 h 614"/>
                <a:gd name="T14" fmla="*/ 2147483647 w 545"/>
                <a:gd name="T15" fmla="*/ 2147483647 h 614"/>
                <a:gd name="T16" fmla="*/ 2147483647 w 545"/>
                <a:gd name="T17" fmla="*/ 2147483647 h 614"/>
                <a:gd name="T18" fmla="*/ 2147483647 w 545"/>
                <a:gd name="T19" fmla="*/ 2147483647 h 614"/>
                <a:gd name="T20" fmla="*/ 2147483647 w 545"/>
                <a:gd name="T21" fmla="*/ 2147483647 h 614"/>
                <a:gd name="T22" fmla="*/ 2147483647 w 545"/>
                <a:gd name="T23" fmla="*/ 2147483647 h 614"/>
                <a:gd name="T24" fmla="*/ 2147483647 w 545"/>
                <a:gd name="T25" fmla="*/ 2147483647 h 614"/>
                <a:gd name="T26" fmla="*/ 2147483647 w 545"/>
                <a:gd name="T27" fmla="*/ 2147483647 h 614"/>
                <a:gd name="T28" fmla="*/ 2147483647 w 545"/>
                <a:gd name="T29" fmla="*/ 2147483647 h 614"/>
                <a:gd name="T30" fmla="*/ 2147483647 w 545"/>
                <a:gd name="T31" fmla="*/ 2147483647 h 614"/>
                <a:gd name="T32" fmla="*/ 2147483647 w 545"/>
                <a:gd name="T33" fmla="*/ 2147483647 h 614"/>
                <a:gd name="T34" fmla="*/ 2147483647 w 545"/>
                <a:gd name="T35" fmla="*/ 2147483647 h 614"/>
                <a:gd name="T36" fmla="*/ 2147483647 w 545"/>
                <a:gd name="T37" fmla="*/ 2147483647 h 614"/>
                <a:gd name="T38" fmla="*/ 2147483647 w 545"/>
                <a:gd name="T39" fmla="*/ 2147483647 h 614"/>
                <a:gd name="T40" fmla="*/ 2147483647 w 545"/>
                <a:gd name="T41" fmla="*/ 2147483647 h 614"/>
                <a:gd name="T42" fmla="*/ 2147483647 w 545"/>
                <a:gd name="T43" fmla="*/ 2147483647 h 614"/>
                <a:gd name="T44" fmla="*/ 2147483647 w 545"/>
                <a:gd name="T45" fmla="*/ 2147483647 h 614"/>
                <a:gd name="T46" fmla="*/ 2147483647 w 545"/>
                <a:gd name="T47" fmla="*/ 2147483647 h 614"/>
                <a:gd name="T48" fmla="*/ 2147483647 w 545"/>
                <a:gd name="T49" fmla="*/ 2147483647 h 614"/>
                <a:gd name="T50" fmla="*/ 2147483647 w 545"/>
                <a:gd name="T51" fmla="*/ 2147483647 h 614"/>
                <a:gd name="T52" fmla="*/ 2147483647 w 545"/>
                <a:gd name="T53" fmla="*/ 2147483647 h 614"/>
                <a:gd name="T54" fmla="*/ 2147483647 w 545"/>
                <a:gd name="T55" fmla="*/ 2147483647 h 614"/>
                <a:gd name="T56" fmla="*/ 2147483647 w 545"/>
                <a:gd name="T57" fmla="*/ 2147483647 h 614"/>
                <a:gd name="T58" fmla="*/ 2147483647 w 545"/>
                <a:gd name="T59" fmla="*/ 2147483647 h 614"/>
                <a:gd name="T60" fmla="*/ 0 w 545"/>
                <a:gd name="T61" fmla="*/ 2147483647 h 61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45"/>
                <a:gd name="T94" fmla="*/ 0 h 614"/>
                <a:gd name="T95" fmla="*/ 545 w 545"/>
                <a:gd name="T96" fmla="*/ 614 h 61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45" h="614">
                  <a:moveTo>
                    <a:pt x="0" y="48"/>
                  </a:moveTo>
                  <a:lnTo>
                    <a:pt x="143" y="48"/>
                  </a:lnTo>
                  <a:lnTo>
                    <a:pt x="141" y="0"/>
                  </a:lnTo>
                  <a:lnTo>
                    <a:pt x="173" y="14"/>
                  </a:lnTo>
                  <a:lnTo>
                    <a:pt x="179" y="51"/>
                  </a:lnTo>
                  <a:lnTo>
                    <a:pt x="247" y="91"/>
                  </a:lnTo>
                  <a:lnTo>
                    <a:pt x="268" y="73"/>
                  </a:lnTo>
                  <a:lnTo>
                    <a:pt x="308" y="73"/>
                  </a:lnTo>
                  <a:lnTo>
                    <a:pt x="340" y="109"/>
                  </a:lnTo>
                  <a:lnTo>
                    <a:pt x="361" y="96"/>
                  </a:lnTo>
                  <a:lnTo>
                    <a:pt x="420" y="111"/>
                  </a:lnTo>
                  <a:lnTo>
                    <a:pt x="441" y="84"/>
                  </a:lnTo>
                  <a:lnTo>
                    <a:pt x="478" y="105"/>
                  </a:lnTo>
                  <a:lnTo>
                    <a:pt x="545" y="102"/>
                  </a:lnTo>
                  <a:lnTo>
                    <a:pt x="437" y="178"/>
                  </a:lnTo>
                  <a:lnTo>
                    <a:pt x="383" y="245"/>
                  </a:lnTo>
                  <a:lnTo>
                    <a:pt x="393" y="342"/>
                  </a:lnTo>
                  <a:lnTo>
                    <a:pt x="356" y="382"/>
                  </a:lnTo>
                  <a:lnTo>
                    <a:pt x="371" y="410"/>
                  </a:lnTo>
                  <a:lnTo>
                    <a:pt x="371" y="482"/>
                  </a:lnTo>
                  <a:lnTo>
                    <a:pt x="408" y="482"/>
                  </a:lnTo>
                  <a:lnTo>
                    <a:pt x="463" y="534"/>
                  </a:lnTo>
                  <a:lnTo>
                    <a:pt x="486" y="597"/>
                  </a:lnTo>
                  <a:lnTo>
                    <a:pt x="100" y="614"/>
                  </a:lnTo>
                  <a:lnTo>
                    <a:pt x="101" y="445"/>
                  </a:lnTo>
                  <a:lnTo>
                    <a:pt x="67" y="407"/>
                  </a:lnTo>
                  <a:lnTo>
                    <a:pt x="79" y="363"/>
                  </a:lnTo>
                  <a:lnTo>
                    <a:pt x="91" y="337"/>
                  </a:lnTo>
                  <a:lnTo>
                    <a:pt x="67" y="219"/>
                  </a:lnTo>
                  <a:lnTo>
                    <a:pt x="34" y="142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F79646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 pitchFamily="34" charset="0"/>
              </a:endParaRPr>
            </a:p>
          </p:txBody>
        </p:sp>
        <p:sp>
          <p:nvSpPr>
            <p:cNvPr id="287" name="Freeform 286"/>
            <p:cNvSpPr>
              <a:spLocks/>
            </p:cNvSpPr>
            <p:nvPr/>
          </p:nvSpPr>
          <p:spPr bwMode="auto">
            <a:xfrm>
              <a:off x="4139499" y="634591"/>
              <a:ext cx="638942" cy="805733"/>
            </a:xfrm>
            <a:custGeom>
              <a:avLst/>
              <a:gdLst>
                <a:gd name="T0" fmla="*/ 2147483647 w 415"/>
                <a:gd name="T1" fmla="*/ 2147483647 h 484"/>
                <a:gd name="T2" fmla="*/ 2147483647 w 415"/>
                <a:gd name="T3" fmla="*/ 2147483647 h 484"/>
                <a:gd name="T4" fmla="*/ 2147483647 w 415"/>
                <a:gd name="T5" fmla="*/ 2147483647 h 484"/>
                <a:gd name="T6" fmla="*/ 2147483647 w 415"/>
                <a:gd name="T7" fmla="*/ 0 h 484"/>
                <a:gd name="T8" fmla="*/ 2147483647 w 415"/>
                <a:gd name="T9" fmla="*/ 2147483647 h 484"/>
                <a:gd name="T10" fmla="*/ 2147483647 w 415"/>
                <a:gd name="T11" fmla="*/ 2147483647 h 484"/>
                <a:gd name="T12" fmla="*/ 2147483647 w 415"/>
                <a:gd name="T13" fmla="*/ 2147483647 h 484"/>
                <a:gd name="T14" fmla="*/ 2147483647 w 415"/>
                <a:gd name="T15" fmla="*/ 2147483647 h 484"/>
                <a:gd name="T16" fmla="*/ 2147483647 w 415"/>
                <a:gd name="T17" fmla="*/ 2147483647 h 484"/>
                <a:gd name="T18" fmla="*/ 2147483647 w 415"/>
                <a:gd name="T19" fmla="*/ 2147483647 h 484"/>
                <a:gd name="T20" fmla="*/ 2147483647 w 415"/>
                <a:gd name="T21" fmla="*/ 2147483647 h 484"/>
                <a:gd name="T22" fmla="*/ 2147483647 w 415"/>
                <a:gd name="T23" fmla="*/ 2147483647 h 484"/>
                <a:gd name="T24" fmla="*/ 2147483647 w 415"/>
                <a:gd name="T25" fmla="*/ 2147483647 h 484"/>
                <a:gd name="T26" fmla="*/ 2147483647 w 415"/>
                <a:gd name="T27" fmla="*/ 2147483647 h 484"/>
                <a:gd name="T28" fmla="*/ 2147483647 w 415"/>
                <a:gd name="T29" fmla="*/ 2147483647 h 484"/>
                <a:gd name="T30" fmla="*/ 2147483647 w 415"/>
                <a:gd name="T31" fmla="*/ 2147483647 h 484"/>
                <a:gd name="T32" fmla="*/ 2147483647 w 415"/>
                <a:gd name="T33" fmla="*/ 2147483647 h 484"/>
                <a:gd name="T34" fmla="*/ 2147483647 w 415"/>
                <a:gd name="T35" fmla="*/ 2147483647 h 484"/>
                <a:gd name="T36" fmla="*/ 2147483647 w 415"/>
                <a:gd name="T37" fmla="*/ 2147483647 h 484"/>
                <a:gd name="T38" fmla="*/ 2147483647 w 415"/>
                <a:gd name="T39" fmla="*/ 2147483647 h 484"/>
                <a:gd name="T40" fmla="*/ 2147483647 w 415"/>
                <a:gd name="T41" fmla="*/ 2147483647 h 484"/>
                <a:gd name="T42" fmla="*/ 2147483647 w 415"/>
                <a:gd name="T43" fmla="*/ 2147483647 h 484"/>
                <a:gd name="T44" fmla="*/ 2147483647 w 415"/>
                <a:gd name="T45" fmla="*/ 2147483647 h 484"/>
                <a:gd name="T46" fmla="*/ 2147483647 w 415"/>
                <a:gd name="T47" fmla="*/ 2147483647 h 484"/>
                <a:gd name="T48" fmla="*/ 2147483647 w 415"/>
                <a:gd name="T49" fmla="*/ 2147483647 h 484"/>
                <a:gd name="T50" fmla="*/ 2147483647 w 415"/>
                <a:gd name="T51" fmla="*/ 2147483647 h 484"/>
                <a:gd name="T52" fmla="*/ 2147483647 w 415"/>
                <a:gd name="T53" fmla="*/ 2147483647 h 484"/>
                <a:gd name="T54" fmla="*/ 2147483647 w 415"/>
                <a:gd name="T55" fmla="*/ 2147483647 h 484"/>
                <a:gd name="T56" fmla="*/ 2147483647 w 415"/>
                <a:gd name="T57" fmla="*/ 2147483647 h 484"/>
                <a:gd name="T58" fmla="*/ 2147483647 w 415"/>
                <a:gd name="T59" fmla="*/ 2147483647 h 484"/>
                <a:gd name="T60" fmla="*/ 2147483647 w 415"/>
                <a:gd name="T61" fmla="*/ 2147483647 h 484"/>
                <a:gd name="T62" fmla="*/ 2147483647 w 415"/>
                <a:gd name="T63" fmla="*/ 2147483647 h 484"/>
                <a:gd name="T64" fmla="*/ 2147483647 w 415"/>
                <a:gd name="T65" fmla="*/ 2147483647 h 484"/>
                <a:gd name="T66" fmla="*/ 0 w 415"/>
                <a:gd name="T67" fmla="*/ 2147483647 h 484"/>
                <a:gd name="T68" fmla="*/ 2147483647 w 415"/>
                <a:gd name="T69" fmla="*/ 2147483647 h 484"/>
                <a:gd name="T70" fmla="*/ 2147483647 w 415"/>
                <a:gd name="T71" fmla="*/ 2147483647 h 48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15"/>
                <a:gd name="T109" fmla="*/ 0 h 484"/>
                <a:gd name="T110" fmla="*/ 415 w 415"/>
                <a:gd name="T111" fmla="*/ 484 h 48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15" h="484">
                  <a:moveTo>
                    <a:pt x="30" y="33"/>
                  </a:moveTo>
                  <a:lnTo>
                    <a:pt x="61" y="28"/>
                  </a:lnTo>
                  <a:lnTo>
                    <a:pt x="90" y="28"/>
                  </a:lnTo>
                  <a:lnTo>
                    <a:pt x="107" y="0"/>
                  </a:lnTo>
                  <a:lnTo>
                    <a:pt x="121" y="36"/>
                  </a:lnTo>
                  <a:lnTo>
                    <a:pt x="166" y="36"/>
                  </a:lnTo>
                  <a:lnTo>
                    <a:pt x="189" y="69"/>
                  </a:lnTo>
                  <a:lnTo>
                    <a:pt x="236" y="60"/>
                  </a:lnTo>
                  <a:lnTo>
                    <a:pt x="267" y="80"/>
                  </a:lnTo>
                  <a:lnTo>
                    <a:pt x="325" y="95"/>
                  </a:lnTo>
                  <a:lnTo>
                    <a:pt x="336" y="121"/>
                  </a:lnTo>
                  <a:lnTo>
                    <a:pt x="365" y="122"/>
                  </a:lnTo>
                  <a:lnTo>
                    <a:pt x="356" y="148"/>
                  </a:lnTo>
                  <a:lnTo>
                    <a:pt x="367" y="176"/>
                  </a:lnTo>
                  <a:lnTo>
                    <a:pt x="347" y="212"/>
                  </a:lnTo>
                  <a:lnTo>
                    <a:pt x="361" y="219"/>
                  </a:lnTo>
                  <a:lnTo>
                    <a:pt x="394" y="180"/>
                  </a:lnTo>
                  <a:lnTo>
                    <a:pt x="392" y="167"/>
                  </a:lnTo>
                  <a:lnTo>
                    <a:pt x="406" y="161"/>
                  </a:lnTo>
                  <a:lnTo>
                    <a:pt x="415" y="180"/>
                  </a:lnTo>
                  <a:lnTo>
                    <a:pt x="389" y="207"/>
                  </a:lnTo>
                  <a:lnTo>
                    <a:pt x="379" y="268"/>
                  </a:lnTo>
                  <a:lnTo>
                    <a:pt x="379" y="371"/>
                  </a:lnTo>
                  <a:lnTo>
                    <a:pt x="394" y="389"/>
                  </a:lnTo>
                  <a:lnTo>
                    <a:pt x="388" y="453"/>
                  </a:lnTo>
                  <a:lnTo>
                    <a:pt x="191" y="484"/>
                  </a:lnTo>
                  <a:lnTo>
                    <a:pt x="142" y="455"/>
                  </a:lnTo>
                  <a:lnTo>
                    <a:pt x="152" y="416"/>
                  </a:lnTo>
                  <a:lnTo>
                    <a:pt x="128" y="374"/>
                  </a:lnTo>
                  <a:lnTo>
                    <a:pt x="107" y="322"/>
                  </a:lnTo>
                  <a:lnTo>
                    <a:pt x="52" y="270"/>
                  </a:lnTo>
                  <a:lnTo>
                    <a:pt x="18" y="270"/>
                  </a:lnTo>
                  <a:lnTo>
                    <a:pt x="18" y="198"/>
                  </a:lnTo>
                  <a:lnTo>
                    <a:pt x="0" y="171"/>
                  </a:lnTo>
                  <a:lnTo>
                    <a:pt x="39" y="130"/>
                  </a:lnTo>
                  <a:lnTo>
                    <a:pt x="30" y="33"/>
                  </a:lnTo>
                  <a:close/>
                </a:path>
              </a:pathLst>
            </a:custGeom>
            <a:solidFill>
              <a:srgbClr val="4F81BD">
                <a:lumMod val="20000"/>
                <a:lumOff val="80000"/>
              </a:srgbClr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 pitchFamily="34" charset="0"/>
              </a:endParaRPr>
            </a:p>
          </p:txBody>
        </p:sp>
        <p:sp>
          <p:nvSpPr>
            <p:cNvPr id="288" name="Freeform 287"/>
            <p:cNvSpPr>
              <a:spLocks/>
            </p:cNvSpPr>
            <p:nvPr/>
          </p:nvSpPr>
          <p:spPr bwMode="auto">
            <a:xfrm>
              <a:off x="3735240" y="1276753"/>
              <a:ext cx="741900" cy="519485"/>
            </a:xfrm>
            <a:custGeom>
              <a:avLst/>
              <a:gdLst>
                <a:gd name="T0" fmla="*/ 2147483647 w 481"/>
                <a:gd name="T1" fmla="*/ 2147483647 h 313"/>
                <a:gd name="T2" fmla="*/ 0 w 481"/>
                <a:gd name="T3" fmla="*/ 2147483647 h 313"/>
                <a:gd name="T4" fmla="*/ 2147483647 w 481"/>
                <a:gd name="T5" fmla="*/ 2147483647 h 313"/>
                <a:gd name="T6" fmla="*/ 2147483647 w 481"/>
                <a:gd name="T7" fmla="*/ 2147483647 h 313"/>
                <a:gd name="T8" fmla="*/ 2147483647 w 481"/>
                <a:gd name="T9" fmla="*/ 2147483647 h 313"/>
                <a:gd name="T10" fmla="*/ 2147483647 w 481"/>
                <a:gd name="T11" fmla="*/ 2147483647 h 313"/>
                <a:gd name="T12" fmla="*/ 2147483647 w 481"/>
                <a:gd name="T13" fmla="*/ 2147483647 h 313"/>
                <a:gd name="T14" fmla="*/ 2147483647 w 481"/>
                <a:gd name="T15" fmla="*/ 2147483647 h 313"/>
                <a:gd name="T16" fmla="*/ 2147483647 w 481"/>
                <a:gd name="T17" fmla="*/ 2147483647 h 313"/>
                <a:gd name="T18" fmla="*/ 2147483647 w 481"/>
                <a:gd name="T19" fmla="*/ 2147483647 h 313"/>
                <a:gd name="T20" fmla="*/ 2147483647 w 481"/>
                <a:gd name="T21" fmla="*/ 2147483647 h 313"/>
                <a:gd name="T22" fmla="*/ 2147483647 w 481"/>
                <a:gd name="T23" fmla="*/ 2147483647 h 313"/>
                <a:gd name="T24" fmla="*/ 2147483647 w 481"/>
                <a:gd name="T25" fmla="*/ 2147483647 h 313"/>
                <a:gd name="T26" fmla="*/ 2147483647 w 481"/>
                <a:gd name="T27" fmla="*/ 2147483647 h 313"/>
                <a:gd name="T28" fmla="*/ 2147483647 w 481"/>
                <a:gd name="T29" fmla="*/ 0 h 313"/>
                <a:gd name="T30" fmla="*/ 2147483647 w 481"/>
                <a:gd name="T31" fmla="*/ 2147483647 h 313"/>
                <a:gd name="T32" fmla="*/ 2147483647 w 481"/>
                <a:gd name="T33" fmla="*/ 2147483647 h 313"/>
                <a:gd name="T34" fmla="*/ 2147483647 w 481"/>
                <a:gd name="T35" fmla="*/ 2147483647 h 31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81"/>
                <a:gd name="T55" fmla="*/ 0 h 313"/>
                <a:gd name="T56" fmla="*/ 481 w 481"/>
                <a:gd name="T57" fmla="*/ 313 h 31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81" h="313">
                  <a:moveTo>
                    <a:pt x="7" y="16"/>
                  </a:moveTo>
                  <a:lnTo>
                    <a:pt x="0" y="72"/>
                  </a:lnTo>
                  <a:lnTo>
                    <a:pt x="10" y="130"/>
                  </a:lnTo>
                  <a:lnTo>
                    <a:pt x="55" y="249"/>
                  </a:lnTo>
                  <a:lnTo>
                    <a:pt x="80" y="313"/>
                  </a:lnTo>
                  <a:lnTo>
                    <a:pt x="363" y="298"/>
                  </a:lnTo>
                  <a:lnTo>
                    <a:pt x="410" y="313"/>
                  </a:lnTo>
                  <a:lnTo>
                    <a:pt x="438" y="252"/>
                  </a:lnTo>
                  <a:lnTo>
                    <a:pt x="428" y="209"/>
                  </a:lnTo>
                  <a:lnTo>
                    <a:pt x="475" y="200"/>
                  </a:lnTo>
                  <a:lnTo>
                    <a:pt x="481" y="131"/>
                  </a:lnTo>
                  <a:lnTo>
                    <a:pt x="453" y="101"/>
                  </a:lnTo>
                  <a:lnTo>
                    <a:pt x="404" y="72"/>
                  </a:lnTo>
                  <a:lnTo>
                    <a:pt x="414" y="30"/>
                  </a:lnTo>
                  <a:lnTo>
                    <a:pt x="393" y="0"/>
                  </a:lnTo>
                  <a:lnTo>
                    <a:pt x="287" y="5"/>
                  </a:lnTo>
                  <a:lnTo>
                    <a:pt x="180" y="9"/>
                  </a:lnTo>
                  <a:lnTo>
                    <a:pt x="7" y="16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 pitchFamily="34" charset="0"/>
              </a:endParaRPr>
            </a:p>
          </p:txBody>
        </p:sp>
        <p:sp>
          <p:nvSpPr>
            <p:cNvPr id="289" name="Freeform 288"/>
            <p:cNvSpPr>
              <a:spLocks/>
            </p:cNvSpPr>
            <p:nvPr/>
          </p:nvSpPr>
          <p:spPr bwMode="auto">
            <a:xfrm>
              <a:off x="4389323" y="519486"/>
              <a:ext cx="685878" cy="322595"/>
            </a:xfrm>
            <a:custGeom>
              <a:avLst/>
              <a:gdLst>
                <a:gd name="T0" fmla="*/ 0 w 445"/>
                <a:gd name="T1" fmla="*/ 2147483647 h 193"/>
                <a:gd name="T2" fmla="*/ 2147483647 w 445"/>
                <a:gd name="T3" fmla="*/ 0 h 193"/>
                <a:gd name="T4" fmla="*/ 2147483647 w 445"/>
                <a:gd name="T5" fmla="*/ 2147483647 h 193"/>
                <a:gd name="T6" fmla="*/ 2147483647 w 445"/>
                <a:gd name="T7" fmla="*/ 2147483647 h 193"/>
                <a:gd name="T8" fmla="*/ 2147483647 w 445"/>
                <a:gd name="T9" fmla="*/ 2147483647 h 193"/>
                <a:gd name="T10" fmla="*/ 2147483647 w 445"/>
                <a:gd name="T11" fmla="*/ 2147483647 h 193"/>
                <a:gd name="T12" fmla="*/ 2147483647 w 445"/>
                <a:gd name="T13" fmla="*/ 2147483647 h 193"/>
                <a:gd name="T14" fmla="*/ 2147483647 w 445"/>
                <a:gd name="T15" fmla="*/ 2147483647 h 193"/>
                <a:gd name="T16" fmla="*/ 2147483647 w 445"/>
                <a:gd name="T17" fmla="*/ 2147483647 h 193"/>
                <a:gd name="T18" fmla="*/ 2147483647 w 445"/>
                <a:gd name="T19" fmla="*/ 2147483647 h 193"/>
                <a:gd name="T20" fmla="*/ 2147483647 w 445"/>
                <a:gd name="T21" fmla="*/ 2147483647 h 193"/>
                <a:gd name="T22" fmla="*/ 2147483647 w 445"/>
                <a:gd name="T23" fmla="*/ 2147483647 h 193"/>
                <a:gd name="T24" fmla="*/ 2147483647 w 445"/>
                <a:gd name="T25" fmla="*/ 2147483647 h 193"/>
                <a:gd name="T26" fmla="*/ 2147483647 w 445"/>
                <a:gd name="T27" fmla="*/ 2147483647 h 193"/>
                <a:gd name="T28" fmla="*/ 2147483647 w 445"/>
                <a:gd name="T29" fmla="*/ 2147483647 h 193"/>
                <a:gd name="T30" fmla="*/ 2147483647 w 445"/>
                <a:gd name="T31" fmla="*/ 2147483647 h 193"/>
                <a:gd name="T32" fmla="*/ 2147483647 w 445"/>
                <a:gd name="T33" fmla="*/ 2147483647 h 193"/>
                <a:gd name="T34" fmla="*/ 2147483647 w 445"/>
                <a:gd name="T35" fmla="*/ 2147483647 h 193"/>
                <a:gd name="T36" fmla="*/ 2147483647 w 445"/>
                <a:gd name="T37" fmla="*/ 2147483647 h 193"/>
                <a:gd name="T38" fmla="*/ 2147483647 w 445"/>
                <a:gd name="T39" fmla="*/ 2147483647 h 193"/>
                <a:gd name="T40" fmla="*/ 2147483647 w 445"/>
                <a:gd name="T41" fmla="*/ 2147483647 h 193"/>
                <a:gd name="T42" fmla="*/ 2147483647 w 445"/>
                <a:gd name="T43" fmla="*/ 2147483647 h 193"/>
                <a:gd name="T44" fmla="*/ 2147483647 w 445"/>
                <a:gd name="T45" fmla="*/ 2147483647 h 193"/>
                <a:gd name="T46" fmla="*/ 2147483647 w 445"/>
                <a:gd name="T47" fmla="*/ 2147483647 h 193"/>
                <a:gd name="T48" fmla="*/ 0 w 445"/>
                <a:gd name="T49" fmla="*/ 2147483647 h 19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45"/>
                <a:gd name="T76" fmla="*/ 0 h 193"/>
                <a:gd name="T77" fmla="*/ 445 w 445"/>
                <a:gd name="T78" fmla="*/ 193 h 19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45" h="193">
                  <a:moveTo>
                    <a:pt x="0" y="106"/>
                  </a:moveTo>
                  <a:lnTo>
                    <a:pt x="99" y="0"/>
                  </a:lnTo>
                  <a:lnTo>
                    <a:pt x="82" y="44"/>
                  </a:lnTo>
                  <a:lnTo>
                    <a:pt x="95" y="57"/>
                  </a:lnTo>
                  <a:lnTo>
                    <a:pt x="126" y="39"/>
                  </a:lnTo>
                  <a:lnTo>
                    <a:pt x="195" y="66"/>
                  </a:lnTo>
                  <a:lnTo>
                    <a:pt x="225" y="44"/>
                  </a:lnTo>
                  <a:lnTo>
                    <a:pt x="317" y="32"/>
                  </a:lnTo>
                  <a:lnTo>
                    <a:pt x="335" y="59"/>
                  </a:lnTo>
                  <a:lnTo>
                    <a:pt x="371" y="53"/>
                  </a:lnTo>
                  <a:lnTo>
                    <a:pt x="441" y="81"/>
                  </a:lnTo>
                  <a:lnTo>
                    <a:pt x="445" y="102"/>
                  </a:lnTo>
                  <a:lnTo>
                    <a:pt x="369" y="120"/>
                  </a:lnTo>
                  <a:lnTo>
                    <a:pt x="347" y="106"/>
                  </a:lnTo>
                  <a:lnTo>
                    <a:pt x="308" y="111"/>
                  </a:lnTo>
                  <a:lnTo>
                    <a:pt x="263" y="138"/>
                  </a:lnTo>
                  <a:lnTo>
                    <a:pt x="243" y="139"/>
                  </a:lnTo>
                  <a:lnTo>
                    <a:pt x="226" y="120"/>
                  </a:lnTo>
                  <a:lnTo>
                    <a:pt x="201" y="191"/>
                  </a:lnTo>
                  <a:lnTo>
                    <a:pt x="173" y="193"/>
                  </a:lnTo>
                  <a:lnTo>
                    <a:pt x="161" y="164"/>
                  </a:lnTo>
                  <a:lnTo>
                    <a:pt x="101" y="151"/>
                  </a:lnTo>
                  <a:lnTo>
                    <a:pt x="73" y="130"/>
                  </a:lnTo>
                  <a:lnTo>
                    <a:pt x="23" y="138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4F81BD">
                <a:lumMod val="20000"/>
                <a:lumOff val="80000"/>
              </a:srgbClr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 pitchFamily="34" charset="0"/>
              </a:endParaRPr>
            </a:p>
          </p:txBody>
        </p:sp>
        <p:sp>
          <p:nvSpPr>
            <p:cNvPr id="290" name="Freeform 289"/>
            <p:cNvSpPr>
              <a:spLocks/>
            </p:cNvSpPr>
            <p:nvPr/>
          </p:nvSpPr>
          <p:spPr bwMode="auto">
            <a:xfrm>
              <a:off x="4864744" y="748180"/>
              <a:ext cx="490562" cy="719405"/>
            </a:xfrm>
            <a:custGeom>
              <a:avLst/>
              <a:gdLst>
                <a:gd name="T0" fmla="*/ 2147483647 w 319"/>
                <a:gd name="T1" fmla="*/ 2147483647 h 432"/>
                <a:gd name="T2" fmla="*/ 2147483647 w 319"/>
                <a:gd name="T3" fmla="*/ 2147483647 h 432"/>
                <a:gd name="T4" fmla="*/ 2147483647 w 319"/>
                <a:gd name="T5" fmla="*/ 2147483647 h 432"/>
                <a:gd name="T6" fmla="*/ 2147483647 w 319"/>
                <a:gd name="T7" fmla="*/ 2147483647 h 432"/>
                <a:gd name="T8" fmla="*/ 2147483647 w 319"/>
                <a:gd name="T9" fmla="*/ 2147483647 h 432"/>
                <a:gd name="T10" fmla="*/ 2147483647 w 319"/>
                <a:gd name="T11" fmla="*/ 2147483647 h 432"/>
                <a:gd name="T12" fmla="*/ 0 w 319"/>
                <a:gd name="T13" fmla="*/ 2147483647 h 432"/>
                <a:gd name="T14" fmla="*/ 2147483647 w 319"/>
                <a:gd name="T15" fmla="*/ 2147483647 h 432"/>
                <a:gd name="T16" fmla="*/ 2147483647 w 319"/>
                <a:gd name="T17" fmla="*/ 2147483647 h 432"/>
                <a:gd name="T18" fmla="*/ 2147483647 w 319"/>
                <a:gd name="T19" fmla="*/ 2147483647 h 432"/>
                <a:gd name="T20" fmla="*/ 2147483647 w 319"/>
                <a:gd name="T21" fmla="*/ 2147483647 h 432"/>
                <a:gd name="T22" fmla="*/ 2147483647 w 319"/>
                <a:gd name="T23" fmla="*/ 2147483647 h 432"/>
                <a:gd name="T24" fmla="*/ 2147483647 w 319"/>
                <a:gd name="T25" fmla="*/ 2147483647 h 432"/>
                <a:gd name="T26" fmla="*/ 2147483647 w 319"/>
                <a:gd name="T27" fmla="*/ 2147483647 h 432"/>
                <a:gd name="T28" fmla="*/ 2147483647 w 319"/>
                <a:gd name="T29" fmla="*/ 2147483647 h 432"/>
                <a:gd name="T30" fmla="*/ 2147483647 w 319"/>
                <a:gd name="T31" fmla="*/ 2147483647 h 432"/>
                <a:gd name="T32" fmla="*/ 2147483647 w 319"/>
                <a:gd name="T33" fmla="*/ 2147483647 h 432"/>
                <a:gd name="T34" fmla="*/ 2147483647 w 319"/>
                <a:gd name="T35" fmla="*/ 2147483647 h 432"/>
                <a:gd name="T36" fmla="*/ 2147483647 w 319"/>
                <a:gd name="T37" fmla="*/ 2147483647 h 432"/>
                <a:gd name="T38" fmla="*/ 2147483647 w 319"/>
                <a:gd name="T39" fmla="*/ 2147483647 h 432"/>
                <a:gd name="T40" fmla="*/ 2147483647 w 319"/>
                <a:gd name="T41" fmla="*/ 2147483647 h 432"/>
                <a:gd name="T42" fmla="*/ 2147483647 w 319"/>
                <a:gd name="T43" fmla="*/ 2147483647 h 432"/>
                <a:gd name="T44" fmla="*/ 2147483647 w 319"/>
                <a:gd name="T45" fmla="*/ 2147483647 h 432"/>
                <a:gd name="T46" fmla="*/ 2147483647 w 319"/>
                <a:gd name="T47" fmla="*/ 2147483647 h 432"/>
                <a:gd name="T48" fmla="*/ 2147483647 w 319"/>
                <a:gd name="T49" fmla="*/ 2147483647 h 432"/>
                <a:gd name="T50" fmla="*/ 2147483647 w 319"/>
                <a:gd name="T51" fmla="*/ 2147483647 h 432"/>
                <a:gd name="T52" fmla="*/ 2147483647 w 319"/>
                <a:gd name="T53" fmla="*/ 2147483647 h 432"/>
                <a:gd name="T54" fmla="*/ 2147483647 w 319"/>
                <a:gd name="T55" fmla="*/ 2147483647 h 432"/>
                <a:gd name="T56" fmla="*/ 2147483647 w 319"/>
                <a:gd name="T57" fmla="*/ 2147483647 h 432"/>
                <a:gd name="T58" fmla="*/ 2147483647 w 319"/>
                <a:gd name="T59" fmla="*/ 2147483647 h 432"/>
                <a:gd name="T60" fmla="*/ 2147483647 w 319"/>
                <a:gd name="T61" fmla="*/ 2147483647 h 432"/>
                <a:gd name="T62" fmla="*/ 2147483647 w 319"/>
                <a:gd name="T63" fmla="*/ 2147483647 h 432"/>
                <a:gd name="T64" fmla="*/ 2147483647 w 319"/>
                <a:gd name="T65" fmla="*/ 2147483647 h 432"/>
                <a:gd name="T66" fmla="*/ 2147483647 w 319"/>
                <a:gd name="T67" fmla="*/ 2147483647 h 432"/>
                <a:gd name="T68" fmla="*/ 2147483647 w 319"/>
                <a:gd name="T69" fmla="*/ 2147483647 h 432"/>
                <a:gd name="T70" fmla="*/ 2147483647 w 319"/>
                <a:gd name="T71" fmla="*/ 2147483647 h 432"/>
                <a:gd name="T72" fmla="*/ 2147483647 w 319"/>
                <a:gd name="T73" fmla="*/ 2147483647 h 432"/>
                <a:gd name="T74" fmla="*/ 2147483647 w 319"/>
                <a:gd name="T75" fmla="*/ 2147483647 h 432"/>
                <a:gd name="T76" fmla="*/ 2147483647 w 319"/>
                <a:gd name="T77" fmla="*/ 2147483647 h 432"/>
                <a:gd name="T78" fmla="*/ 2147483647 w 319"/>
                <a:gd name="T79" fmla="*/ 2147483647 h 432"/>
                <a:gd name="T80" fmla="*/ 2147483647 w 319"/>
                <a:gd name="T81" fmla="*/ 2147483647 h 432"/>
                <a:gd name="T82" fmla="*/ 2147483647 w 319"/>
                <a:gd name="T83" fmla="*/ 0 h 432"/>
                <a:gd name="T84" fmla="*/ 2147483647 w 319"/>
                <a:gd name="T85" fmla="*/ 2147483647 h 43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9"/>
                <a:gd name="T130" fmla="*/ 0 h 432"/>
                <a:gd name="T131" fmla="*/ 319 w 319"/>
                <a:gd name="T132" fmla="*/ 432 h 43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9" h="432">
                  <a:moveTo>
                    <a:pt x="81" y="18"/>
                  </a:moveTo>
                  <a:lnTo>
                    <a:pt x="93" y="45"/>
                  </a:lnTo>
                  <a:lnTo>
                    <a:pt x="70" y="61"/>
                  </a:lnTo>
                  <a:lnTo>
                    <a:pt x="69" y="130"/>
                  </a:lnTo>
                  <a:lnTo>
                    <a:pt x="57" y="85"/>
                  </a:lnTo>
                  <a:lnTo>
                    <a:pt x="11" y="128"/>
                  </a:lnTo>
                  <a:lnTo>
                    <a:pt x="0" y="252"/>
                  </a:lnTo>
                  <a:lnTo>
                    <a:pt x="30" y="313"/>
                  </a:lnTo>
                  <a:lnTo>
                    <a:pt x="33" y="344"/>
                  </a:lnTo>
                  <a:lnTo>
                    <a:pt x="34" y="370"/>
                  </a:lnTo>
                  <a:lnTo>
                    <a:pt x="33" y="392"/>
                  </a:lnTo>
                  <a:lnTo>
                    <a:pt x="27" y="432"/>
                  </a:lnTo>
                  <a:lnTo>
                    <a:pt x="152" y="425"/>
                  </a:lnTo>
                  <a:lnTo>
                    <a:pt x="318" y="410"/>
                  </a:lnTo>
                  <a:lnTo>
                    <a:pt x="288" y="401"/>
                  </a:lnTo>
                  <a:lnTo>
                    <a:pt x="271" y="379"/>
                  </a:lnTo>
                  <a:lnTo>
                    <a:pt x="297" y="359"/>
                  </a:lnTo>
                  <a:lnTo>
                    <a:pt x="297" y="335"/>
                  </a:lnTo>
                  <a:lnTo>
                    <a:pt x="285" y="315"/>
                  </a:lnTo>
                  <a:lnTo>
                    <a:pt x="297" y="300"/>
                  </a:lnTo>
                  <a:lnTo>
                    <a:pt x="319" y="301"/>
                  </a:lnTo>
                  <a:lnTo>
                    <a:pt x="315" y="242"/>
                  </a:lnTo>
                  <a:lnTo>
                    <a:pt x="309" y="206"/>
                  </a:lnTo>
                  <a:lnTo>
                    <a:pt x="295" y="183"/>
                  </a:lnTo>
                  <a:lnTo>
                    <a:pt x="282" y="170"/>
                  </a:lnTo>
                  <a:lnTo>
                    <a:pt x="261" y="166"/>
                  </a:lnTo>
                  <a:lnTo>
                    <a:pt x="242" y="166"/>
                  </a:lnTo>
                  <a:lnTo>
                    <a:pt x="221" y="194"/>
                  </a:lnTo>
                  <a:lnTo>
                    <a:pt x="207" y="203"/>
                  </a:lnTo>
                  <a:lnTo>
                    <a:pt x="198" y="206"/>
                  </a:lnTo>
                  <a:lnTo>
                    <a:pt x="188" y="201"/>
                  </a:lnTo>
                  <a:lnTo>
                    <a:pt x="185" y="188"/>
                  </a:lnTo>
                  <a:lnTo>
                    <a:pt x="188" y="179"/>
                  </a:lnTo>
                  <a:lnTo>
                    <a:pt x="197" y="170"/>
                  </a:lnTo>
                  <a:lnTo>
                    <a:pt x="206" y="166"/>
                  </a:lnTo>
                  <a:lnTo>
                    <a:pt x="215" y="164"/>
                  </a:lnTo>
                  <a:lnTo>
                    <a:pt x="215" y="148"/>
                  </a:lnTo>
                  <a:lnTo>
                    <a:pt x="239" y="130"/>
                  </a:lnTo>
                  <a:lnTo>
                    <a:pt x="215" y="73"/>
                  </a:lnTo>
                  <a:lnTo>
                    <a:pt x="215" y="46"/>
                  </a:lnTo>
                  <a:lnTo>
                    <a:pt x="175" y="36"/>
                  </a:lnTo>
                  <a:lnTo>
                    <a:pt x="116" y="0"/>
                  </a:lnTo>
                  <a:lnTo>
                    <a:pt x="81" y="18"/>
                  </a:lnTo>
                  <a:close/>
                </a:path>
              </a:pathLst>
            </a:custGeom>
            <a:solidFill>
              <a:srgbClr val="4F81BD">
                <a:lumMod val="20000"/>
                <a:lumOff val="80000"/>
              </a:srgbClr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 pitchFamily="34" charset="0"/>
              </a:endParaRPr>
            </a:p>
          </p:txBody>
        </p:sp>
        <p:sp>
          <p:nvSpPr>
            <p:cNvPr id="291" name="Freeform 290"/>
            <p:cNvSpPr>
              <a:spLocks/>
            </p:cNvSpPr>
            <p:nvPr/>
          </p:nvSpPr>
          <p:spPr bwMode="auto">
            <a:xfrm>
              <a:off x="4330318" y="1387475"/>
              <a:ext cx="533400" cy="946150"/>
            </a:xfrm>
            <a:custGeom>
              <a:avLst/>
              <a:gdLst>
                <a:gd name="T0" fmla="*/ 2147483647 w 346"/>
                <a:gd name="T1" fmla="*/ 2147483647 h 571"/>
                <a:gd name="T2" fmla="*/ 2147483647 w 346"/>
                <a:gd name="T3" fmla="*/ 0 h 571"/>
                <a:gd name="T4" fmla="*/ 2147483647 w 346"/>
                <a:gd name="T5" fmla="*/ 2147483647 h 571"/>
                <a:gd name="T6" fmla="*/ 2147483647 w 346"/>
                <a:gd name="T7" fmla="*/ 2147483647 h 571"/>
                <a:gd name="T8" fmla="*/ 2147483647 w 346"/>
                <a:gd name="T9" fmla="*/ 2147483647 h 571"/>
                <a:gd name="T10" fmla="*/ 2147483647 w 346"/>
                <a:gd name="T11" fmla="*/ 2147483647 h 571"/>
                <a:gd name="T12" fmla="*/ 2147483647 w 346"/>
                <a:gd name="T13" fmla="*/ 2147483647 h 571"/>
                <a:gd name="T14" fmla="*/ 2147483647 w 346"/>
                <a:gd name="T15" fmla="*/ 2147483647 h 571"/>
                <a:gd name="T16" fmla="*/ 2147483647 w 346"/>
                <a:gd name="T17" fmla="*/ 2147483647 h 571"/>
                <a:gd name="T18" fmla="*/ 2147483647 w 346"/>
                <a:gd name="T19" fmla="*/ 2147483647 h 571"/>
                <a:gd name="T20" fmla="*/ 2147483647 w 346"/>
                <a:gd name="T21" fmla="*/ 2147483647 h 571"/>
                <a:gd name="T22" fmla="*/ 2147483647 w 346"/>
                <a:gd name="T23" fmla="*/ 2147483647 h 571"/>
                <a:gd name="T24" fmla="*/ 2147483647 w 346"/>
                <a:gd name="T25" fmla="*/ 2147483647 h 571"/>
                <a:gd name="T26" fmla="*/ 2147483647 w 346"/>
                <a:gd name="T27" fmla="*/ 2147483647 h 571"/>
                <a:gd name="T28" fmla="*/ 2147483647 w 346"/>
                <a:gd name="T29" fmla="*/ 2147483647 h 571"/>
                <a:gd name="T30" fmla="*/ 2147483647 w 346"/>
                <a:gd name="T31" fmla="*/ 2147483647 h 571"/>
                <a:gd name="T32" fmla="*/ 2147483647 w 346"/>
                <a:gd name="T33" fmla="*/ 2147483647 h 571"/>
                <a:gd name="T34" fmla="*/ 0 w 346"/>
                <a:gd name="T35" fmla="*/ 2147483647 h 571"/>
                <a:gd name="T36" fmla="*/ 2147483647 w 346"/>
                <a:gd name="T37" fmla="*/ 2147483647 h 571"/>
                <a:gd name="T38" fmla="*/ 2147483647 w 346"/>
                <a:gd name="T39" fmla="*/ 2147483647 h 571"/>
                <a:gd name="T40" fmla="*/ 2147483647 w 346"/>
                <a:gd name="T41" fmla="*/ 2147483647 h 571"/>
                <a:gd name="T42" fmla="*/ 2147483647 w 346"/>
                <a:gd name="T43" fmla="*/ 2147483647 h 571"/>
                <a:gd name="T44" fmla="*/ 2147483647 w 346"/>
                <a:gd name="T45" fmla="*/ 2147483647 h 57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46"/>
                <a:gd name="T70" fmla="*/ 0 h 571"/>
                <a:gd name="T71" fmla="*/ 346 w 346"/>
                <a:gd name="T72" fmla="*/ 571 h 57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46" h="571">
                  <a:moveTo>
                    <a:pt x="64" y="33"/>
                  </a:moveTo>
                  <a:lnTo>
                    <a:pt x="262" y="0"/>
                  </a:lnTo>
                  <a:lnTo>
                    <a:pt x="294" y="70"/>
                  </a:lnTo>
                  <a:lnTo>
                    <a:pt x="334" y="362"/>
                  </a:lnTo>
                  <a:lnTo>
                    <a:pt x="346" y="401"/>
                  </a:lnTo>
                  <a:lnTo>
                    <a:pt x="314" y="479"/>
                  </a:lnTo>
                  <a:lnTo>
                    <a:pt x="314" y="532"/>
                  </a:lnTo>
                  <a:lnTo>
                    <a:pt x="279" y="526"/>
                  </a:lnTo>
                  <a:lnTo>
                    <a:pt x="280" y="571"/>
                  </a:lnTo>
                  <a:lnTo>
                    <a:pt x="243" y="553"/>
                  </a:lnTo>
                  <a:lnTo>
                    <a:pt x="223" y="559"/>
                  </a:lnTo>
                  <a:lnTo>
                    <a:pt x="195" y="555"/>
                  </a:lnTo>
                  <a:lnTo>
                    <a:pt x="174" y="486"/>
                  </a:lnTo>
                  <a:lnTo>
                    <a:pt x="134" y="465"/>
                  </a:lnTo>
                  <a:lnTo>
                    <a:pt x="134" y="392"/>
                  </a:lnTo>
                  <a:lnTo>
                    <a:pt x="94" y="401"/>
                  </a:lnTo>
                  <a:lnTo>
                    <a:pt x="71" y="347"/>
                  </a:lnTo>
                  <a:lnTo>
                    <a:pt x="0" y="285"/>
                  </a:lnTo>
                  <a:lnTo>
                    <a:pt x="52" y="186"/>
                  </a:lnTo>
                  <a:lnTo>
                    <a:pt x="37" y="140"/>
                  </a:lnTo>
                  <a:lnTo>
                    <a:pt x="89" y="131"/>
                  </a:lnTo>
                  <a:lnTo>
                    <a:pt x="94" y="67"/>
                  </a:lnTo>
                  <a:lnTo>
                    <a:pt x="64" y="33"/>
                  </a:lnTo>
                  <a:close/>
                </a:path>
              </a:pathLst>
            </a:custGeom>
            <a:solidFill>
              <a:srgbClr val="4F81BD">
                <a:lumMod val="20000"/>
                <a:lumOff val="80000"/>
              </a:srgbClr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Lucida Sans Unicode" pitchFamily="34" charset="0"/>
              </a:endParaRPr>
            </a:p>
          </p:txBody>
        </p:sp>
        <p:sp>
          <p:nvSpPr>
            <p:cNvPr id="292" name="Freeform 291"/>
            <p:cNvSpPr>
              <a:spLocks/>
            </p:cNvSpPr>
            <p:nvPr/>
          </p:nvSpPr>
          <p:spPr bwMode="auto">
            <a:xfrm>
              <a:off x="3857244" y="1770063"/>
              <a:ext cx="847725" cy="754062"/>
            </a:xfrm>
            <a:custGeom>
              <a:avLst/>
              <a:gdLst>
                <a:gd name="T0" fmla="*/ 0 w 548"/>
                <a:gd name="T1" fmla="*/ 2147483647 h 452"/>
                <a:gd name="T2" fmla="*/ 2147483647 w 548"/>
                <a:gd name="T3" fmla="*/ 0 h 452"/>
                <a:gd name="T4" fmla="*/ 2147483647 w 548"/>
                <a:gd name="T5" fmla="*/ 0 h 452"/>
                <a:gd name="T6" fmla="*/ 2147483647 w 548"/>
                <a:gd name="T7" fmla="*/ 2147483647 h 452"/>
                <a:gd name="T8" fmla="*/ 2147483647 w 548"/>
                <a:gd name="T9" fmla="*/ 2147483647 h 452"/>
                <a:gd name="T10" fmla="*/ 2147483647 w 548"/>
                <a:gd name="T11" fmla="*/ 2147483647 h 452"/>
                <a:gd name="T12" fmla="*/ 2147483647 w 548"/>
                <a:gd name="T13" fmla="*/ 2147483647 h 452"/>
                <a:gd name="T14" fmla="*/ 2147483647 w 548"/>
                <a:gd name="T15" fmla="*/ 2147483647 h 452"/>
                <a:gd name="T16" fmla="*/ 2147483647 w 548"/>
                <a:gd name="T17" fmla="*/ 2147483647 h 452"/>
                <a:gd name="T18" fmla="*/ 2147483647 w 548"/>
                <a:gd name="T19" fmla="*/ 2147483647 h 452"/>
                <a:gd name="T20" fmla="*/ 2147483647 w 548"/>
                <a:gd name="T21" fmla="*/ 2147483647 h 452"/>
                <a:gd name="T22" fmla="*/ 2147483647 w 548"/>
                <a:gd name="T23" fmla="*/ 2147483647 h 452"/>
                <a:gd name="T24" fmla="*/ 2147483647 w 548"/>
                <a:gd name="T25" fmla="*/ 2147483647 h 452"/>
                <a:gd name="T26" fmla="*/ 2147483647 w 548"/>
                <a:gd name="T27" fmla="*/ 2147483647 h 452"/>
                <a:gd name="T28" fmla="*/ 2147483647 w 548"/>
                <a:gd name="T29" fmla="*/ 2147483647 h 452"/>
                <a:gd name="T30" fmla="*/ 2147483647 w 548"/>
                <a:gd name="T31" fmla="*/ 2147483647 h 452"/>
                <a:gd name="T32" fmla="*/ 2147483647 w 548"/>
                <a:gd name="T33" fmla="*/ 2147483647 h 452"/>
                <a:gd name="T34" fmla="*/ 2147483647 w 548"/>
                <a:gd name="T35" fmla="*/ 2147483647 h 452"/>
                <a:gd name="T36" fmla="*/ 2147483647 w 548"/>
                <a:gd name="T37" fmla="*/ 2147483647 h 452"/>
                <a:gd name="T38" fmla="*/ 2147483647 w 548"/>
                <a:gd name="T39" fmla="*/ 2147483647 h 452"/>
                <a:gd name="T40" fmla="*/ 2147483647 w 548"/>
                <a:gd name="T41" fmla="*/ 2147483647 h 452"/>
                <a:gd name="T42" fmla="*/ 2147483647 w 548"/>
                <a:gd name="T43" fmla="*/ 2147483647 h 452"/>
                <a:gd name="T44" fmla="*/ 2147483647 w 548"/>
                <a:gd name="T45" fmla="*/ 2147483647 h 452"/>
                <a:gd name="T46" fmla="*/ 2147483647 w 548"/>
                <a:gd name="T47" fmla="*/ 2147483647 h 452"/>
                <a:gd name="T48" fmla="*/ 2147483647 w 548"/>
                <a:gd name="T49" fmla="*/ 2147483647 h 452"/>
                <a:gd name="T50" fmla="*/ 0 w 548"/>
                <a:gd name="T51" fmla="*/ 2147483647 h 45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48"/>
                <a:gd name="T79" fmla="*/ 0 h 452"/>
                <a:gd name="T80" fmla="*/ 548 w 548"/>
                <a:gd name="T81" fmla="*/ 452 h 45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48" h="452">
                  <a:moveTo>
                    <a:pt x="0" y="15"/>
                  </a:moveTo>
                  <a:lnTo>
                    <a:pt x="240" y="0"/>
                  </a:lnTo>
                  <a:lnTo>
                    <a:pt x="290" y="0"/>
                  </a:lnTo>
                  <a:lnTo>
                    <a:pt x="329" y="14"/>
                  </a:lnTo>
                  <a:lnTo>
                    <a:pt x="308" y="52"/>
                  </a:lnTo>
                  <a:lnTo>
                    <a:pt x="378" y="116"/>
                  </a:lnTo>
                  <a:lnTo>
                    <a:pt x="401" y="170"/>
                  </a:lnTo>
                  <a:lnTo>
                    <a:pt x="442" y="157"/>
                  </a:lnTo>
                  <a:lnTo>
                    <a:pt x="441" y="233"/>
                  </a:lnTo>
                  <a:lnTo>
                    <a:pt x="483" y="255"/>
                  </a:lnTo>
                  <a:lnTo>
                    <a:pt x="502" y="322"/>
                  </a:lnTo>
                  <a:lnTo>
                    <a:pt x="532" y="328"/>
                  </a:lnTo>
                  <a:lnTo>
                    <a:pt x="548" y="356"/>
                  </a:lnTo>
                  <a:lnTo>
                    <a:pt x="511" y="395"/>
                  </a:lnTo>
                  <a:lnTo>
                    <a:pt x="499" y="440"/>
                  </a:lnTo>
                  <a:lnTo>
                    <a:pt x="447" y="452"/>
                  </a:lnTo>
                  <a:lnTo>
                    <a:pt x="460" y="403"/>
                  </a:lnTo>
                  <a:lnTo>
                    <a:pt x="255" y="421"/>
                  </a:lnTo>
                  <a:lnTo>
                    <a:pt x="107" y="438"/>
                  </a:lnTo>
                  <a:lnTo>
                    <a:pt x="98" y="391"/>
                  </a:lnTo>
                  <a:lnTo>
                    <a:pt x="88" y="246"/>
                  </a:lnTo>
                  <a:lnTo>
                    <a:pt x="86" y="167"/>
                  </a:lnTo>
                  <a:lnTo>
                    <a:pt x="37" y="131"/>
                  </a:lnTo>
                  <a:lnTo>
                    <a:pt x="55" y="99"/>
                  </a:lnTo>
                  <a:lnTo>
                    <a:pt x="31" y="81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4F81BD">
                <a:lumMod val="20000"/>
                <a:lumOff val="80000"/>
              </a:srgbClr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Lucida Sans Unicode" pitchFamily="34" charset="0"/>
                <a:cs typeface="+mn-cs"/>
              </a:endParaRPr>
            </a:p>
          </p:txBody>
        </p:sp>
        <p:sp>
          <p:nvSpPr>
            <p:cNvPr id="293" name="Freeform 292"/>
            <p:cNvSpPr>
              <a:spLocks/>
            </p:cNvSpPr>
            <p:nvPr/>
          </p:nvSpPr>
          <p:spPr bwMode="auto">
            <a:xfrm>
              <a:off x="4782756" y="1454150"/>
              <a:ext cx="412750" cy="733425"/>
            </a:xfrm>
            <a:custGeom>
              <a:avLst/>
              <a:gdLst>
                <a:gd name="T0" fmla="*/ 0 w 268"/>
                <a:gd name="T1" fmla="*/ 2147483647 h 442"/>
                <a:gd name="T2" fmla="*/ 2147483647 w 268"/>
                <a:gd name="T3" fmla="*/ 2147483647 h 442"/>
                <a:gd name="T4" fmla="*/ 2147483647 w 268"/>
                <a:gd name="T5" fmla="*/ 2147483647 h 442"/>
                <a:gd name="T6" fmla="*/ 2147483647 w 268"/>
                <a:gd name="T7" fmla="*/ 2147483647 h 442"/>
                <a:gd name="T8" fmla="*/ 2147483647 w 268"/>
                <a:gd name="T9" fmla="*/ 2147483647 h 442"/>
                <a:gd name="T10" fmla="*/ 2147483647 w 268"/>
                <a:gd name="T11" fmla="*/ 0 h 442"/>
                <a:gd name="T12" fmla="*/ 2147483647 w 268"/>
                <a:gd name="T13" fmla="*/ 2147483647 h 442"/>
                <a:gd name="T14" fmla="*/ 2147483647 w 268"/>
                <a:gd name="T15" fmla="*/ 2147483647 h 442"/>
                <a:gd name="T16" fmla="*/ 2147483647 w 268"/>
                <a:gd name="T17" fmla="*/ 2147483647 h 442"/>
                <a:gd name="T18" fmla="*/ 2147483647 w 268"/>
                <a:gd name="T19" fmla="*/ 2147483647 h 442"/>
                <a:gd name="T20" fmla="*/ 2147483647 w 268"/>
                <a:gd name="T21" fmla="*/ 2147483647 h 442"/>
                <a:gd name="T22" fmla="*/ 2147483647 w 268"/>
                <a:gd name="T23" fmla="*/ 2147483647 h 442"/>
                <a:gd name="T24" fmla="*/ 2147483647 w 268"/>
                <a:gd name="T25" fmla="*/ 2147483647 h 442"/>
                <a:gd name="T26" fmla="*/ 2147483647 w 268"/>
                <a:gd name="T27" fmla="*/ 2147483647 h 442"/>
                <a:gd name="T28" fmla="*/ 2147483647 w 268"/>
                <a:gd name="T29" fmla="*/ 2147483647 h 442"/>
                <a:gd name="T30" fmla="*/ 0 w 268"/>
                <a:gd name="T31" fmla="*/ 2147483647 h 44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68"/>
                <a:gd name="T49" fmla="*/ 0 h 442"/>
                <a:gd name="T50" fmla="*/ 268 w 268"/>
                <a:gd name="T51" fmla="*/ 442 h 44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68" h="442">
                  <a:moveTo>
                    <a:pt x="0" y="32"/>
                  </a:moveTo>
                  <a:lnTo>
                    <a:pt x="31" y="48"/>
                  </a:lnTo>
                  <a:lnTo>
                    <a:pt x="61" y="45"/>
                  </a:lnTo>
                  <a:lnTo>
                    <a:pt x="71" y="36"/>
                  </a:lnTo>
                  <a:lnTo>
                    <a:pt x="79" y="9"/>
                  </a:lnTo>
                  <a:lnTo>
                    <a:pt x="208" y="0"/>
                  </a:lnTo>
                  <a:lnTo>
                    <a:pt x="268" y="312"/>
                  </a:lnTo>
                  <a:lnTo>
                    <a:pt x="263" y="309"/>
                  </a:lnTo>
                  <a:lnTo>
                    <a:pt x="219" y="327"/>
                  </a:lnTo>
                  <a:lnTo>
                    <a:pt x="187" y="410"/>
                  </a:lnTo>
                  <a:lnTo>
                    <a:pt x="141" y="398"/>
                  </a:lnTo>
                  <a:lnTo>
                    <a:pt x="87" y="430"/>
                  </a:lnTo>
                  <a:lnTo>
                    <a:pt x="17" y="442"/>
                  </a:lnTo>
                  <a:lnTo>
                    <a:pt x="49" y="360"/>
                  </a:lnTo>
                  <a:lnTo>
                    <a:pt x="35" y="313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4F81BD">
                <a:lumMod val="20000"/>
                <a:lumOff val="80000"/>
              </a:srgbClr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Lucida Sans Unicode" pitchFamily="34" charset="0"/>
                <a:cs typeface="+mn-cs"/>
              </a:endParaRPr>
            </a:p>
          </p:txBody>
        </p:sp>
        <p:sp>
          <p:nvSpPr>
            <p:cNvPr id="294" name="Freeform 293"/>
            <p:cNvSpPr>
              <a:spLocks/>
            </p:cNvSpPr>
            <p:nvPr/>
          </p:nvSpPr>
          <p:spPr bwMode="auto">
            <a:xfrm>
              <a:off x="5101843" y="1304925"/>
              <a:ext cx="531813" cy="661988"/>
            </a:xfrm>
            <a:custGeom>
              <a:avLst/>
              <a:gdLst>
                <a:gd name="T0" fmla="*/ 0 w 345"/>
                <a:gd name="T1" fmla="*/ 2147483647 h 398"/>
                <a:gd name="T2" fmla="*/ 2147483647 w 345"/>
                <a:gd name="T3" fmla="*/ 2147483647 h 398"/>
                <a:gd name="T4" fmla="*/ 2147483647 w 345"/>
                <a:gd name="T5" fmla="*/ 2147483647 h 398"/>
                <a:gd name="T6" fmla="*/ 2147483647 w 345"/>
                <a:gd name="T7" fmla="*/ 2147483647 h 398"/>
                <a:gd name="T8" fmla="*/ 2147483647 w 345"/>
                <a:gd name="T9" fmla="*/ 2147483647 h 398"/>
                <a:gd name="T10" fmla="*/ 2147483647 w 345"/>
                <a:gd name="T11" fmla="*/ 0 h 398"/>
                <a:gd name="T12" fmla="*/ 2147483647 w 345"/>
                <a:gd name="T13" fmla="*/ 2147483647 h 398"/>
                <a:gd name="T14" fmla="*/ 2147483647 w 345"/>
                <a:gd name="T15" fmla="*/ 2147483647 h 398"/>
                <a:gd name="T16" fmla="*/ 2147483647 w 345"/>
                <a:gd name="T17" fmla="*/ 2147483647 h 398"/>
                <a:gd name="T18" fmla="*/ 2147483647 w 345"/>
                <a:gd name="T19" fmla="*/ 2147483647 h 398"/>
                <a:gd name="T20" fmla="*/ 2147483647 w 345"/>
                <a:gd name="T21" fmla="*/ 2147483647 h 398"/>
                <a:gd name="T22" fmla="*/ 2147483647 w 345"/>
                <a:gd name="T23" fmla="*/ 2147483647 h 398"/>
                <a:gd name="T24" fmla="*/ 2147483647 w 345"/>
                <a:gd name="T25" fmla="*/ 2147483647 h 398"/>
                <a:gd name="T26" fmla="*/ 2147483647 w 345"/>
                <a:gd name="T27" fmla="*/ 2147483647 h 398"/>
                <a:gd name="T28" fmla="*/ 2147483647 w 345"/>
                <a:gd name="T29" fmla="*/ 2147483647 h 398"/>
                <a:gd name="T30" fmla="*/ 2147483647 w 345"/>
                <a:gd name="T31" fmla="*/ 2147483647 h 398"/>
                <a:gd name="T32" fmla="*/ 2147483647 w 345"/>
                <a:gd name="T33" fmla="*/ 2147483647 h 398"/>
                <a:gd name="T34" fmla="*/ 2147483647 w 345"/>
                <a:gd name="T35" fmla="*/ 2147483647 h 398"/>
                <a:gd name="T36" fmla="*/ 0 w 345"/>
                <a:gd name="T37" fmla="*/ 2147483647 h 39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45"/>
                <a:gd name="T58" fmla="*/ 0 h 398"/>
                <a:gd name="T59" fmla="*/ 345 w 345"/>
                <a:gd name="T60" fmla="*/ 398 h 39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45" h="398">
                  <a:moveTo>
                    <a:pt x="0" y="89"/>
                  </a:moveTo>
                  <a:lnTo>
                    <a:pt x="155" y="74"/>
                  </a:lnTo>
                  <a:lnTo>
                    <a:pt x="188" y="80"/>
                  </a:lnTo>
                  <a:lnTo>
                    <a:pt x="261" y="46"/>
                  </a:lnTo>
                  <a:lnTo>
                    <a:pt x="277" y="15"/>
                  </a:lnTo>
                  <a:lnTo>
                    <a:pt x="321" y="0"/>
                  </a:lnTo>
                  <a:lnTo>
                    <a:pt x="345" y="151"/>
                  </a:lnTo>
                  <a:lnTo>
                    <a:pt x="327" y="167"/>
                  </a:lnTo>
                  <a:lnTo>
                    <a:pt x="331" y="271"/>
                  </a:lnTo>
                  <a:lnTo>
                    <a:pt x="297" y="280"/>
                  </a:lnTo>
                  <a:lnTo>
                    <a:pt x="277" y="338"/>
                  </a:lnTo>
                  <a:lnTo>
                    <a:pt x="251" y="331"/>
                  </a:lnTo>
                  <a:lnTo>
                    <a:pt x="242" y="398"/>
                  </a:lnTo>
                  <a:lnTo>
                    <a:pt x="203" y="370"/>
                  </a:lnTo>
                  <a:lnTo>
                    <a:pt x="127" y="388"/>
                  </a:lnTo>
                  <a:lnTo>
                    <a:pt x="94" y="362"/>
                  </a:lnTo>
                  <a:lnTo>
                    <a:pt x="51" y="361"/>
                  </a:lnTo>
                  <a:lnTo>
                    <a:pt x="29" y="249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rgbClr val="4F81BD">
                <a:lumMod val="20000"/>
                <a:lumOff val="80000"/>
              </a:srgbClr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866775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+mn-cs"/>
              </a:endParaRPr>
            </a:p>
          </p:txBody>
        </p:sp>
        <p:sp>
          <p:nvSpPr>
            <p:cNvPr id="295" name="Freeform 294"/>
            <p:cNvSpPr>
              <a:spLocks/>
            </p:cNvSpPr>
            <p:nvPr/>
          </p:nvSpPr>
          <p:spPr bwMode="auto">
            <a:xfrm>
              <a:off x="4630356" y="1901825"/>
              <a:ext cx="933450" cy="561975"/>
            </a:xfrm>
            <a:custGeom>
              <a:avLst/>
              <a:gdLst>
                <a:gd name="T0" fmla="*/ 0 w 607"/>
                <a:gd name="T1" fmla="*/ 2147483647 h 337"/>
                <a:gd name="T2" fmla="*/ 2147483647 w 607"/>
                <a:gd name="T3" fmla="*/ 2147483647 h 337"/>
                <a:gd name="T4" fmla="*/ 2147483647 w 607"/>
                <a:gd name="T5" fmla="*/ 2147483647 h 337"/>
                <a:gd name="T6" fmla="*/ 2147483647 w 607"/>
                <a:gd name="T7" fmla="*/ 2147483647 h 337"/>
                <a:gd name="T8" fmla="*/ 2147483647 w 607"/>
                <a:gd name="T9" fmla="*/ 2147483647 h 337"/>
                <a:gd name="T10" fmla="*/ 2147483647 w 607"/>
                <a:gd name="T11" fmla="*/ 2147483647 h 337"/>
                <a:gd name="T12" fmla="*/ 2147483647 w 607"/>
                <a:gd name="T13" fmla="*/ 2147483647 h 337"/>
                <a:gd name="T14" fmla="*/ 2147483647 w 607"/>
                <a:gd name="T15" fmla="*/ 2147483647 h 337"/>
                <a:gd name="T16" fmla="*/ 2147483647 w 607"/>
                <a:gd name="T17" fmla="*/ 2147483647 h 337"/>
                <a:gd name="T18" fmla="*/ 2147483647 w 607"/>
                <a:gd name="T19" fmla="*/ 2147483647 h 337"/>
                <a:gd name="T20" fmla="*/ 2147483647 w 607"/>
                <a:gd name="T21" fmla="*/ 2147483647 h 337"/>
                <a:gd name="T22" fmla="*/ 2147483647 w 607"/>
                <a:gd name="T23" fmla="*/ 2147483647 h 337"/>
                <a:gd name="T24" fmla="*/ 2147483647 w 607"/>
                <a:gd name="T25" fmla="*/ 2147483647 h 337"/>
                <a:gd name="T26" fmla="*/ 2147483647 w 607"/>
                <a:gd name="T27" fmla="*/ 2147483647 h 337"/>
                <a:gd name="T28" fmla="*/ 2147483647 w 607"/>
                <a:gd name="T29" fmla="*/ 0 h 337"/>
                <a:gd name="T30" fmla="*/ 2147483647 w 607"/>
                <a:gd name="T31" fmla="*/ 2147483647 h 337"/>
                <a:gd name="T32" fmla="*/ 2147483647 w 607"/>
                <a:gd name="T33" fmla="*/ 2147483647 h 337"/>
                <a:gd name="T34" fmla="*/ 2147483647 w 607"/>
                <a:gd name="T35" fmla="*/ 2147483647 h 337"/>
                <a:gd name="T36" fmla="*/ 2147483647 w 607"/>
                <a:gd name="T37" fmla="*/ 2147483647 h 337"/>
                <a:gd name="T38" fmla="*/ 2147483647 w 607"/>
                <a:gd name="T39" fmla="*/ 2147483647 h 337"/>
                <a:gd name="T40" fmla="*/ 2147483647 w 607"/>
                <a:gd name="T41" fmla="*/ 2147483647 h 337"/>
                <a:gd name="T42" fmla="*/ 2147483647 w 607"/>
                <a:gd name="T43" fmla="*/ 2147483647 h 337"/>
                <a:gd name="T44" fmla="*/ 2147483647 w 607"/>
                <a:gd name="T45" fmla="*/ 2147483647 h 337"/>
                <a:gd name="T46" fmla="*/ 2147483647 w 607"/>
                <a:gd name="T47" fmla="*/ 2147483647 h 337"/>
                <a:gd name="T48" fmla="*/ 2147483647 w 607"/>
                <a:gd name="T49" fmla="*/ 2147483647 h 337"/>
                <a:gd name="T50" fmla="*/ 2147483647 w 607"/>
                <a:gd name="T51" fmla="*/ 2147483647 h 337"/>
                <a:gd name="T52" fmla="*/ 2147483647 w 607"/>
                <a:gd name="T53" fmla="*/ 2147483647 h 337"/>
                <a:gd name="T54" fmla="*/ 2147483647 w 607"/>
                <a:gd name="T55" fmla="*/ 2147483647 h 337"/>
                <a:gd name="T56" fmla="*/ 0 w 607"/>
                <a:gd name="T57" fmla="*/ 2147483647 h 33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7"/>
                <a:gd name="T88" fmla="*/ 0 h 337"/>
                <a:gd name="T89" fmla="*/ 607 w 607"/>
                <a:gd name="T90" fmla="*/ 337 h 33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7" h="337">
                  <a:moveTo>
                    <a:pt x="0" y="337"/>
                  </a:moveTo>
                  <a:lnTo>
                    <a:pt x="148" y="316"/>
                  </a:lnTo>
                  <a:lnTo>
                    <a:pt x="148" y="301"/>
                  </a:lnTo>
                  <a:lnTo>
                    <a:pt x="504" y="252"/>
                  </a:lnTo>
                  <a:lnTo>
                    <a:pt x="510" y="227"/>
                  </a:lnTo>
                  <a:lnTo>
                    <a:pt x="562" y="207"/>
                  </a:lnTo>
                  <a:lnTo>
                    <a:pt x="568" y="181"/>
                  </a:lnTo>
                  <a:lnTo>
                    <a:pt x="590" y="172"/>
                  </a:lnTo>
                  <a:lnTo>
                    <a:pt x="607" y="131"/>
                  </a:lnTo>
                  <a:lnTo>
                    <a:pt x="558" y="91"/>
                  </a:lnTo>
                  <a:lnTo>
                    <a:pt x="549" y="37"/>
                  </a:lnTo>
                  <a:lnTo>
                    <a:pt x="510" y="11"/>
                  </a:lnTo>
                  <a:lnTo>
                    <a:pt x="431" y="26"/>
                  </a:lnTo>
                  <a:lnTo>
                    <a:pt x="394" y="2"/>
                  </a:lnTo>
                  <a:lnTo>
                    <a:pt x="358" y="0"/>
                  </a:lnTo>
                  <a:lnTo>
                    <a:pt x="365" y="37"/>
                  </a:lnTo>
                  <a:lnTo>
                    <a:pt x="316" y="57"/>
                  </a:lnTo>
                  <a:lnTo>
                    <a:pt x="283" y="140"/>
                  </a:lnTo>
                  <a:lnTo>
                    <a:pt x="239" y="127"/>
                  </a:lnTo>
                  <a:lnTo>
                    <a:pt x="185" y="158"/>
                  </a:lnTo>
                  <a:lnTo>
                    <a:pt x="116" y="170"/>
                  </a:lnTo>
                  <a:lnTo>
                    <a:pt x="116" y="218"/>
                  </a:lnTo>
                  <a:lnTo>
                    <a:pt x="82" y="216"/>
                  </a:lnTo>
                  <a:lnTo>
                    <a:pt x="84" y="258"/>
                  </a:lnTo>
                  <a:lnTo>
                    <a:pt x="48" y="242"/>
                  </a:lnTo>
                  <a:lnTo>
                    <a:pt x="27" y="249"/>
                  </a:lnTo>
                  <a:lnTo>
                    <a:pt x="45" y="277"/>
                  </a:lnTo>
                  <a:lnTo>
                    <a:pt x="8" y="315"/>
                  </a:lnTo>
                  <a:lnTo>
                    <a:pt x="0" y="337"/>
                  </a:lnTo>
                  <a:close/>
                </a:path>
              </a:pathLst>
            </a:custGeom>
            <a:solidFill>
              <a:srgbClr val="4F81BD">
                <a:lumMod val="20000"/>
                <a:lumOff val="80000"/>
              </a:srgbClr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Lucida Sans Unicode" pitchFamily="34" charset="0"/>
                <a:cs typeface="+mn-cs"/>
              </a:endParaRPr>
            </a:p>
          </p:txBody>
        </p:sp>
        <p:sp>
          <p:nvSpPr>
            <p:cNvPr id="296" name="Freeform 295"/>
            <p:cNvSpPr>
              <a:spLocks/>
            </p:cNvSpPr>
            <p:nvPr/>
          </p:nvSpPr>
          <p:spPr bwMode="auto">
            <a:xfrm>
              <a:off x="4571012" y="2264230"/>
              <a:ext cx="1074998" cy="425584"/>
            </a:xfrm>
            <a:custGeom>
              <a:avLst/>
              <a:gdLst>
                <a:gd name="T0" fmla="*/ 2147483647 w 699"/>
                <a:gd name="T1" fmla="*/ 2147483647 h 255"/>
                <a:gd name="T2" fmla="*/ 2147483647 w 699"/>
                <a:gd name="T3" fmla="*/ 2147483647 h 255"/>
                <a:gd name="T4" fmla="*/ 2147483647 w 699"/>
                <a:gd name="T5" fmla="*/ 2147483647 h 255"/>
                <a:gd name="T6" fmla="*/ 2147483647 w 699"/>
                <a:gd name="T7" fmla="*/ 2147483647 h 255"/>
                <a:gd name="T8" fmla="*/ 0 w 699"/>
                <a:gd name="T9" fmla="*/ 2147483647 h 255"/>
                <a:gd name="T10" fmla="*/ 2147483647 w 699"/>
                <a:gd name="T11" fmla="*/ 2147483647 h 255"/>
                <a:gd name="T12" fmla="*/ 2147483647 w 699"/>
                <a:gd name="T13" fmla="*/ 2147483647 h 255"/>
                <a:gd name="T14" fmla="*/ 2147483647 w 699"/>
                <a:gd name="T15" fmla="*/ 2147483647 h 255"/>
                <a:gd name="T16" fmla="*/ 2147483647 w 699"/>
                <a:gd name="T17" fmla="*/ 2147483647 h 255"/>
                <a:gd name="T18" fmla="*/ 2147483647 w 699"/>
                <a:gd name="T19" fmla="*/ 2147483647 h 255"/>
                <a:gd name="T20" fmla="*/ 2147483647 w 699"/>
                <a:gd name="T21" fmla="*/ 2147483647 h 255"/>
                <a:gd name="T22" fmla="*/ 2147483647 w 699"/>
                <a:gd name="T23" fmla="*/ 0 h 255"/>
                <a:gd name="T24" fmla="*/ 2147483647 w 699"/>
                <a:gd name="T25" fmla="*/ 2147483647 h 255"/>
                <a:gd name="T26" fmla="*/ 2147483647 w 699"/>
                <a:gd name="T27" fmla="*/ 2147483647 h 255"/>
                <a:gd name="T28" fmla="*/ 2147483647 w 699"/>
                <a:gd name="T29" fmla="*/ 2147483647 h 255"/>
                <a:gd name="T30" fmla="*/ 2147483647 w 699"/>
                <a:gd name="T31" fmla="*/ 2147483647 h 25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99"/>
                <a:gd name="T49" fmla="*/ 0 h 255"/>
                <a:gd name="T50" fmla="*/ 699 w 699"/>
                <a:gd name="T51" fmla="*/ 255 h 25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99" h="255">
                  <a:moveTo>
                    <a:pt x="42" y="116"/>
                  </a:moveTo>
                  <a:lnTo>
                    <a:pt x="42" y="121"/>
                  </a:lnTo>
                  <a:lnTo>
                    <a:pt x="30" y="144"/>
                  </a:lnTo>
                  <a:lnTo>
                    <a:pt x="43" y="177"/>
                  </a:lnTo>
                  <a:lnTo>
                    <a:pt x="0" y="205"/>
                  </a:lnTo>
                  <a:lnTo>
                    <a:pt x="9" y="255"/>
                  </a:lnTo>
                  <a:lnTo>
                    <a:pt x="192" y="240"/>
                  </a:lnTo>
                  <a:lnTo>
                    <a:pt x="410" y="214"/>
                  </a:lnTo>
                  <a:lnTo>
                    <a:pt x="519" y="195"/>
                  </a:lnTo>
                  <a:lnTo>
                    <a:pt x="541" y="129"/>
                  </a:lnTo>
                  <a:lnTo>
                    <a:pt x="580" y="126"/>
                  </a:lnTo>
                  <a:lnTo>
                    <a:pt x="699" y="0"/>
                  </a:lnTo>
                  <a:lnTo>
                    <a:pt x="544" y="31"/>
                  </a:lnTo>
                  <a:lnTo>
                    <a:pt x="183" y="83"/>
                  </a:lnTo>
                  <a:lnTo>
                    <a:pt x="186" y="98"/>
                  </a:lnTo>
                  <a:lnTo>
                    <a:pt x="42" y="116"/>
                  </a:lnTo>
                  <a:close/>
                </a:path>
              </a:pathLst>
            </a:custGeom>
            <a:solidFill>
              <a:srgbClr val="F79646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 pitchFamily="34" charset="0"/>
              </a:endParaRPr>
            </a:p>
          </p:txBody>
        </p:sp>
        <p:sp>
          <p:nvSpPr>
            <p:cNvPr id="297" name="Freeform 296"/>
            <p:cNvSpPr>
              <a:spLocks/>
            </p:cNvSpPr>
            <p:nvPr/>
          </p:nvSpPr>
          <p:spPr bwMode="auto">
            <a:xfrm>
              <a:off x="4461999" y="2654980"/>
              <a:ext cx="443625" cy="834508"/>
            </a:xfrm>
            <a:custGeom>
              <a:avLst/>
              <a:gdLst>
                <a:gd name="T0" fmla="*/ 2147483647 w 287"/>
                <a:gd name="T1" fmla="*/ 2147483647 h 500"/>
                <a:gd name="T2" fmla="*/ 2147483647 w 287"/>
                <a:gd name="T3" fmla="*/ 2147483647 h 500"/>
                <a:gd name="T4" fmla="*/ 0 w 287"/>
                <a:gd name="T5" fmla="*/ 2147483647 h 500"/>
                <a:gd name="T6" fmla="*/ 2147483647 w 287"/>
                <a:gd name="T7" fmla="*/ 2147483647 h 500"/>
                <a:gd name="T8" fmla="*/ 2147483647 w 287"/>
                <a:gd name="T9" fmla="*/ 2147483647 h 500"/>
                <a:gd name="T10" fmla="*/ 2147483647 w 287"/>
                <a:gd name="T11" fmla="*/ 2147483647 h 500"/>
                <a:gd name="T12" fmla="*/ 2147483647 w 287"/>
                <a:gd name="T13" fmla="*/ 2147483647 h 500"/>
                <a:gd name="T14" fmla="*/ 2147483647 w 287"/>
                <a:gd name="T15" fmla="*/ 2147483647 h 500"/>
                <a:gd name="T16" fmla="*/ 2147483647 w 287"/>
                <a:gd name="T17" fmla="*/ 2147483647 h 500"/>
                <a:gd name="T18" fmla="*/ 2147483647 w 287"/>
                <a:gd name="T19" fmla="*/ 2147483647 h 500"/>
                <a:gd name="T20" fmla="*/ 2147483647 w 287"/>
                <a:gd name="T21" fmla="*/ 2147483647 h 500"/>
                <a:gd name="T22" fmla="*/ 2147483647 w 287"/>
                <a:gd name="T23" fmla="*/ 2147483647 h 500"/>
                <a:gd name="T24" fmla="*/ 2147483647 w 287"/>
                <a:gd name="T25" fmla="*/ 2147483647 h 500"/>
                <a:gd name="T26" fmla="*/ 2147483647 w 287"/>
                <a:gd name="T27" fmla="*/ 0 h 500"/>
                <a:gd name="T28" fmla="*/ 2147483647 w 287"/>
                <a:gd name="T29" fmla="*/ 2147483647 h 50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87"/>
                <a:gd name="T46" fmla="*/ 0 h 500"/>
                <a:gd name="T47" fmla="*/ 287 w 287"/>
                <a:gd name="T48" fmla="*/ 500 h 50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87" h="500">
                  <a:moveTo>
                    <a:pt x="81" y="17"/>
                  </a:moveTo>
                  <a:lnTo>
                    <a:pt x="38" y="102"/>
                  </a:lnTo>
                  <a:lnTo>
                    <a:pt x="0" y="157"/>
                  </a:lnTo>
                  <a:lnTo>
                    <a:pt x="12" y="222"/>
                  </a:lnTo>
                  <a:lnTo>
                    <a:pt x="57" y="312"/>
                  </a:lnTo>
                  <a:lnTo>
                    <a:pt x="23" y="403"/>
                  </a:lnTo>
                  <a:lnTo>
                    <a:pt x="8" y="450"/>
                  </a:lnTo>
                  <a:lnTo>
                    <a:pt x="175" y="431"/>
                  </a:lnTo>
                  <a:lnTo>
                    <a:pt x="182" y="492"/>
                  </a:lnTo>
                  <a:lnTo>
                    <a:pt x="216" y="500"/>
                  </a:lnTo>
                  <a:lnTo>
                    <a:pt x="225" y="468"/>
                  </a:lnTo>
                  <a:lnTo>
                    <a:pt x="287" y="459"/>
                  </a:lnTo>
                  <a:lnTo>
                    <a:pt x="273" y="358"/>
                  </a:lnTo>
                  <a:lnTo>
                    <a:pt x="270" y="0"/>
                  </a:lnTo>
                  <a:lnTo>
                    <a:pt x="81" y="17"/>
                  </a:lnTo>
                  <a:close/>
                </a:path>
              </a:pathLst>
            </a:custGeom>
            <a:solidFill>
              <a:srgbClr val="4F81BD">
                <a:lumMod val="20000"/>
                <a:lumOff val="80000"/>
              </a:srgbClr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 pitchFamily="34" charset="0"/>
              </a:endParaRPr>
            </a:p>
          </p:txBody>
        </p:sp>
        <p:sp>
          <p:nvSpPr>
            <p:cNvPr id="298" name="Freeform 297"/>
            <p:cNvSpPr>
              <a:spLocks/>
            </p:cNvSpPr>
            <p:nvPr/>
          </p:nvSpPr>
          <p:spPr bwMode="auto">
            <a:xfrm>
              <a:off x="4874831" y="2617788"/>
              <a:ext cx="498475" cy="838200"/>
            </a:xfrm>
            <a:custGeom>
              <a:avLst/>
              <a:gdLst>
                <a:gd name="T0" fmla="*/ 0 w 323"/>
                <a:gd name="T1" fmla="*/ 2147483647 h 504"/>
                <a:gd name="T2" fmla="*/ 2147483647 w 323"/>
                <a:gd name="T3" fmla="*/ 0 h 504"/>
                <a:gd name="T4" fmla="*/ 2147483647 w 323"/>
                <a:gd name="T5" fmla="*/ 2147483647 h 504"/>
                <a:gd name="T6" fmla="*/ 2147483647 w 323"/>
                <a:gd name="T7" fmla="*/ 2147483647 h 504"/>
                <a:gd name="T8" fmla="*/ 2147483647 w 323"/>
                <a:gd name="T9" fmla="*/ 2147483647 h 504"/>
                <a:gd name="T10" fmla="*/ 2147483647 w 323"/>
                <a:gd name="T11" fmla="*/ 2147483647 h 504"/>
                <a:gd name="T12" fmla="*/ 2147483647 w 323"/>
                <a:gd name="T13" fmla="*/ 2147483647 h 504"/>
                <a:gd name="T14" fmla="*/ 2147483647 w 323"/>
                <a:gd name="T15" fmla="*/ 2147483647 h 504"/>
                <a:gd name="T16" fmla="*/ 2147483647 w 323"/>
                <a:gd name="T17" fmla="*/ 2147483647 h 504"/>
                <a:gd name="T18" fmla="*/ 2147483647 w 323"/>
                <a:gd name="T19" fmla="*/ 2147483647 h 504"/>
                <a:gd name="T20" fmla="*/ 2147483647 w 323"/>
                <a:gd name="T21" fmla="*/ 2147483647 h 504"/>
                <a:gd name="T22" fmla="*/ 2147483647 w 323"/>
                <a:gd name="T23" fmla="*/ 2147483647 h 504"/>
                <a:gd name="T24" fmla="*/ 2147483647 w 323"/>
                <a:gd name="T25" fmla="*/ 2147483647 h 504"/>
                <a:gd name="T26" fmla="*/ 2147483647 w 323"/>
                <a:gd name="T27" fmla="*/ 2147483647 h 504"/>
                <a:gd name="T28" fmla="*/ 0 w 323"/>
                <a:gd name="T29" fmla="*/ 2147483647 h 50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23"/>
                <a:gd name="T46" fmla="*/ 0 h 504"/>
                <a:gd name="T47" fmla="*/ 323 w 323"/>
                <a:gd name="T48" fmla="*/ 504 h 50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23" h="504">
                  <a:moveTo>
                    <a:pt x="0" y="26"/>
                  </a:moveTo>
                  <a:lnTo>
                    <a:pt x="210" y="0"/>
                  </a:lnTo>
                  <a:lnTo>
                    <a:pt x="277" y="233"/>
                  </a:lnTo>
                  <a:lnTo>
                    <a:pt x="323" y="270"/>
                  </a:lnTo>
                  <a:lnTo>
                    <a:pt x="286" y="339"/>
                  </a:lnTo>
                  <a:lnTo>
                    <a:pt x="322" y="404"/>
                  </a:lnTo>
                  <a:lnTo>
                    <a:pt x="107" y="428"/>
                  </a:lnTo>
                  <a:lnTo>
                    <a:pt x="116" y="485"/>
                  </a:lnTo>
                  <a:lnTo>
                    <a:pt x="85" y="504"/>
                  </a:lnTo>
                  <a:lnTo>
                    <a:pt x="59" y="433"/>
                  </a:lnTo>
                  <a:lnTo>
                    <a:pt x="44" y="491"/>
                  </a:lnTo>
                  <a:lnTo>
                    <a:pt x="18" y="485"/>
                  </a:lnTo>
                  <a:lnTo>
                    <a:pt x="9" y="427"/>
                  </a:lnTo>
                  <a:lnTo>
                    <a:pt x="1" y="37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4F81BD">
                <a:lumMod val="20000"/>
                <a:lumOff val="80000"/>
              </a:srgbClr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Lucida Sans Unicode" pitchFamily="34" charset="0"/>
                <a:cs typeface="+mn-cs"/>
              </a:endParaRPr>
            </a:p>
          </p:txBody>
        </p:sp>
        <p:sp>
          <p:nvSpPr>
            <p:cNvPr id="299" name="Freeform 298"/>
            <p:cNvSpPr>
              <a:spLocks/>
            </p:cNvSpPr>
            <p:nvPr/>
          </p:nvSpPr>
          <p:spPr bwMode="auto">
            <a:xfrm>
              <a:off x="5198681" y="2573338"/>
              <a:ext cx="687387" cy="773112"/>
            </a:xfrm>
            <a:custGeom>
              <a:avLst/>
              <a:gdLst>
                <a:gd name="T0" fmla="*/ 0 w 447"/>
                <a:gd name="T1" fmla="*/ 2147483647 h 464"/>
                <a:gd name="T2" fmla="*/ 2147483647 w 447"/>
                <a:gd name="T3" fmla="*/ 2147483647 h 464"/>
                <a:gd name="T4" fmla="*/ 2147483647 w 447"/>
                <a:gd name="T5" fmla="*/ 2147483647 h 464"/>
                <a:gd name="T6" fmla="*/ 2147483647 w 447"/>
                <a:gd name="T7" fmla="*/ 0 h 464"/>
                <a:gd name="T8" fmla="*/ 2147483647 w 447"/>
                <a:gd name="T9" fmla="*/ 2147483647 h 464"/>
                <a:gd name="T10" fmla="*/ 2147483647 w 447"/>
                <a:gd name="T11" fmla="*/ 2147483647 h 464"/>
                <a:gd name="T12" fmla="*/ 2147483647 w 447"/>
                <a:gd name="T13" fmla="*/ 2147483647 h 464"/>
                <a:gd name="T14" fmla="*/ 2147483647 w 447"/>
                <a:gd name="T15" fmla="*/ 2147483647 h 464"/>
                <a:gd name="T16" fmla="*/ 2147483647 w 447"/>
                <a:gd name="T17" fmla="*/ 2147483647 h 464"/>
                <a:gd name="T18" fmla="*/ 2147483647 w 447"/>
                <a:gd name="T19" fmla="*/ 2147483647 h 464"/>
                <a:gd name="T20" fmla="*/ 2147483647 w 447"/>
                <a:gd name="T21" fmla="*/ 2147483647 h 464"/>
                <a:gd name="T22" fmla="*/ 2147483647 w 447"/>
                <a:gd name="T23" fmla="*/ 2147483647 h 464"/>
                <a:gd name="T24" fmla="*/ 2147483647 w 447"/>
                <a:gd name="T25" fmla="*/ 2147483647 h 464"/>
                <a:gd name="T26" fmla="*/ 2147483647 w 447"/>
                <a:gd name="T27" fmla="*/ 2147483647 h 464"/>
                <a:gd name="T28" fmla="*/ 2147483647 w 447"/>
                <a:gd name="T29" fmla="*/ 2147483647 h 464"/>
                <a:gd name="T30" fmla="*/ 2147483647 w 447"/>
                <a:gd name="T31" fmla="*/ 2147483647 h 464"/>
                <a:gd name="T32" fmla="*/ 2147483647 w 447"/>
                <a:gd name="T33" fmla="*/ 2147483647 h 464"/>
                <a:gd name="T34" fmla="*/ 2147483647 w 447"/>
                <a:gd name="T35" fmla="*/ 2147483647 h 464"/>
                <a:gd name="T36" fmla="*/ 0 w 447"/>
                <a:gd name="T37" fmla="*/ 2147483647 h 46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47"/>
                <a:gd name="T58" fmla="*/ 0 h 464"/>
                <a:gd name="T59" fmla="*/ 447 w 447"/>
                <a:gd name="T60" fmla="*/ 464 h 46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47" h="464">
                  <a:moveTo>
                    <a:pt x="0" y="28"/>
                  </a:moveTo>
                  <a:lnTo>
                    <a:pt x="4" y="28"/>
                  </a:lnTo>
                  <a:lnTo>
                    <a:pt x="109" y="9"/>
                  </a:lnTo>
                  <a:lnTo>
                    <a:pt x="201" y="0"/>
                  </a:lnTo>
                  <a:lnTo>
                    <a:pt x="188" y="24"/>
                  </a:lnTo>
                  <a:lnTo>
                    <a:pt x="216" y="24"/>
                  </a:lnTo>
                  <a:lnTo>
                    <a:pt x="375" y="167"/>
                  </a:lnTo>
                  <a:lnTo>
                    <a:pt x="438" y="259"/>
                  </a:lnTo>
                  <a:lnTo>
                    <a:pt x="447" y="322"/>
                  </a:lnTo>
                  <a:lnTo>
                    <a:pt x="426" y="337"/>
                  </a:lnTo>
                  <a:lnTo>
                    <a:pt x="438" y="400"/>
                  </a:lnTo>
                  <a:lnTo>
                    <a:pt x="393" y="403"/>
                  </a:lnTo>
                  <a:lnTo>
                    <a:pt x="393" y="456"/>
                  </a:lnTo>
                  <a:lnTo>
                    <a:pt x="358" y="429"/>
                  </a:lnTo>
                  <a:lnTo>
                    <a:pt x="128" y="464"/>
                  </a:lnTo>
                  <a:lnTo>
                    <a:pt x="76" y="364"/>
                  </a:lnTo>
                  <a:lnTo>
                    <a:pt x="113" y="295"/>
                  </a:lnTo>
                  <a:lnTo>
                    <a:pt x="64" y="26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4F81BD">
                <a:lumMod val="20000"/>
                <a:lumOff val="80000"/>
              </a:srgbClr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Lucida Sans Unicode" pitchFamily="34" charset="0"/>
                <a:cs typeface="+mn-cs"/>
              </a:endParaRPr>
            </a:p>
          </p:txBody>
        </p:sp>
        <p:sp>
          <p:nvSpPr>
            <p:cNvPr id="300" name="Freeform 299"/>
            <p:cNvSpPr>
              <a:spLocks/>
            </p:cNvSpPr>
            <p:nvPr/>
          </p:nvSpPr>
          <p:spPr bwMode="auto">
            <a:xfrm>
              <a:off x="5489193" y="2471738"/>
              <a:ext cx="627063" cy="538162"/>
            </a:xfrm>
            <a:custGeom>
              <a:avLst/>
              <a:gdLst>
                <a:gd name="T0" fmla="*/ 2147483647 w 408"/>
                <a:gd name="T1" fmla="*/ 2147483647 h 323"/>
                <a:gd name="T2" fmla="*/ 2147483647 w 408"/>
                <a:gd name="T3" fmla="*/ 2147483647 h 323"/>
                <a:gd name="T4" fmla="*/ 2147483647 w 408"/>
                <a:gd name="T5" fmla="*/ 0 h 323"/>
                <a:gd name="T6" fmla="*/ 2147483647 w 408"/>
                <a:gd name="T7" fmla="*/ 2147483647 h 323"/>
                <a:gd name="T8" fmla="*/ 2147483647 w 408"/>
                <a:gd name="T9" fmla="*/ 2147483647 h 323"/>
                <a:gd name="T10" fmla="*/ 2147483647 w 408"/>
                <a:gd name="T11" fmla="*/ 2147483647 h 323"/>
                <a:gd name="T12" fmla="*/ 2147483647 w 408"/>
                <a:gd name="T13" fmla="*/ 2147483647 h 323"/>
                <a:gd name="T14" fmla="*/ 2147483647 w 408"/>
                <a:gd name="T15" fmla="*/ 2147483647 h 323"/>
                <a:gd name="T16" fmla="*/ 2147483647 w 408"/>
                <a:gd name="T17" fmla="*/ 2147483647 h 323"/>
                <a:gd name="T18" fmla="*/ 2147483647 w 408"/>
                <a:gd name="T19" fmla="*/ 2147483647 h 323"/>
                <a:gd name="T20" fmla="*/ 2147483647 w 408"/>
                <a:gd name="T21" fmla="*/ 2147483647 h 323"/>
                <a:gd name="T22" fmla="*/ 2147483647 w 408"/>
                <a:gd name="T23" fmla="*/ 2147483647 h 323"/>
                <a:gd name="T24" fmla="*/ 2147483647 w 408"/>
                <a:gd name="T25" fmla="*/ 2147483647 h 323"/>
                <a:gd name="T26" fmla="*/ 2147483647 w 408"/>
                <a:gd name="T27" fmla="*/ 2147483647 h 323"/>
                <a:gd name="T28" fmla="*/ 0 w 408"/>
                <a:gd name="T29" fmla="*/ 2147483647 h 323"/>
                <a:gd name="T30" fmla="*/ 2147483647 w 408"/>
                <a:gd name="T31" fmla="*/ 2147483647 h 32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08"/>
                <a:gd name="T49" fmla="*/ 0 h 323"/>
                <a:gd name="T50" fmla="*/ 408 w 408"/>
                <a:gd name="T51" fmla="*/ 323 h 32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08" h="323">
                  <a:moveTo>
                    <a:pt x="15" y="58"/>
                  </a:moveTo>
                  <a:lnTo>
                    <a:pt x="47" y="26"/>
                  </a:lnTo>
                  <a:lnTo>
                    <a:pt x="170" y="0"/>
                  </a:lnTo>
                  <a:lnTo>
                    <a:pt x="207" y="17"/>
                  </a:lnTo>
                  <a:lnTo>
                    <a:pt x="286" y="4"/>
                  </a:lnTo>
                  <a:lnTo>
                    <a:pt x="350" y="50"/>
                  </a:lnTo>
                  <a:lnTo>
                    <a:pt x="408" y="86"/>
                  </a:lnTo>
                  <a:lnTo>
                    <a:pt x="375" y="183"/>
                  </a:lnTo>
                  <a:lnTo>
                    <a:pt x="326" y="232"/>
                  </a:lnTo>
                  <a:lnTo>
                    <a:pt x="272" y="247"/>
                  </a:lnTo>
                  <a:lnTo>
                    <a:pt x="283" y="286"/>
                  </a:lnTo>
                  <a:lnTo>
                    <a:pt x="250" y="323"/>
                  </a:lnTo>
                  <a:lnTo>
                    <a:pt x="187" y="232"/>
                  </a:lnTo>
                  <a:lnTo>
                    <a:pt x="26" y="86"/>
                  </a:lnTo>
                  <a:lnTo>
                    <a:pt x="0" y="86"/>
                  </a:lnTo>
                  <a:lnTo>
                    <a:pt x="15" y="58"/>
                  </a:lnTo>
                  <a:close/>
                </a:path>
              </a:pathLst>
            </a:custGeom>
            <a:solidFill>
              <a:srgbClr val="4F81BD">
                <a:lumMod val="20000"/>
                <a:lumOff val="80000"/>
              </a:srgbClr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Lucida Sans Unicode" pitchFamily="34" charset="0"/>
                <a:cs typeface="+mn-cs"/>
              </a:endParaRPr>
            </a:p>
          </p:txBody>
        </p:sp>
        <p:sp>
          <p:nvSpPr>
            <p:cNvPr id="301" name="Freeform 300"/>
            <p:cNvSpPr>
              <a:spLocks/>
            </p:cNvSpPr>
            <p:nvPr/>
          </p:nvSpPr>
          <p:spPr bwMode="auto">
            <a:xfrm>
              <a:off x="5041891" y="3242619"/>
              <a:ext cx="1176442" cy="860256"/>
            </a:xfrm>
            <a:custGeom>
              <a:avLst/>
              <a:gdLst>
                <a:gd name="T0" fmla="*/ 0 w 765"/>
                <a:gd name="T1" fmla="*/ 2147483647 h 518"/>
                <a:gd name="T2" fmla="*/ 2147483647 w 765"/>
                <a:gd name="T3" fmla="*/ 2147483647 h 518"/>
                <a:gd name="T4" fmla="*/ 2147483647 w 765"/>
                <a:gd name="T5" fmla="*/ 2147483647 h 518"/>
                <a:gd name="T6" fmla="*/ 2147483647 w 765"/>
                <a:gd name="T7" fmla="*/ 2147483647 h 518"/>
                <a:gd name="T8" fmla="*/ 2147483647 w 765"/>
                <a:gd name="T9" fmla="*/ 2147483647 h 518"/>
                <a:gd name="T10" fmla="*/ 2147483647 w 765"/>
                <a:gd name="T11" fmla="*/ 2147483647 h 518"/>
                <a:gd name="T12" fmla="*/ 2147483647 w 765"/>
                <a:gd name="T13" fmla="*/ 0 h 518"/>
                <a:gd name="T14" fmla="*/ 2147483647 w 765"/>
                <a:gd name="T15" fmla="*/ 2147483647 h 518"/>
                <a:gd name="T16" fmla="*/ 2147483647 w 765"/>
                <a:gd name="T17" fmla="*/ 2147483647 h 518"/>
                <a:gd name="T18" fmla="*/ 2147483647 w 765"/>
                <a:gd name="T19" fmla="*/ 2147483647 h 518"/>
                <a:gd name="T20" fmla="*/ 2147483647 w 765"/>
                <a:gd name="T21" fmla="*/ 2147483647 h 518"/>
                <a:gd name="T22" fmla="*/ 2147483647 w 765"/>
                <a:gd name="T23" fmla="*/ 2147483647 h 518"/>
                <a:gd name="T24" fmla="*/ 2147483647 w 765"/>
                <a:gd name="T25" fmla="*/ 2147483647 h 518"/>
                <a:gd name="T26" fmla="*/ 2147483647 w 765"/>
                <a:gd name="T27" fmla="*/ 2147483647 h 518"/>
                <a:gd name="T28" fmla="*/ 2147483647 w 765"/>
                <a:gd name="T29" fmla="*/ 2147483647 h 518"/>
                <a:gd name="T30" fmla="*/ 2147483647 w 765"/>
                <a:gd name="T31" fmla="*/ 2147483647 h 518"/>
                <a:gd name="T32" fmla="*/ 2147483647 w 765"/>
                <a:gd name="T33" fmla="*/ 2147483647 h 518"/>
                <a:gd name="T34" fmla="*/ 2147483647 w 765"/>
                <a:gd name="T35" fmla="*/ 2147483647 h 518"/>
                <a:gd name="T36" fmla="*/ 2147483647 w 765"/>
                <a:gd name="T37" fmla="*/ 2147483647 h 518"/>
                <a:gd name="T38" fmla="*/ 2147483647 w 765"/>
                <a:gd name="T39" fmla="*/ 2147483647 h 518"/>
                <a:gd name="T40" fmla="*/ 2147483647 w 765"/>
                <a:gd name="T41" fmla="*/ 2147483647 h 518"/>
                <a:gd name="T42" fmla="*/ 2147483647 w 765"/>
                <a:gd name="T43" fmla="*/ 2147483647 h 518"/>
                <a:gd name="T44" fmla="*/ 2147483647 w 765"/>
                <a:gd name="T45" fmla="*/ 2147483647 h 518"/>
                <a:gd name="T46" fmla="*/ 2147483647 w 765"/>
                <a:gd name="T47" fmla="*/ 2147483647 h 518"/>
                <a:gd name="T48" fmla="*/ 2147483647 w 765"/>
                <a:gd name="T49" fmla="*/ 2147483647 h 518"/>
                <a:gd name="T50" fmla="*/ 2147483647 w 765"/>
                <a:gd name="T51" fmla="*/ 2147483647 h 518"/>
                <a:gd name="T52" fmla="*/ 2147483647 w 765"/>
                <a:gd name="T53" fmla="*/ 2147483647 h 518"/>
                <a:gd name="T54" fmla="*/ 2147483647 w 765"/>
                <a:gd name="T55" fmla="*/ 2147483647 h 518"/>
                <a:gd name="T56" fmla="*/ 2147483647 w 765"/>
                <a:gd name="T57" fmla="*/ 2147483647 h 518"/>
                <a:gd name="T58" fmla="*/ 2147483647 w 765"/>
                <a:gd name="T59" fmla="*/ 2147483647 h 518"/>
                <a:gd name="T60" fmla="*/ 2147483647 w 765"/>
                <a:gd name="T61" fmla="*/ 2147483647 h 518"/>
                <a:gd name="T62" fmla="*/ 2147483647 w 765"/>
                <a:gd name="T63" fmla="*/ 2147483647 h 518"/>
                <a:gd name="T64" fmla="*/ 2147483647 w 765"/>
                <a:gd name="T65" fmla="*/ 2147483647 h 518"/>
                <a:gd name="T66" fmla="*/ 2147483647 w 765"/>
                <a:gd name="T67" fmla="*/ 2147483647 h 518"/>
                <a:gd name="T68" fmla="*/ 2147483647 w 765"/>
                <a:gd name="T69" fmla="*/ 2147483647 h 518"/>
                <a:gd name="T70" fmla="*/ 2147483647 w 765"/>
                <a:gd name="T71" fmla="*/ 2147483647 h 518"/>
                <a:gd name="T72" fmla="*/ 2147483647 w 765"/>
                <a:gd name="T73" fmla="*/ 2147483647 h 518"/>
                <a:gd name="T74" fmla="*/ 2147483647 w 765"/>
                <a:gd name="T75" fmla="*/ 2147483647 h 518"/>
                <a:gd name="T76" fmla="*/ 2147483647 w 765"/>
                <a:gd name="T77" fmla="*/ 2147483647 h 518"/>
                <a:gd name="T78" fmla="*/ 0 w 765"/>
                <a:gd name="T79" fmla="*/ 2147483647 h 51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765"/>
                <a:gd name="T121" fmla="*/ 0 h 518"/>
                <a:gd name="T122" fmla="*/ 765 w 765"/>
                <a:gd name="T123" fmla="*/ 518 h 518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765" h="518">
                  <a:moveTo>
                    <a:pt x="0" y="50"/>
                  </a:moveTo>
                  <a:lnTo>
                    <a:pt x="210" y="29"/>
                  </a:lnTo>
                  <a:lnTo>
                    <a:pt x="233" y="64"/>
                  </a:lnTo>
                  <a:lnTo>
                    <a:pt x="458" y="29"/>
                  </a:lnTo>
                  <a:lnTo>
                    <a:pt x="496" y="58"/>
                  </a:lnTo>
                  <a:lnTo>
                    <a:pt x="496" y="4"/>
                  </a:lnTo>
                  <a:lnTo>
                    <a:pt x="493" y="0"/>
                  </a:lnTo>
                  <a:lnTo>
                    <a:pt x="538" y="3"/>
                  </a:lnTo>
                  <a:lnTo>
                    <a:pt x="586" y="83"/>
                  </a:lnTo>
                  <a:lnTo>
                    <a:pt x="662" y="192"/>
                  </a:lnTo>
                  <a:lnTo>
                    <a:pt x="699" y="286"/>
                  </a:lnTo>
                  <a:lnTo>
                    <a:pt x="756" y="351"/>
                  </a:lnTo>
                  <a:lnTo>
                    <a:pt x="765" y="447"/>
                  </a:lnTo>
                  <a:lnTo>
                    <a:pt x="747" y="503"/>
                  </a:lnTo>
                  <a:lnTo>
                    <a:pt x="666" y="518"/>
                  </a:lnTo>
                  <a:lnTo>
                    <a:pt x="653" y="494"/>
                  </a:lnTo>
                  <a:lnTo>
                    <a:pt x="596" y="460"/>
                  </a:lnTo>
                  <a:lnTo>
                    <a:pt x="578" y="424"/>
                  </a:lnTo>
                  <a:lnTo>
                    <a:pt x="563" y="411"/>
                  </a:lnTo>
                  <a:lnTo>
                    <a:pt x="554" y="378"/>
                  </a:lnTo>
                  <a:lnTo>
                    <a:pt x="541" y="387"/>
                  </a:lnTo>
                  <a:lnTo>
                    <a:pt x="496" y="344"/>
                  </a:lnTo>
                  <a:lnTo>
                    <a:pt x="507" y="304"/>
                  </a:lnTo>
                  <a:lnTo>
                    <a:pt x="496" y="281"/>
                  </a:lnTo>
                  <a:lnTo>
                    <a:pt x="483" y="289"/>
                  </a:lnTo>
                  <a:lnTo>
                    <a:pt x="484" y="313"/>
                  </a:lnTo>
                  <a:lnTo>
                    <a:pt x="470" y="281"/>
                  </a:lnTo>
                  <a:lnTo>
                    <a:pt x="471" y="208"/>
                  </a:lnTo>
                  <a:lnTo>
                    <a:pt x="443" y="165"/>
                  </a:lnTo>
                  <a:lnTo>
                    <a:pt x="371" y="129"/>
                  </a:lnTo>
                  <a:lnTo>
                    <a:pt x="335" y="89"/>
                  </a:lnTo>
                  <a:lnTo>
                    <a:pt x="295" y="85"/>
                  </a:lnTo>
                  <a:lnTo>
                    <a:pt x="279" y="110"/>
                  </a:lnTo>
                  <a:lnTo>
                    <a:pt x="219" y="128"/>
                  </a:lnTo>
                  <a:lnTo>
                    <a:pt x="185" y="110"/>
                  </a:lnTo>
                  <a:lnTo>
                    <a:pt x="167" y="83"/>
                  </a:lnTo>
                  <a:lnTo>
                    <a:pt x="55" y="107"/>
                  </a:lnTo>
                  <a:lnTo>
                    <a:pt x="31" y="88"/>
                  </a:lnTo>
                  <a:lnTo>
                    <a:pt x="6" y="108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4F81BD">
                <a:lumMod val="20000"/>
                <a:lumOff val="80000"/>
              </a:srgbClr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 pitchFamily="34" charset="0"/>
              </a:endParaRPr>
            </a:p>
          </p:txBody>
        </p:sp>
        <p:sp>
          <p:nvSpPr>
            <p:cNvPr id="302" name="Freeform 301"/>
            <p:cNvSpPr>
              <a:spLocks/>
            </p:cNvSpPr>
            <p:nvPr/>
          </p:nvSpPr>
          <p:spPr bwMode="auto">
            <a:xfrm>
              <a:off x="5363782" y="2100263"/>
              <a:ext cx="1084262" cy="514350"/>
            </a:xfrm>
            <a:custGeom>
              <a:avLst/>
              <a:gdLst>
                <a:gd name="T0" fmla="*/ 2147483647 w 704"/>
                <a:gd name="T1" fmla="*/ 2147483647 h 309"/>
                <a:gd name="T2" fmla="*/ 0 w 704"/>
                <a:gd name="T3" fmla="*/ 2147483647 h 309"/>
                <a:gd name="T4" fmla="*/ 2147483647 w 704"/>
                <a:gd name="T5" fmla="*/ 2147483647 h 309"/>
                <a:gd name="T6" fmla="*/ 2147483647 w 704"/>
                <a:gd name="T7" fmla="*/ 2147483647 h 309"/>
                <a:gd name="T8" fmla="*/ 2147483647 w 704"/>
                <a:gd name="T9" fmla="*/ 2147483647 h 309"/>
                <a:gd name="T10" fmla="*/ 2147483647 w 704"/>
                <a:gd name="T11" fmla="*/ 2147483647 h 309"/>
                <a:gd name="T12" fmla="*/ 2147483647 w 704"/>
                <a:gd name="T13" fmla="*/ 2147483647 h 309"/>
                <a:gd name="T14" fmla="*/ 2147483647 w 704"/>
                <a:gd name="T15" fmla="*/ 2147483647 h 309"/>
                <a:gd name="T16" fmla="*/ 2147483647 w 704"/>
                <a:gd name="T17" fmla="*/ 2147483647 h 309"/>
                <a:gd name="T18" fmla="*/ 2147483647 w 704"/>
                <a:gd name="T19" fmla="*/ 2147483647 h 309"/>
                <a:gd name="T20" fmla="*/ 2147483647 w 704"/>
                <a:gd name="T21" fmla="*/ 2147483647 h 309"/>
                <a:gd name="T22" fmla="*/ 2147483647 w 704"/>
                <a:gd name="T23" fmla="*/ 2147483647 h 309"/>
                <a:gd name="T24" fmla="*/ 2147483647 w 704"/>
                <a:gd name="T25" fmla="*/ 2147483647 h 309"/>
                <a:gd name="T26" fmla="*/ 2147483647 w 704"/>
                <a:gd name="T27" fmla="*/ 2147483647 h 309"/>
                <a:gd name="T28" fmla="*/ 2147483647 w 704"/>
                <a:gd name="T29" fmla="*/ 2147483647 h 309"/>
                <a:gd name="T30" fmla="*/ 2147483647 w 704"/>
                <a:gd name="T31" fmla="*/ 2147483647 h 309"/>
                <a:gd name="T32" fmla="*/ 2147483647 w 704"/>
                <a:gd name="T33" fmla="*/ 2147483647 h 309"/>
                <a:gd name="T34" fmla="*/ 2147483647 w 704"/>
                <a:gd name="T35" fmla="*/ 2147483647 h 309"/>
                <a:gd name="T36" fmla="*/ 2147483647 w 704"/>
                <a:gd name="T37" fmla="*/ 2147483647 h 309"/>
                <a:gd name="T38" fmla="*/ 2147483647 w 704"/>
                <a:gd name="T39" fmla="*/ 2147483647 h 309"/>
                <a:gd name="T40" fmla="*/ 2147483647 w 704"/>
                <a:gd name="T41" fmla="*/ 2147483647 h 309"/>
                <a:gd name="T42" fmla="*/ 2147483647 w 704"/>
                <a:gd name="T43" fmla="*/ 2147483647 h 309"/>
                <a:gd name="T44" fmla="*/ 2147483647 w 704"/>
                <a:gd name="T45" fmla="*/ 2147483647 h 309"/>
                <a:gd name="T46" fmla="*/ 2147483647 w 704"/>
                <a:gd name="T47" fmla="*/ 2147483647 h 309"/>
                <a:gd name="T48" fmla="*/ 2147483647 w 704"/>
                <a:gd name="T49" fmla="*/ 2147483647 h 309"/>
                <a:gd name="T50" fmla="*/ 2147483647 w 704"/>
                <a:gd name="T51" fmla="*/ 2147483647 h 309"/>
                <a:gd name="T52" fmla="*/ 2147483647 w 704"/>
                <a:gd name="T53" fmla="*/ 2147483647 h 309"/>
                <a:gd name="T54" fmla="*/ 2147483647 w 704"/>
                <a:gd name="T55" fmla="*/ 2147483647 h 309"/>
                <a:gd name="T56" fmla="*/ 2147483647 w 704"/>
                <a:gd name="T57" fmla="*/ 2147483647 h 309"/>
                <a:gd name="T58" fmla="*/ 2147483647 w 704"/>
                <a:gd name="T59" fmla="*/ 0 h 309"/>
                <a:gd name="T60" fmla="*/ 2147483647 w 704"/>
                <a:gd name="T61" fmla="*/ 2147483647 h 309"/>
                <a:gd name="T62" fmla="*/ 2147483647 w 704"/>
                <a:gd name="T63" fmla="*/ 2147483647 h 309"/>
                <a:gd name="T64" fmla="*/ 2147483647 w 704"/>
                <a:gd name="T65" fmla="*/ 2147483647 h 309"/>
                <a:gd name="T66" fmla="*/ 2147483647 w 704"/>
                <a:gd name="T67" fmla="*/ 2147483647 h 30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04"/>
                <a:gd name="T103" fmla="*/ 0 h 309"/>
                <a:gd name="T104" fmla="*/ 704 w 704"/>
                <a:gd name="T105" fmla="*/ 309 h 30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04" h="309">
                  <a:moveTo>
                    <a:pt x="24" y="228"/>
                  </a:moveTo>
                  <a:lnTo>
                    <a:pt x="0" y="294"/>
                  </a:lnTo>
                  <a:lnTo>
                    <a:pt x="91" y="285"/>
                  </a:lnTo>
                  <a:lnTo>
                    <a:pt x="127" y="255"/>
                  </a:lnTo>
                  <a:lnTo>
                    <a:pt x="251" y="223"/>
                  </a:lnTo>
                  <a:lnTo>
                    <a:pt x="285" y="240"/>
                  </a:lnTo>
                  <a:lnTo>
                    <a:pt x="367" y="228"/>
                  </a:lnTo>
                  <a:lnTo>
                    <a:pt x="367" y="233"/>
                  </a:lnTo>
                  <a:lnTo>
                    <a:pt x="489" y="309"/>
                  </a:lnTo>
                  <a:lnTo>
                    <a:pt x="561" y="287"/>
                  </a:lnTo>
                  <a:lnTo>
                    <a:pt x="601" y="202"/>
                  </a:lnTo>
                  <a:lnTo>
                    <a:pt x="671" y="178"/>
                  </a:lnTo>
                  <a:lnTo>
                    <a:pt x="704" y="115"/>
                  </a:lnTo>
                  <a:lnTo>
                    <a:pt x="702" y="39"/>
                  </a:lnTo>
                  <a:lnTo>
                    <a:pt x="693" y="102"/>
                  </a:lnTo>
                  <a:lnTo>
                    <a:pt x="655" y="155"/>
                  </a:lnTo>
                  <a:lnTo>
                    <a:pt x="640" y="151"/>
                  </a:lnTo>
                  <a:lnTo>
                    <a:pt x="587" y="166"/>
                  </a:lnTo>
                  <a:lnTo>
                    <a:pt x="587" y="148"/>
                  </a:lnTo>
                  <a:lnTo>
                    <a:pt x="640" y="130"/>
                  </a:lnTo>
                  <a:lnTo>
                    <a:pt x="592" y="124"/>
                  </a:lnTo>
                  <a:lnTo>
                    <a:pt x="646" y="108"/>
                  </a:lnTo>
                  <a:lnTo>
                    <a:pt x="666" y="117"/>
                  </a:lnTo>
                  <a:lnTo>
                    <a:pt x="677" y="57"/>
                  </a:lnTo>
                  <a:lnTo>
                    <a:pt x="663" y="44"/>
                  </a:lnTo>
                  <a:lnTo>
                    <a:pt x="599" y="67"/>
                  </a:lnTo>
                  <a:lnTo>
                    <a:pt x="601" y="32"/>
                  </a:lnTo>
                  <a:lnTo>
                    <a:pt x="628" y="41"/>
                  </a:lnTo>
                  <a:lnTo>
                    <a:pt x="663" y="14"/>
                  </a:lnTo>
                  <a:lnTo>
                    <a:pt x="644" y="0"/>
                  </a:lnTo>
                  <a:lnTo>
                    <a:pt x="434" y="48"/>
                  </a:lnTo>
                  <a:lnTo>
                    <a:pt x="176" y="100"/>
                  </a:lnTo>
                  <a:lnTo>
                    <a:pt x="58" y="227"/>
                  </a:lnTo>
                  <a:lnTo>
                    <a:pt x="24" y="228"/>
                  </a:lnTo>
                  <a:close/>
                </a:path>
              </a:pathLst>
            </a:custGeom>
            <a:solidFill>
              <a:srgbClr val="4F81BD">
                <a:lumMod val="20000"/>
                <a:lumOff val="80000"/>
              </a:srgbClr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Lucida Sans Unicode" pitchFamily="34" charset="0"/>
                <a:cs typeface="+mn-cs"/>
              </a:endParaRPr>
            </a:p>
          </p:txBody>
        </p:sp>
        <p:sp>
          <p:nvSpPr>
            <p:cNvPr id="303" name="Freeform 302"/>
            <p:cNvSpPr>
              <a:spLocks/>
            </p:cNvSpPr>
            <p:nvPr/>
          </p:nvSpPr>
          <p:spPr bwMode="auto">
            <a:xfrm>
              <a:off x="5409814" y="1676590"/>
              <a:ext cx="946300" cy="639134"/>
            </a:xfrm>
            <a:custGeom>
              <a:avLst/>
              <a:gdLst>
                <a:gd name="T0" fmla="*/ 2147483647 w 616"/>
                <a:gd name="T1" fmla="*/ 2147483647 h 383"/>
                <a:gd name="T2" fmla="*/ 2147483647 w 616"/>
                <a:gd name="T3" fmla="*/ 2147483647 h 383"/>
                <a:gd name="T4" fmla="*/ 2147483647 w 616"/>
                <a:gd name="T5" fmla="*/ 2147483647 h 383"/>
                <a:gd name="T6" fmla="*/ 2147483647 w 616"/>
                <a:gd name="T7" fmla="*/ 2147483647 h 383"/>
                <a:gd name="T8" fmla="*/ 2147483647 w 616"/>
                <a:gd name="T9" fmla="*/ 2147483647 h 383"/>
                <a:gd name="T10" fmla="*/ 0 w 616"/>
                <a:gd name="T11" fmla="*/ 2147483647 h 383"/>
                <a:gd name="T12" fmla="*/ 2147483647 w 616"/>
                <a:gd name="T13" fmla="*/ 2147483647 h 383"/>
                <a:gd name="T14" fmla="*/ 2147483647 w 616"/>
                <a:gd name="T15" fmla="*/ 2147483647 h 383"/>
                <a:gd name="T16" fmla="*/ 2147483647 w 616"/>
                <a:gd name="T17" fmla="*/ 2147483647 h 383"/>
                <a:gd name="T18" fmla="*/ 2147483647 w 616"/>
                <a:gd name="T19" fmla="*/ 2147483647 h 383"/>
                <a:gd name="T20" fmla="*/ 2147483647 w 616"/>
                <a:gd name="T21" fmla="*/ 2147483647 h 383"/>
                <a:gd name="T22" fmla="*/ 2147483647 w 616"/>
                <a:gd name="T23" fmla="*/ 2147483647 h 383"/>
                <a:gd name="T24" fmla="*/ 2147483647 w 616"/>
                <a:gd name="T25" fmla="*/ 2147483647 h 383"/>
                <a:gd name="T26" fmla="*/ 2147483647 w 616"/>
                <a:gd name="T27" fmla="*/ 2147483647 h 383"/>
                <a:gd name="T28" fmla="*/ 2147483647 w 616"/>
                <a:gd name="T29" fmla="*/ 2147483647 h 383"/>
                <a:gd name="T30" fmla="*/ 2147483647 w 616"/>
                <a:gd name="T31" fmla="*/ 2147483647 h 383"/>
                <a:gd name="T32" fmla="*/ 2147483647 w 616"/>
                <a:gd name="T33" fmla="*/ 2147483647 h 383"/>
                <a:gd name="T34" fmla="*/ 2147483647 w 616"/>
                <a:gd name="T35" fmla="*/ 0 h 383"/>
                <a:gd name="T36" fmla="*/ 2147483647 w 616"/>
                <a:gd name="T37" fmla="*/ 2147483647 h 383"/>
                <a:gd name="T38" fmla="*/ 2147483647 w 616"/>
                <a:gd name="T39" fmla="*/ 2147483647 h 383"/>
                <a:gd name="T40" fmla="*/ 2147483647 w 616"/>
                <a:gd name="T41" fmla="*/ 2147483647 h 383"/>
                <a:gd name="T42" fmla="*/ 2147483647 w 616"/>
                <a:gd name="T43" fmla="*/ 2147483647 h 383"/>
                <a:gd name="T44" fmla="*/ 2147483647 w 616"/>
                <a:gd name="T45" fmla="*/ 2147483647 h 383"/>
                <a:gd name="T46" fmla="*/ 2147483647 w 616"/>
                <a:gd name="T47" fmla="*/ 2147483647 h 383"/>
                <a:gd name="T48" fmla="*/ 2147483647 w 616"/>
                <a:gd name="T49" fmla="*/ 2147483647 h 38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16"/>
                <a:gd name="T76" fmla="*/ 0 h 383"/>
                <a:gd name="T77" fmla="*/ 616 w 616"/>
                <a:gd name="T78" fmla="*/ 383 h 38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16" h="383">
                  <a:moveTo>
                    <a:pt x="102" y="268"/>
                  </a:moveTo>
                  <a:lnTo>
                    <a:pt x="84" y="307"/>
                  </a:lnTo>
                  <a:lnTo>
                    <a:pt x="59" y="317"/>
                  </a:lnTo>
                  <a:lnTo>
                    <a:pt x="57" y="342"/>
                  </a:lnTo>
                  <a:lnTo>
                    <a:pt x="3" y="362"/>
                  </a:lnTo>
                  <a:lnTo>
                    <a:pt x="0" y="383"/>
                  </a:lnTo>
                  <a:lnTo>
                    <a:pt x="147" y="357"/>
                  </a:lnTo>
                  <a:lnTo>
                    <a:pt x="412" y="302"/>
                  </a:lnTo>
                  <a:lnTo>
                    <a:pt x="616" y="253"/>
                  </a:lnTo>
                  <a:lnTo>
                    <a:pt x="616" y="214"/>
                  </a:lnTo>
                  <a:lnTo>
                    <a:pt x="594" y="202"/>
                  </a:lnTo>
                  <a:lnTo>
                    <a:pt x="576" y="222"/>
                  </a:lnTo>
                  <a:lnTo>
                    <a:pt x="565" y="169"/>
                  </a:lnTo>
                  <a:lnTo>
                    <a:pt x="576" y="123"/>
                  </a:lnTo>
                  <a:lnTo>
                    <a:pt x="500" y="89"/>
                  </a:lnTo>
                  <a:lnTo>
                    <a:pt x="448" y="98"/>
                  </a:lnTo>
                  <a:lnTo>
                    <a:pt x="446" y="26"/>
                  </a:lnTo>
                  <a:lnTo>
                    <a:pt x="393" y="0"/>
                  </a:lnTo>
                  <a:lnTo>
                    <a:pt x="352" y="16"/>
                  </a:lnTo>
                  <a:lnTo>
                    <a:pt x="325" y="83"/>
                  </a:lnTo>
                  <a:lnTo>
                    <a:pt x="278" y="110"/>
                  </a:lnTo>
                  <a:lnTo>
                    <a:pt x="258" y="216"/>
                  </a:lnTo>
                  <a:lnTo>
                    <a:pt x="181" y="268"/>
                  </a:lnTo>
                  <a:lnTo>
                    <a:pt x="118" y="289"/>
                  </a:lnTo>
                  <a:lnTo>
                    <a:pt x="102" y="268"/>
                  </a:lnTo>
                  <a:close/>
                </a:path>
              </a:pathLst>
            </a:custGeom>
            <a:solidFill>
              <a:srgbClr val="4F81BD">
                <a:lumMod val="20000"/>
                <a:lumOff val="80000"/>
              </a:srgbClr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 pitchFamily="34" charset="0"/>
              </a:endParaRPr>
            </a:p>
          </p:txBody>
        </p:sp>
        <p:sp>
          <p:nvSpPr>
            <p:cNvPr id="304" name="Freeform 303"/>
            <p:cNvSpPr>
              <a:spLocks/>
            </p:cNvSpPr>
            <p:nvPr/>
          </p:nvSpPr>
          <p:spPr bwMode="auto">
            <a:xfrm>
              <a:off x="5474906" y="1550988"/>
              <a:ext cx="536575" cy="606425"/>
            </a:xfrm>
            <a:custGeom>
              <a:avLst/>
              <a:gdLst>
                <a:gd name="T0" fmla="*/ 2147483647 w 349"/>
                <a:gd name="T1" fmla="*/ 2147483647 h 365"/>
                <a:gd name="T2" fmla="*/ 2147483647 w 349"/>
                <a:gd name="T3" fmla="*/ 2147483647 h 365"/>
                <a:gd name="T4" fmla="*/ 0 w 349"/>
                <a:gd name="T5" fmla="*/ 2147483647 h 365"/>
                <a:gd name="T6" fmla="*/ 2147483647 w 349"/>
                <a:gd name="T7" fmla="*/ 2147483647 h 365"/>
                <a:gd name="T8" fmla="*/ 2147483647 w 349"/>
                <a:gd name="T9" fmla="*/ 2147483647 h 365"/>
                <a:gd name="T10" fmla="*/ 2147483647 w 349"/>
                <a:gd name="T11" fmla="*/ 2147483647 h 365"/>
                <a:gd name="T12" fmla="*/ 2147483647 w 349"/>
                <a:gd name="T13" fmla="*/ 2147483647 h 365"/>
                <a:gd name="T14" fmla="*/ 2147483647 w 349"/>
                <a:gd name="T15" fmla="*/ 2147483647 h 365"/>
                <a:gd name="T16" fmla="*/ 2147483647 w 349"/>
                <a:gd name="T17" fmla="*/ 2147483647 h 365"/>
                <a:gd name="T18" fmla="*/ 2147483647 w 349"/>
                <a:gd name="T19" fmla="*/ 2147483647 h 365"/>
                <a:gd name="T20" fmla="*/ 2147483647 w 349"/>
                <a:gd name="T21" fmla="*/ 2147483647 h 365"/>
                <a:gd name="T22" fmla="*/ 2147483647 w 349"/>
                <a:gd name="T23" fmla="*/ 2147483647 h 365"/>
                <a:gd name="T24" fmla="*/ 2147483647 w 349"/>
                <a:gd name="T25" fmla="*/ 2147483647 h 365"/>
                <a:gd name="T26" fmla="*/ 2147483647 w 349"/>
                <a:gd name="T27" fmla="*/ 2147483647 h 365"/>
                <a:gd name="T28" fmla="*/ 2147483647 w 349"/>
                <a:gd name="T29" fmla="*/ 2147483647 h 365"/>
                <a:gd name="T30" fmla="*/ 2147483647 w 349"/>
                <a:gd name="T31" fmla="*/ 2147483647 h 365"/>
                <a:gd name="T32" fmla="*/ 2147483647 w 349"/>
                <a:gd name="T33" fmla="*/ 0 h 365"/>
                <a:gd name="T34" fmla="*/ 2147483647 w 349"/>
                <a:gd name="T35" fmla="*/ 2147483647 h 365"/>
                <a:gd name="T36" fmla="*/ 2147483647 w 349"/>
                <a:gd name="T37" fmla="*/ 2147483647 h 365"/>
                <a:gd name="T38" fmla="*/ 2147483647 w 349"/>
                <a:gd name="T39" fmla="*/ 2147483647 h 365"/>
                <a:gd name="T40" fmla="*/ 2147483647 w 349"/>
                <a:gd name="T41" fmla="*/ 2147483647 h 36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49"/>
                <a:gd name="T64" fmla="*/ 0 h 365"/>
                <a:gd name="T65" fmla="*/ 349 w 349"/>
                <a:gd name="T66" fmla="*/ 365 h 36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49" h="365">
                  <a:moveTo>
                    <a:pt x="35" y="190"/>
                  </a:moveTo>
                  <a:lnTo>
                    <a:pt x="9" y="183"/>
                  </a:lnTo>
                  <a:lnTo>
                    <a:pt x="0" y="241"/>
                  </a:lnTo>
                  <a:lnTo>
                    <a:pt x="9" y="302"/>
                  </a:lnTo>
                  <a:lnTo>
                    <a:pt x="59" y="344"/>
                  </a:lnTo>
                  <a:lnTo>
                    <a:pt x="71" y="365"/>
                  </a:lnTo>
                  <a:lnTo>
                    <a:pt x="135" y="344"/>
                  </a:lnTo>
                  <a:lnTo>
                    <a:pt x="211" y="295"/>
                  </a:lnTo>
                  <a:lnTo>
                    <a:pt x="234" y="187"/>
                  </a:lnTo>
                  <a:lnTo>
                    <a:pt x="283" y="159"/>
                  </a:lnTo>
                  <a:lnTo>
                    <a:pt x="310" y="93"/>
                  </a:lnTo>
                  <a:lnTo>
                    <a:pt x="349" y="76"/>
                  </a:lnTo>
                  <a:lnTo>
                    <a:pt x="298" y="67"/>
                  </a:lnTo>
                  <a:lnTo>
                    <a:pt x="210" y="114"/>
                  </a:lnTo>
                  <a:lnTo>
                    <a:pt x="196" y="68"/>
                  </a:lnTo>
                  <a:lnTo>
                    <a:pt x="120" y="73"/>
                  </a:lnTo>
                  <a:lnTo>
                    <a:pt x="103" y="0"/>
                  </a:lnTo>
                  <a:lnTo>
                    <a:pt x="83" y="19"/>
                  </a:lnTo>
                  <a:lnTo>
                    <a:pt x="89" y="123"/>
                  </a:lnTo>
                  <a:lnTo>
                    <a:pt x="55" y="132"/>
                  </a:lnTo>
                  <a:lnTo>
                    <a:pt x="35" y="19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Lucida Sans Unicode" pitchFamily="34" charset="0"/>
                <a:cs typeface="+mn-cs"/>
              </a:endParaRPr>
            </a:p>
          </p:txBody>
        </p:sp>
        <p:sp>
          <p:nvSpPr>
            <p:cNvPr id="305" name="Freeform 304"/>
            <p:cNvSpPr>
              <a:spLocks/>
            </p:cNvSpPr>
            <p:nvPr/>
          </p:nvSpPr>
          <p:spPr bwMode="auto">
            <a:xfrm>
              <a:off x="6238493" y="1558925"/>
              <a:ext cx="150813" cy="203200"/>
            </a:xfrm>
            <a:custGeom>
              <a:avLst/>
              <a:gdLst>
                <a:gd name="T0" fmla="*/ 0 w 98"/>
                <a:gd name="T1" fmla="*/ 2147483647 h 123"/>
                <a:gd name="T2" fmla="*/ 2147483647 w 98"/>
                <a:gd name="T3" fmla="*/ 0 h 123"/>
                <a:gd name="T4" fmla="*/ 2147483647 w 98"/>
                <a:gd name="T5" fmla="*/ 2147483647 h 123"/>
                <a:gd name="T6" fmla="*/ 2147483647 w 98"/>
                <a:gd name="T7" fmla="*/ 2147483647 h 123"/>
                <a:gd name="T8" fmla="*/ 2147483647 w 98"/>
                <a:gd name="T9" fmla="*/ 2147483647 h 123"/>
                <a:gd name="T10" fmla="*/ 2147483647 w 98"/>
                <a:gd name="T11" fmla="*/ 2147483647 h 123"/>
                <a:gd name="T12" fmla="*/ 2147483647 w 98"/>
                <a:gd name="T13" fmla="*/ 2147483647 h 123"/>
                <a:gd name="T14" fmla="*/ 0 w 98"/>
                <a:gd name="T15" fmla="*/ 2147483647 h 12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8"/>
                <a:gd name="T25" fmla="*/ 0 h 123"/>
                <a:gd name="T26" fmla="*/ 98 w 98"/>
                <a:gd name="T27" fmla="*/ 123 h 12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8" h="123">
                  <a:moveTo>
                    <a:pt x="0" y="8"/>
                  </a:moveTo>
                  <a:lnTo>
                    <a:pt x="21" y="0"/>
                  </a:lnTo>
                  <a:lnTo>
                    <a:pt x="66" y="27"/>
                  </a:lnTo>
                  <a:lnTo>
                    <a:pt x="66" y="54"/>
                  </a:lnTo>
                  <a:lnTo>
                    <a:pt x="97" y="74"/>
                  </a:lnTo>
                  <a:lnTo>
                    <a:pt x="98" y="109"/>
                  </a:lnTo>
                  <a:lnTo>
                    <a:pt x="48" y="123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F79646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 pitchFamily="34" charset="0"/>
                <a:cs typeface="+mn-cs"/>
              </a:endParaRPr>
            </a:p>
          </p:txBody>
        </p:sp>
        <p:sp>
          <p:nvSpPr>
            <p:cNvPr id="306" name="Freeform 305"/>
            <p:cNvSpPr>
              <a:spLocks/>
            </p:cNvSpPr>
            <p:nvPr/>
          </p:nvSpPr>
          <p:spPr bwMode="auto">
            <a:xfrm>
              <a:off x="5593968" y="1162050"/>
              <a:ext cx="728663" cy="514350"/>
            </a:xfrm>
            <a:custGeom>
              <a:avLst/>
              <a:gdLst>
                <a:gd name="T0" fmla="*/ 2147483647 w 473"/>
                <a:gd name="T1" fmla="*/ 2147483647 h 310"/>
                <a:gd name="T2" fmla="*/ 0 w 473"/>
                <a:gd name="T3" fmla="*/ 2147483647 h 310"/>
                <a:gd name="T4" fmla="*/ 2147483647 w 473"/>
                <a:gd name="T5" fmla="*/ 2147483647 h 310"/>
                <a:gd name="T6" fmla="*/ 2147483647 w 473"/>
                <a:gd name="T7" fmla="*/ 2147483647 h 310"/>
                <a:gd name="T8" fmla="*/ 2147483647 w 473"/>
                <a:gd name="T9" fmla="*/ 2147483647 h 310"/>
                <a:gd name="T10" fmla="*/ 2147483647 w 473"/>
                <a:gd name="T11" fmla="*/ 2147483647 h 310"/>
                <a:gd name="T12" fmla="*/ 2147483647 w 473"/>
                <a:gd name="T13" fmla="*/ 2147483647 h 310"/>
                <a:gd name="T14" fmla="*/ 2147483647 w 473"/>
                <a:gd name="T15" fmla="*/ 2147483647 h 310"/>
                <a:gd name="T16" fmla="*/ 2147483647 w 473"/>
                <a:gd name="T17" fmla="*/ 2147483647 h 310"/>
                <a:gd name="T18" fmla="*/ 2147483647 w 473"/>
                <a:gd name="T19" fmla="*/ 2147483647 h 310"/>
                <a:gd name="T20" fmla="*/ 2147483647 w 473"/>
                <a:gd name="T21" fmla="*/ 2147483647 h 310"/>
                <a:gd name="T22" fmla="*/ 2147483647 w 473"/>
                <a:gd name="T23" fmla="*/ 2147483647 h 310"/>
                <a:gd name="T24" fmla="*/ 2147483647 w 473"/>
                <a:gd name="T25" fmla="*/ 0 h 310"/>
                <a:gd name="T26" fmla="*/ 2147483647 w 473"/>
                <a:gd name="T27" fmla="*/ 2147483647 h 310"/>
                <a:gd name="T28" fmla="*/ 2147483647 w 473"/>
                <a:gd name="T29" fmla="*/ 2147483647 h 31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73"/>
                <a:gd name="T46" fmla="*/ 0 h 310"/>
                <a:gd name="T47" fmla="*/ 473 w 473"/>
                <a:gd name="T48" fmla="*/ 310 h 31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73" h="310">
                  <a:moveTo>
                    <a:pt x="43" y="44"/>
                  </a:moveTo>
                  <a:lnTo>
                    <a:pt x="0" y="86"/>
                  </a:lnTo>
                  <a:lnTo>
                    <a:pt x="24" y="237"/>
                  </a:lnTo>
                  <a:lnTo>
                    <a:pt x="43" y="310"/>
                  </a:lnTo>
                  <a:lnTo>
                    <a:pt x="124" y="304"/>
                  </a:lnTo>
                  <a:lnTo>
                    <a:pt x="422" y="247"/>
                  </a:lnTo>
                  <a:lnTo>
                    <a:pt x="443" y="238"/>
                  </a:lnTo>
                  <a:lnTo>
                    <a:pt x="473" y="168"/>
                  </a:lnTo>
                  <a:lnTo>
                    <a:pt x="428" y="129"/>
                  </a:lnTo>
                  <a:lnTo>
                    <a:pt x="452" y="40"/>
                  </a:lnTo>
                  <a:lnTo>
                    <a:pt x="418" y="31"/>
                  </a:lnTo>
                  <a:lnTo>
                    <a:pt x="418" y="8"/>
                  </a:lnTo>
                  <a:lnTo>
                    <a:pt x="403" y="0"/>
                  </a:lnTo>
                  <a:lnTo>
                    <a:pt x="57" y="64"/>
                  </a:lnTo>
                  <a:lnTo>
                    <a:pt x="43" y="44"/>
                  </a:lnTo>
                  <a:close/>
                </a:path>
              </a:pathLst>
            </a:custGeom>
            <a:solidFill>
              <a:srgbClr val="4F81BD">
                <a:lumMod val="20000"/>
                <a:lumOff val="80000"/>
              </a:srgbClr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Lucida Sans Unicode" pitchFamily="34" charset="0"/>
                <a:cs typeface="+mn-cs"/>
              </a:endParaRPr>
            </a:p>
          </p:txBody>
        </p:sp>
        <p:sp>
          <p:nvSpPr>
            <p:cNvPr id="307" name="Freeform 306"/>
            <p:cNvSpPr>
              <a:spLocks/>
            </p:cNvSpPr>
            <p:nvPr/>
          </p:nvSpPr>
          <p:spPr bwMode="auto">
            <a:xfrm>
              <a:off x="6254369" y="1220788"/>
              <a:ext cx="188913" cy="412750"/>
            </a:xfrm>
            <a:custGeom>
              <a:avLst/>
              <a:gdLst>
                <a:gd name="T0" fmla="*/ 2147483647 w 125"/>
                <a:gd name="T1" fmla="*/ 2147483647 h 248"/>
                <a:gd name="T2" fmla="*/ 2147483647 w 125"/>
                <a:gd name="T3" fmla="*/ 0 h 248"/>
                <a:gd name="T4" fmla="*/ 2147483647 w 125"/>
                <a:gd name="T5" fmla="*/ 2147483647 h 248"/>
                <a:gd name="T6" fmla="*/ 2147483647 w 125"/>
                <a:gd name="T7" fmla="*/ 2147483647 h 248"/>
                <a:gd name="T8" fmla="*/ 2147483647 w 125"/>
                <a:gd name="T9" fmla="*/ 2147483647 h 248"/>
                <a:gd name="T10" fmla="*/ 2147483647 w 125"/>
                <a:gd name="T11" fmla="*/ 2147483647 h 248"/>
                <a:gd name="T12" fmla="*/ 2147483647 w 125"/>
                <a:gd name="T13" fmla="*/ 2147483647 h 248"/>
                <a:gd name="T14" fmla="*/ 2147483647 w 125"/>
                <a:gd name="T15" fmla="*/ 2147483647 h 248"/>
                <a:gd name="T16" fmla="*/ 2147483647 w 125"/>
                <a:gd name="T17" fmla="*/ 2147483647 h 248"/>
                <a:gd name="T18" fmla="*/ 2147483647 w 125"/>
                <a:gd name="T19" fmla="*/ 2147483647 h 248"/>
                <a:gd name="T20" fmla="*/ 2147483647 w 125"/>
                <a:gd name="T21" fmla="*/ 2147483647 h 248"/>
                <a:gd name="T22" fmla="*/ 0 w 125"/>
                <a:gd name="T23" fmla="*/ 2147483647 h 248"/>
                <a:gd name="T24" fmla="*/ 2147483647 w 125"/>
                <a:gd name="T25" fmla="*/ 2147483647 h 24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5"/>
                <a:gd name="T40" fmla="*/ 0 h 248"/>
                <a:gd name="T41" fmla="*/ 125 w 125"/>
                <a:gd name="T42" fmla="*/ 248 h 24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5" h="248">
                  <a:moveTo>
                    <a:pt x="22" y="2"/>
                  </a:moveTo>
                  <a:lnTo>
                    <a:pt x="52" y="0"/>
                  </a:lnTo>
                  <a:lnTo>
                    <a:pt x="112" y="38"/>
                  </a:lnTo>
                  <a:lnTo>
                    <a:pt x="103" y="67"/>
                  </a:lnTo>
                  <a:lnTo>
                    <a:pt x="124" y="87"/>
                  </a:lnTo>
                  <a:lnTo>
                    <a:pt x="125" y="203"/>
                  </a:lnTo>
                  <a:lnTo>
                    <a:pt x="104" y="248"/>
                  </a:lnTo>
                  <a:lnTo>
                    <a:pt x="81" y="231"/>
                  </a:lnTo>
                  <a:lnTo>
                    <a:pt x="55" y="230"/>
                  </a:lnTo>
                  <a:lnTo>
                    <a:pt x="12" y="206"/>
                  </a:lnTo>
                  <a:lnTo>
                    <a:pt x="45" y="133"/>
                  </a:lnTo>
                  <a:lnTo>
                    <a:pt x="0" y="94"/>
                  </a:lnTo>
                  <a:lnTo>
                    <a:pt x="22" y="2"/>
                  </a:lnTo>
                  <a:close/>
                </a:path>
              </a:pathLst>
            </a:custGeom>
            <a:solidFill>
              <a:srgbClr val="4F81BD">
                <a:lumMod val="20000"/>
                <a:lumOff val="80000"/>
              </a:srgbClr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 pitchFamily="34" charset="0"/>
                <a:cs typeface="+mn-cs"/>
              </a:endParaRPr>
            </a:p>
          </p:txBody>
        </p:sp>
        <p:sp>
          <p:nvSpPr>
            <p:cNvPr id="308" name="Freeform 307"/>
            <p:cNvSpPr>
              <a:spLocks/>
            </p:cNvSpPr>
            <p:nvPr/>
          </p:nvSpPr>
          <p:spPr bwMode="auto">
            <a:xfrm>
              <a:off x="5654294" y="576263"/>
              <a:ext cx="808038" cy="712787"/>
            </a:xfrm>
            <a:custGeom>
              <a:avLst/>
              <a:gdLst>
                <a:gd name="T0" fmla="*/ 2147483647 w 524"/>
                <a:gd name="T1" fmla="*/ 2147483647 h 427"/>
                <a:gd name="T2" fmla="*/ 2147483647 w 524"/>
                <a:gd name="T3" fmla="*/ 2147483647 h 427"/>
                <a:gd name="T4" fmla="*/ 2147483647 w 524"/>
                <a:gd name="T5" fmla="*/ 2147483647 h 427"/>
                <a:gd name="T6" fmla="*/ 2147483647 w 524"/>
                <a:gd name="T7" fmla="*/ 2147483647 h 427"/>
                <a:gd name="T8" fmla="*/ 2147483647 w 524"/>
                <a:gd name="T9" fmla="*/ 2147483647 h 427"/>
                <a:gd name="T10" fmla="*/ 2147483647 w 524"/>
                <a:gd name="T11" fmla="*/ 2147483647 h 427"/>
                <a:gd name="T12" fmla="*/ 2147483647 w 524"/>
                <a:gd name="T13" fmla="*/ 2147483647 h 427"/>
                <a:gd name="T14" fmla="*/ 2147483647 w 524"/>
                <a:gd name="T15" fmla="*/ 2147483647 h 427"/>
                <a:gd name="T16" fmla="*/ 2147483647 w 524"/>
                <a:gd name="T17" fmla="*/ 2147483647 h 427"/>
                <a:gd name="T18" fmla="*/ 2147483647 w 524"/>
                <a:gd name="T19" fmla="*/ 2147483647 h 427"/>
                <a:gd name="T20" fmla="*/ 2147483647 w 524"/>
                <a:gd name="T21" fmla="*/ 2147483647 h 427"/>
                <a:gd name="T22" fmla="*/ 2147483647 w 524"/>
                <a:gd name="T23" fmla="*/ 2147483647 h 427"/>
                <a:gd name="T24" fmla="*/ 2147483647 w 524"/>
                <a:gd name="T25" fmla="*/ 0 h 427"/>
                <a:gd name="T26" fmla="*/ 2147483647 w 524"/>
                <a:gd name="T27" fmla="*/ 2147483647 h 427"/>
                <a:gd name="T28" fmla="*/ 2147483647 w 524"/>
                <a:gd name="T29" fmla="*/ 2147483647 h 427"/>
                <a:gd name="T30" fmla="*/ 2147483647 w 524"/>
                <a:gd name="T31" fmla="*/ 2147483647 h 427"/>
                <a:gd name="T32" fmla="*/ 2147483647 w 524"/>
                <a:gd name="T33" fmla="*/ 2147483647 h 427"/>
                <a:gd name="T34" fmla="*/ 2147483647 w 524"/>
                <a:gd name="T35" fmla="*/ 2147483647 h 427"/>
                <a:gd name="T36" fmla="*/ 2147483647 w 524"/>
                <a:gd name="T37" fmla="*/ 2147483647 h 427"/>
                <a:gd name="T38" fmla="*/ 2147483647 w 524"/>
                <a:gd name="T39" fmla="*/ 2147483647 h 427"/>
                <a:gd name="T40" fmla="*/ 2147483647 w 524"/>
                <a:gd name="T41" fmla="*/ 2147483647 h 427"/>
                <a:gd name="T42" fmla="*/ 2147483647 w 524"/>
                <a:gd name="T43" fmla="*/ 2147483647 h 427"/>
                <a:gd name="T44" fmla="*/ 2147483647 w 524"/>
                <a:gd name="T45" fmla="*/ 2147483647 h 427"/>
                <a:gd name="T46" fmla="*/ 2147483647 w 524"/>
                <a:gd name="T47" fmla="*/ 2147483647 h 427"/>
                <a:gd name="T48" fmla="*/ 2147483647 w 524"/>
                <a:gd name="T49" fmla="*/ 2147483647 h 427"/>
                <a:gd name="T50" fmla="*/ 2147483647 w 524"/>
                <a:gd name="T51" fmla="*/ 2147483647 h 427"/>
                <a:gd name="T52" fmla="*/ 2147483647 w 524"/>
                <a:gd name="T53" fmla="*/ 2147483647 h 427"/>
                <a:gd name="T54" fmla="*/ 2147483647 w 524"/>
                <a:gd name="T55" fmla="*/ 2147483647 h 427"/>
                <a:gd name="T56" fmla="*/ 0 w 524"/>
                <a:gd name="T57" fmla="*/ 2147483647 h 427"/>
                <a:gd name="T58" fmla="*/ 2147483647 w 524"/>
                <a:gd name="T59" fmla="*/ 2147483647 h 427"/>
                <a:gd name="T60" fmla="*/ 2147483647 w 524"/>
                <a:gd name="T61" fmla="*/ 2147483647 h 427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24"/>
                <a:gd name="T94" fmla="*/ 0 h 427"/>
                <a:gd name="T95" fmla="*/ 524 w 524"/>
                <a:gd name="T96" fmla="*/ 427 h 427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24" h="427">
                  <a:moveTo>
                    <a:pt x="41" y="286"/>
                  </a:moveTo>
                  <a:lnTo>
                    <a:pt x="90" y="261"/>
                  </a:lnTo>
                  <a:lnTo>
                    <a:pt x="157" y="255"/>
                  </a:lnTo>
                  <a:lnTo>
                    <a:pt x="173" y="233"/>
                  </a:lnTo>
                  <a:lnTo>
                    <a:pt x="197" y="230"/>
                  </a:lnTo>
                  <a:lnTo>
                    <a:pt x="211" y="206"/>
                  </a:lnTo>
                  <a:lnTo>
                    <a:pt x="233" y="197"/>
                  </a:lnTo>
                  <a:lnTo>
                    <a:pt x="223" y="152"/>
                  </a:lnTo>
                  <a:lnTo>
                    <a:pt x="209" y="140"/>
                  </a:lnTo>
                  <a:lnTo>
                    <a:pt x="237" y="105"/>
                  </a:lnTo>
                  <a:lnTo>
                    <a:pt x="255" y="105"/>
                  </a:lnTo>
                  <a:lnTo>
                    <a:pt x="316" y="29"/>
                  </a:lnTo>
                  <a:lnTo>
                    <a:pt x="410" y="0"/>
                  </a:lnTo>
                  <a:lnTo>
                    <a:pt x="421" y="72"/>
                  </a:lnTo>
                  <a:lnTo>
                    <a:pt x="425" y="69"/>
                  </a:lnTo>
                  <a:lnTo>
                    <a:pt x="448" y="94"/>
                  </a:lnTo>
                  <a:lnTo>
                    <a:pt x="449" y="167"/>
                  </a:lnTo>
                  <a:lnTo>
                    <a:pt x="477" y="227"/>
                  </a:lnTo>
                  <a:lnTo>
                    <a:pt x="488" y="304"/>
                  </a:lnTo>
                  <a:lnTo>
                    <a:pt x="491" y="371"/>
                  </a:lnTo>
                  <a:lnTo>
                    <a:pt x="524" y="394"/>
                  </a:lnTo>
                  <a:lnTo>
                    <a:pt x="500" y="427"/>
                  </a:lnTo>
                  <a:lnTo>
                    <a:pt x="439" y="388"/>
                  </a:lnTo>
                  <a:lnTo>
                    <a:pt x="407" y="391"/>
                  </a:lnTo>
                  <a:lnTo>
                    <a:pt x="376" y="382"/>
                  </a:lnTo>
                  <a:lnTo>
                    <a:pt x="378" y="359"/>
                  </a:lnTo>
                  <a:lnTo>
                    <a:pt x="358" y="352"/>
                  </a:lnTo>
                  <a:lnTo>
                    <a:pt x="15" y="418"/>
                  </a:lnTo>
                  <a:lnTo>
                    <a:pt x="0" y="398"/>
                  </a:lnTo>
                  <a:lnTo>
                    <a:pt x="53" y="322"/>
                  </a:lnTo>
                  <a:lnTo>
                    <a:pt x="41" y="286"/>
                  </a:lnTo>
                  <a:close/>
                </a:path>
              </a:pathLst>
            </a:custGeom>
            <a:solidFill>
              <a:srgbClr val="4F81BD">
                <a:lumMod val="20000"/>
                <a:lumOff val="80000"/>
              </a:srgbClr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Lucida Sans Unicode" pitchFamily="34" charset="0"/>
                <a:cs typeface="+mn-cs"/>
              </a:endParaRPr>
            </a:p>
          </p:txBody>
        </p:sp>
        <p:sp>
          <p:nvSpPr>
            <p:cNvPr id="309" name="Freeform 308"/>
            <p:cNvSpPr>
              <a:spLocks/>
            </p:cNvSpPr>
            <p:nvPr/>
          </p:nvSpPr>
          <p:spPr bwMode="auto">
            <a:xfrm>
              <a:off x="6279768" y="536575"/>
              <a:ext cx="214313" cy="427038"/>
            </a:xfrm>
            <a:custGeom>
              <a:avLst/>
              <a:gdLst>
                <a:gd name="T0" fmla="*/ 0 w 139"/>
                <a:gd name="T1" fmla="*/ 2147483647 h 257"/>
                <a:gd name="T2" fmla="*/ 2147483647 w 139"/>
                <a:gd name="T3" fmla="*/ 0 h 257"/>
                <a:gd name="T4" fmla="*/ 2147483647 w 139"/>
                <a:gd name="T5" fmla="*/ 2147483647 h 257"/>
                <a:gd name="T6" fmla="*/ 2147483647 w 139"/>
                <a:gd name="T7" fmla="*/ 2147483647 h 257"/>
                <a:gd name="T8" fmla="*/ 2147483647 w 139"/>
                <a:gd name="T9" fmla="*/ 2147483647 h 257"/>
                <a:gd name="T10" fmla="*/ 2147483647 w 139"/>
                <a:gd name="T11" fmla="*/ 2147483647 h 257"/>
                <a:gd name="T12" fmla="*/ 2147483647 w 139"/>
                <a:gd name="T13" fmla="*/ 2147483647 h 257"/>
                <a:gd name="T14" fmla="*/ 2147483647 w 139"/>
                <a:gd name="T15" fmla="*/ 2147483647 h 257"/>
                <a:gd name="T16" fmla="*/ 2147483647 w 139"/>
                <a:gd name="T17" fmla="*/ 2147483647 h 257"/>
                <a:gd name="T18" fmla="*/ 0 w 139"/>
                <a:gd name="T19" fmla="*/ 2147483647 h 25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9"/>
                <a:gd name="T31" fmla="*/ 0 h 257"/>
                <a:gd name="T32" fmla="*/ 139 w 139"/>
                <a:gd name="T33" fmla="*/ 257 h 25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9" h="257">
                  <a:moveTo>
                    <a:pt x="0" y="27"/>
                  </a:moveTo>
                  <a:lnTo>
                    <a:pt x="102" y="0"/>
                  </a:lnTo>
                  <a:lnTo>
                    <a:pt x="139" y="70"/>
                  </a:lnTo>
                  <a:lnTo>
                    <a:pt x="120" y="88"/>
                  </a:lnTo>
                  <a:lnTo>
                    <a:pt x="127" y="243"/>
                  </a:lnTo>
                  <a:lnTo>
                    <a:pt x="69" y="257"/>
                  </a:lnTo>
                  <a:lnTo>
                    <a:pt x="41" y="193"/>
                  </a:lnTo>
                  <a:lnTo>
                    <a:pt x="39" y="117"/>
                  </a:lnTo>
                  <a:lnTo>
                    <a:pt x="14" y="94"/>
                  </a:lnTo>
                  <a:lnTo>
                    <a:pt x="0" y="27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 pitchFamily="34" charset="0"/>
                <a:cs typeface="+mn-cs"/>
              </a:endParaRPr>
            </a:p>
          </p:txBody>
        </p:sp>
        <p:sp>
          <p:nvSpPr>
            <p:cNvPr id="310" name="Freeform 309"/>
            <p:cNvSpPr>
              <a:spLocks/>
            </p:cNvSpPr>
            <p:nvPr/>
          </p:nvSpPr>
          <p:spPr bwMode="auto">
            <a:xfrm>
              <a:off x="6384543" y="868363"/>
              <a:ext cx="454025" cy="227012"/>
            </a:xfrm>
            <a:custGeom>
              <a:avLst/>
              <a:gdLst>
                <a:gd name="T0" fmla="*/ 0 w 296"/>
                <a:gd name="T1" fmla="*/ 2147483647 h 134"/>
                <a:gd name="T2" fmla="*/ 2147483647 w 296"/>
                <a:gd name="T3" fmla="*/ 2147483647 h 134"/>
                <a:gd name="T4" fmla="*/ 2147483647 w 296"/>
                <a:gd name="T5" fmla="*/ 2147483647 h 134"/>
                <a:gd name="T6" fmla="*/ 2147483647 w 296"/>
                <a:gd name="T7" fmla="*/ 0 h 134"/>
                <a:gd name="T8" fmla="*/ 2147483647 w 296"/>
                <a:gd name="T9" fmla="*/ 2147483647 h 134"/>
                <a:gd name="T10" fmla="*/ 2147483647 w 296"/>
                <a:gd name="T11" fmla="*/ 2147483647 h 134"/>
                <a:gd name="T12" fmla="*/ 2147483647 w 296"/>
                <a:gd name="T13" fmla="*/ 2147483647 h 134"/>
                <a:gd name="T14" fmla="*/ 2147483647 w 296"/>
                <a:gd name="T15" fmla="*/ 2147483647 h 134"/>
                <a:gd name="T16" fmla="*/ 2147483647 w 296"/>
                <a:gd name="T17" fmla="*/ 2147483647 h 134"/>
                <a:gd name="T18" fmla="*/ 2147483647 w 296"/>
                <a:gd name="T19" fmla="*/ 2147483647 h 134"/>
                <a:gd name="T20" fmla="*/ 2147483647 w 296"/>
                <a:gd name="T21" fmla="*/ 2147483647 h 134"/>
                <a:gd name="T22" fmla="*/ 2147483647 w 296"/>
                <a:gd name="T23" fmla="*/ 2147483647 h 134"/>
                <a:gd name="T24" fmla="*/ 2147483647 w 296"/>
                <a:gd name="T25" fmla="*/ 2147483647 h 134"/>
                <a:gd name="T26" fmla="*/ 2147483647 w 296"/>
                <a:gd name="T27" fmla="*/ 2147483647 h 134"/>
                <a:gd name="T28" fmla="*/ 2147483647 w 296"/>
                <a:gd name="T29" fmla="*/ 2147483647 h 134"/>
                <a:gd name="T30" fmla="*/ 2147483647 w 296"/>
                <a:gd name="T31" fmla="*/ 2147483647 h 134"/>
                <a:gd name="T32" fmla="*/ 2147483647 w 296"/>
                <a:gd name="T33" fmla="*/ 2147483647 h 134"/>
                <a:gd name="T34" fmla="*/ 2147483647 w 296"/>
                <a:gd name="T35" fmla="*/ 2147483647 h 134"/>
                <a:gd name="T36" fmla="*/ 2147483647 w 296"/>
                <a:gd name="T37" fmla="*/ 2147483647 h 134"/>
                <a:gd name="T38" fmla="*/ 0 w 296"/>
                <a:gd name="T39" fmla="*/ 2147483647 h 13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96"/>
                <a:gd name="T61" fmla="*/ 0 h 134"/>
                <a:gd name="T62" fmla="*/ 296 w 296"/>
                <a:gd name="T63" fmla="*/ 134 h 13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96" h="134">
                  <a:moveTo>
                    <a:pt x="0" y="54"/>
                  </a:moveTo>
                  <a:lnTo>
                    <a:pt x="151" y="17"/>
                  </a:lnTo>
                  <a:lnTo>
                    <a:pt x="169" y="18"/>
                  </a:lnTo>
                  <a:lnTo>
                    <a:pt x="187" y="0"/>
                  </a:lnTo>
                  <a:lnTo>
                    <a:pt x="202" y="9"/>
                  </a:lnTo>
                  <a:lnTo>
                    <a:pt x="184" y="48"/>
                  </a:lnTo>
                  <a:lnTo>
                    <a:pt x="215" y="45"/>
                  </a:lnTo>
                  <a:lnTo>
                    <a:pt x="233" y="75"/>
                  </a:lnTo>
                  <a:lnTo>
                    <a:pt x="254" y="78"/>
                  </a:lnTo>
                  <a:lnTo>
                    <a:pt x="269" y="73"/>
                  </a:lnTo>
                  <a:lnTo>
                    <a:pt x="269" y="57"/>
                  </a:lnTo>
                  <a:lnTo>
                    <a:pt x="243" y="36"/>
                  </a:lnTo>
                  <a:lnTo>
                    <a:pt x="263" y="34"/>
                  </a:lnTo>
                  <a:lnTo>
                    <a:pt x="296" y="79"/>
                  </a:lnTo>
                  <a:lnTo>
                    <a:pt x="264" y="106"/>
                  </a:lnTo>
                  <a:lnTo>
                    <a:pt x="229" y="93"/>
                  </a:lnTo>
                  <a:lnTo>
                    <a:pt x="206" y="125"/>
                  </a:lnTo>
                  <a:lnTo>
                    <a:pt x="161" y="93"/>
                  </a:lnTo>
                  <a:lnTo>
                    <a:pt x="12" y="13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4F81BD">
                <a:lumMod val="20000"/>
                <a:lumOff val="80000"/>
              </a:srgbClr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 pitchFamily="34" charset="0"/>
                <a:cs typeface="+mn-cs"/>
              </a:endParaRPr>
            </a:p>
          </p:txBody>
        </p:sp>
        <p:sp>
          <p:nvSpPr>
            <p:cNvPr id="311" name="Freeform 310"/>
            <p:cNvSpPr>
              <a:spLocks/>
            </p:cNvSpPr>
            <p:nvPr/>
          </p:nvSpPr>
          <p:spPr bwMode="auto">
            <a:xfrm>
              <a:off x="6403594" y="1038225"/>
              <a:ext cx="233363" cy="196850"/>
            </a:xfrm>
            <a:custGeom>
              <a:avLst/>
              <a:gdLst>
                <a:gd name="T0" fmla="*/ 0 w 153"/>
                <a:gd name="T1" fmla="*/ 2147483647 h 118"/>
                <a:gd name="T2" fmla="*/ 2147483647 w 153"/>
                <a:gd name="T3" fmla="*/ 0 h 118"/>
                <a:gd name="T4" fmla="*/ 2147483647 w 153"/>
                <a:gd name="T5" fmla="*/ 2147483647 h 118"/>
                <a:gd name="T6" fmla="*/ 2147483647 w 153"/>
                <a:gd name="T7" fmla="*/ 2147483647 h 118"/>
                <a:gd name="T8" fmla="*/ 2147483647 w 153"/>
                <a:gd name="T9" fmla="*/ 2147483647 h 118"/>
                <a:gd name="T10" fmla="*/ 2147483647 w 153"/>
                <a:gd name="T11" fmla="*/ 2147483647 h 118"/>
                <a:gd name="T12" fmla="*/ 2147483647 w 153"/>
                <a:gd name="T13" fmla="*/ 2147483647 h 118"/>
                <a:gd name="T14" fmla="*/ 0 w 153"/>
                <a:gd name="T15" fmla="*/ 2147483647 h 1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3"/>
                <a:gd name="T25" fmla="*/ 0 h 118"/>
                <a:gd name="T26" fmla="*/ 153 w 153"/>
                <a:gd name="T27" fmla="*/ 118 h 1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3" h="118">
                  <a:moveTo>
                    <a:pt x="0" y="30"/>
                  </a:moveTo>
                  <a:lnTo>
                    <a:pt x="118" y="0"/>
                  </a:lnTo>
                  <a:lnTo>
                    <a:pt x="153" y="54"/>
                  </a:lnTo>
                  <a:lnTo>
                    <a:pt x="133" y="78"/>
                  </a:lnTo>
                  <a:lnTo>
                    <a:pt x="95" y="69"/>
                  </a:lnTo>
                  <a:lnTo>
                    <a:pt x="37" y="118"/>
                  </a:lnTo>
                  <a:lnTo>
                    <a:pt x="6" y="93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4F81BD">
                <a:lumMod val="20000"/>
                <a:lumOff val="80000"/>
              </a:srgbClr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 pitchFamily="34" charset="0"/>
                <a:cs typeface="+mn-cs"/>
              </a:endParaRPr>
            </a:p>
          </p:txBody>
        </p:sp>
        <p:sp>
          <p:nvSpPr>
            <p:cNvPr id="312" name="Freeform 311"/>
            <p:cNvSpPr>
              <a:spLocks/>
            </p:cNvSpPr>
            <p:nvPr/>
          </p:nvSpPr>
          <p:spPr bwMode="auto">
            <a:xfrm>
              <a:off x="6438518" y="1171575"/>
              <a:ext cx="234950" cy="152400"/>
            </a:xfrm>
            <a:custGeom>
              <a:avLst/>
              <a:gdLst>
                <a:gd name="T0" fmla="*/ 0 w 152"/>
                <a:gd name="T1" fmla="*/ 2147483647 h 91"/>
                <a:gd name="T2" fmla="*/ 2147483647 w 152"/>
                <a:gd name="T3" fmla="*/ 2147483647 h 91"/>
                <a:gd name="T4" fmla="*/ 2147483647 w 152"/>
                <a:gd name="T5" fmla="*/ 0 h 91"/>
                <a:gd name="T6" fmla="*/ 2147483647 w 152"/>
                <a:gd name="T7" fmla="*/ 2147483647 h 91"/>
                <a:gd name="T8" fmla="*/ 2147483647 w 152"/>
                <a:gd name="T9" fmla="*/ 2147483647 h 91"/>
                <a:gd name="T10" fmla="*/ 2147483647 w 152"/>
                <a:gd name="T11" fmla="*/ 2147483647 h 91"/>
                <a:gd name="T12" fmla="*/ 2147483647 w 152"/>
                <a:gd name="T13" fmla="*/ 2147483647 h 91"/>
                <a:gd name="T14" fmla="*/ 0 w 152"/>
                <a:gd name="T15" fmla="*/ 2147483647 h 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2"/>
                <a:gd name="T25" fmla="*/ 0 h 91"/>
                <a:gd name="T26" fmla="*/ 152 w 152"/>
                <a:gd name="T27" fmla="*/ 91 h 9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2" h="91">
                  <a:moveTo>
                    <a:pt x="0" y="67"/>
                  </a:moveTo>
                  <a:lnTo>
                    <a:pt x="63" y="37"/>
                  </a:lnTo>
                  <a:lnTo>
                    <a:pt x="124" y="0"/>
                  </a:lnTo>
                  <a:lnTo>
                    <a:pt x="134" y="1"/>
                  </a:lnTo>
                  <a:lnTo>
                    <a:pt x="152" y="3"/>
                  </a:lnTo>
                  <a:lnTo>
                    <a:pt x="93" y="51"/>
                  </a:lnTo>
                  <a:lnTo>
                    <a:pt x="18" y="91"/>
                  </a:lnTo>
                  <a:lnTo>
                    <a:pt x="0" y="67"/>
                  </a:lnTo>
                  <a:close/>
                </a:path>
              </a:pathLst>
            </a:custGeom>
            <a:solidFill>
              <a:srgbClr val="4F81BD">
                <a:lumMod val="20000"/>
                <a:lumOff val="80000"/>
              </a:srgbClr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 pitchFamily="34" charset="0"/>
                <a:cs typeface="+mn-cs"/>
              </a:endParaRPr>
            </a:p>
          </p:txBody>
        </p:sp>
        <p:sp>
          <p:nvSpPr>
            <p:cNvPr id="313" name="Freeform 312"/>
            <p:cNvSpPr>
              <a:spLocks/>
            </p:cNvSpPr>
            <p:nvPr/>
          </p:nvSpPr>
          <p:spPr bwMode="auto">
            <a:xfrm>
              <a:off x="6438518" y="455613"/>
              <a:ext cx="247650" cy="481012"/>
            </a:xfrm>
            <a:custGeom>
              <a:avLst/>
              <a:gdLst>
                <a:gd name="T0" fmla="*/ 2147483647 w 162"/>
                <a:gd name="T1" fmla="*/ 0 h 289"/>
                <a:gd name="T2" fmla="*/ 0 w 162"/>
                <a:gd name="T3" fmla="*/ 2147483647 h 289"/>
                <a:gd name="T4" fmla="*/ 2147483647 w 162"/>
                <a:gd name="T5" fmla="*/ 2147483647 h 289"/>
                <a:gd name="T6" fmla="*/ 2147483647 w 162"/>
                <a:gd name="T7" fmla="*/ 2147483647 h 289"/>
                <a:gd name="T8" fmla="*/ 2147483647 w 162"/>
                <a:gd name="T9" fmla="*/ 2147483647 h 289"/>
                <a:gd name="T10" fmla="*/ 2147483647 w 162"/>
                <a:gd name="T11" fmla="*/ 2147483647 h 289"/>
                <a:gd name="T12" fmla="*/ 2147483647 w 162"/>
                <a:gd name="T13" fmla="*/ 2147483647 h 289"/>
                <a:gd name="T14" fmla="*/ 2147483647 w 162"/>
                <a:gd name="T15" fmla="*/ 2147483647 h 289"/>
                <a:gd name="T16" fmla="*/ 2147483647 w 162"/>
                <a:gd name="T17" fmla="*/ 2147483647 h 289"/>
                <a:gd name="T18" fmla="*/ 2147483647 w 162"/>
                <a:gd name="T19" fmla="*/ 2147483647 h 289"/>
                <a:gd name="T20" fmla="*/ 2147483647 w 162"/>
                <a:gd name="T21" fmla="*/ 2147483647 h 289"/>
                <a:gd name="T22" fmla="*/ 2147483647 w 162"/>
                <a:gd name="T23" fmla="*/ 2147483647 h 289"/>
                <a:gd name="T24" fmla="*/ 2147483647 w 162"/>
                <a:gd name="T25" fmla="*/ 0 h 28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62"/>
                <a:gd name="T40" fmla="*/ 0 h 289"/>
                <a:gd name="T41" fmla="*/ 162 w 162"/>
                <a:gd name="T42" fmla="*/ 289 h 28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62" h="289">
                  <a:moveTo>
                    <a:pt x="34" y="0"/>
                  </a:moveTo>
                  <a:lnTo>
                    <a:pt x="0" y="51"/>
                  </a:lnTo>
                  <a:lnTo>
                    <a:pt x="37" y="118"/>
                  </a:lnTo>
                  <a:lnTo>
                    <a:pt x="15" y="136"/>
                  </a:lnTo>
                  <a:lnTo>
                    <a:pt x="24" y="289"/>
                  </a:lnTo>
                  <a:lnTo>
                    <a:pt x="115" y="267"/>
                  </a:lnTo>
                  <a:lnTo>
                    <a:pt x="138" y="267"/>
                  </a:lnTo>
                  <a:lnTo>
                    <a:pt x="152" y="251"/>
                  </a:lnTo>
                  <a:lnTo>
                    <a:pt x="152" y="222"/>
                  </a:lnTo>
                  <a:lnTo>
                    <a:pt x="162" y="204"/>
                  </a:lnTo>
                  <a:lnTo>
                    <a:pt x="112" y="182"/>
                  </a:lnTo>
                  <a:lnTo>
                    <a:pt x="46" y="1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4F81BD">
                <a:lumMod val="20000"/>
                <a:lumOff val="80000"/>
              </a:srgbClr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 pitchFamily="34" charset="0"/>
                <a:cs typeface="+mn-cs"/>
              </a:endParaRPr>
            </a:p>
          </p:txBody>
        </p:sp>
        <p:sp>
          <p:nvSpPr>
            <p:cNvPr id="314" name="Freeform 313"/>
            <p:cNvSpPr>
              <a:spLocks/>
            </p:cNvSpPr>
            <p:nvPr/>
          </p:nvSpPr>
          <p:spPr bwMode="auto">
            <a:xfrm>
              <a:off x="6582981" y="1020763"/>
              <a:ext cx="120650" cy="107950"/>
            </a:xfrm>
            <a:custGeom>
              <a:avLst/>
              <a:gdLst>
                <a:gd name="T0" fmla="*/ 0 w 77"/>
                <a:gd name="T1" fmla="*/ 2147483647 h 64"/>
                <a:gd name="T2" fmla="*/ 2147483647 w 77"/>
                <a:gd name="T3" fmla="*/ 0 h 64"/>
                <a:gd name="T4" fmla="*/ 2147483647 w 77"/>
                <a:gd name="T5" fmla="*/ 2147483647 h 64"/>
                <a:gd name="T6" fmla="*/ 2147483647 w 77"/>
                <a:gd name="T7" fmla="*/ 2147483647 h 64"/>
                <a:gd name="T8" fmla="*/ 2147483647 w 77"/>
                <a:gd name="T9" fmla="*/ 2147483647 h 64"/>
                <a:gd name="T10" fmla="*/ 2147483647 w 77"/>
                <a:gd name="T11" fmla="*/ 2147483647 h 64"/>
                <a:gd name="T12" fmla="*/ 0 w 77"/>
                <a:gd name="T13" fmla="*/ 2147483647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7"/>
                <a:gd name="T22" fmla="*/ 0 h 64"/>
                <a:gd name="T23" fmla="*/ 77 w 77"/>
                <a:gd name="T24" fmla="*/ 64 h 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7" h="64">
                  <a:moveTo>
                    <a:pt x="0" y="10"/>
                  </a:moveTo>
                  <a:lnTo>
                    <a:pt x="32" y="0"/>
                  </a:lnTo>
                  <a:lnTo>
                    <a:pt x="77" y="33"/>
                  </a:lnTo>
                  <a:lnTo>
                    <a:pt x="68" y="42"/>
                  </a:lnTo>
                  <a:lnTo>
                    <a:pt x="46" y="42"/>
                  </a:lnTo>
                  <a:lnTo>
                    <a:pt x="35" y="64"/>
                  </a:lnTo>
                  <a:lnTo>
                    <a:pt x="0" y="10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 pitchFamily="34" charset="0"/>
                <a:cs typeface="+mn-cs"/>
              </a:endParaRPr>
            </a:p>
          </p:txBody>
        </p:sp>
        <p:sp>
          <p:nvSpPr>
            <p:cNvPr id="315" name="Freeform 314"/>
            <p:cNvSpPr>
              <a:spLocks/>
            </p:cNvSpPr>
            <p:nvPr/>
          </p:nvSpPr>
          <p:spPr bwMode="auto">
            <a:xfrm>
              <a:off x="6327347" y="1837131"/>
              <a:ext cx="65105" cy="118134"/>
            </a:xfrm>
            <a:custGeom>
              <a:avLst/>
              <a:gdLst>
                <a:gd name="T0" fmla="*/ 0 w 42"/>
                <a:gd name="T1" fmla="*/ 2147483647 h 71"/>
                <a:gd name="T2" fmla="*/ 2147483647 w 42"/>
                <a:gd name="T3" fmla="*/ 0 h 71"/>
                <a:gd name="T4" fmla="*/ 2147483647 w 42"/>
                <a:gd name="T5" fmla="*/ 2147483647 h 71"/>
                <a:gd name="T6" fmla="*/ 2147483647 w 42"/>
                <a:gd name="T7" fmla="*/ 2147483647 h 71"/>
                <a:gd name="T8" fmla="*/ 0 w 42"/>
                <a:gd name="T9" fmla="*/ 2147483647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71"/>
                <a:gd name="T17" fmla="*/ 42 w 42"/>
                <a:gd name="T18" fmla="*/ 71 h 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71">
                  <a:moveTo>
                    <a:pt x="0" y="6"/>
                  </a:moveTo>
                  <a:lnTo>
                    <a:pt x="42" y="0"/>
                  </a:lnTo>
                  <a:lnTo>
                    <a:pt x="18" y="71"/>
                  </a:lnTo>
                  <a:lnTo>
                    <a:pt x="2" y="70"/>
                  </a:lnTo>
                  <a:lnTo>
                    <a:pt x="0" y="6"/>
                  </a:lnTo>
                  <a:close/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Lucida Sans Unicode" pitchFamily="34" charset="0"/>
              </a:endParaRPr>
            </a:p>
          </p:txBody>
        </p:sp>
        <p:sp>
          <p:nvSpPr>
            <p:cNvPr id="316" name="Text Box 67"/>
            <p:cNvSpPr txBox="1">
              <a:spLocks noChangeArrowheads="1"/>
            </p:cNvSpPr>
            <p:nvPr/>
          </p:nvSpPr>
          <p:spPr bwMode="auto">
            <a:xfrm>
              <a:off x="5067630" y="2034021"/>
              <a:ext cx="475537" cy="2329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86602" tIns="43301" rIns="86602" bIns="43301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86677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KY</a:t>
              </a:r>
            </a:p>
          </p:txBody>
        </p:sp>
        <p:sp>
          <p:nvSpPr>
            <p:cNvPr id="317" name="Text Box 68"/>
            <p:cNvSpPr txBox="1">
              <a:spLocks noChangeArrowheads="1"/>
            </p:cNvSpPr>
            <p:nvPr/>
          </p:nvSpPr>
          <p:spPr bwMode="auto">
            <a:xfrm>
              <a:off x="4919251" y="2888218"/>
              <a:ext cx="481042" cy="2264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86602" tIns="43301" rIns="86602" bIns="43301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86677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AL</a:t>
              </a:r>
            </a:p>
          </p:txBody>
        </p:sp>
        <p:sp>
          <p:nvSpPr>
            <p:cNvPr id="318" name="Text Box 70"/>
            <p:cNvSpPr txBox="1">
              <a:spLocks noChangeArrowheads="1"/>
            </p:cNvSpPr>
            <p:nvPr/>
          </p:nvSpPr>
          <p:spPr bwMode="auto">
            <a:xfrm>
              <a:off x="5829214" y="2212736"/>
              <a:ext cx="495004" cy="254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86602" tIns="43301" rIns="86602" bIns="43301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86677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NC</a:t>
              </a:r>
            </a:p>
          </p:txBody>
        </p:sp>
        <p:sp>
          <p:nvSpPr>
            <p:cNvPr id="319" name="Text Box 72"/>
            <p:cNvSpPr txBox="1">
              <a:spLocks noChangeArrowheads="1"/>
            </p:cNvSpPr>
            <p:nvPr/>
          </p:nvSpPr>
          <p:spPr bwMode="auto">
            <a:xfrm>
              <a:off x="5764109" y="1291900"/>
              <a:ext cx="560109" cy="1844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86602" tIns="43301" rIns="86602" bIns="43301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86677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PA</a:t>
              </a:r>
            </a:p>
          </p:txBody>
        </p:sp>
        <p:sp>
          <p:nvSpPr>
            <p:cNvPr id="320" name="Text Box 73"/>
            <p:cNvSpPr txBox="1">
              <a:spLocks noChangeArrowheads="1"/>
            </p:cNvSpPr>
            <p:nvPr/>
          </p:nvSpPr>
          <p:spPr bwMode="auto">
            <a:xfrm>
              <a:off x="6477240" y="245356"/>
              <a:ext cx="494678" cy="221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86602" tIns="43301" rIns="86602" bIns="43301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86677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321" name="Text Box 75"/>
            <p:cNvSpPr txBox="1">
              <a:spLocks noChangeArrowheads="1"/>
            </p:cNvSpPr>
            <p:nvPr/>
          </p:nvSpPr>
          <p:spPr bwMode="auto">
            <a:xfrm>
              <a:off x="6395480" y="1720512"/>
              <a:ext cx="166868" cy="303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86602" tIns="43301" rIns="86602" bIns="4330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86677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322" name="Text Box 78"/>
            <p:cNvSpPr txBox="1">
              <a:spLocks noChangeArrowheads="1"/>
            </p:cNvSpPr>
            <p:nvPr/>
          </p:nvSpPr>
          <p:spPr bwMode="auto">
            <a:xfrm>
              <a:off x="6834564" y="608843"/>
              <a:ext cx="546929" cy="2674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86602" tIns="43301" rIns="86602" bIns="43301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86677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MA</a:t>
              </a:r>
            </a:p>
          </p:txBody>
        </p:sp>
        <p:sp>
          <p:nvSpPr>
            <p:cNvPr id="323" name="Line 81"/>
            <p:cNvSpPr>
              <a:spLocks noChangeShapeType="1"/>
            </p:cNvSpPr>
            <p:nvPr/>
          </p:nvSpPr>
          <p:spPr bwMode="auto">
            <a:xfrm flipH="1">
              <a:off x="6677099" y="840567"/>
              <a:ext cx="230140" cy="149938"/>
            </a:xfrm>
            <a:prstGeom prst="line">
              <a:avLst/>
            </a:prstGeom>
            <a:noFill/>
            <a:ln w="2857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square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324" name="Text Box 89"/>
            <p:cNvSpPr txBox="1">
              <a:spLocks noChangeArrowheads="1"/>
            </p:cNvSpPr>
            <p:nvPr/>
          </p:nvSpPr>
          <p:spPr bwMode="auto">
            <a:xfrm>
              <a:off x="3259818" y="3244135"/>
              <a:ext cx="464075" cy="2610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86602" tIns="43301" rIns="86602" bIns="43301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86677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TX</a:t>
              </a:r>
            </a:p>
          </p:txBody>
        </p:sp>
        <p:sp>
          <p:nvSpPr>
            <p:cNvPr id="325" name="Text Box 90"/>
            <p:cNvSpPr txBox="1">
              <a:spLocks noChangeArrowheads="1"/>
            </p:cNvSpPr>
            <p:nvPr/>
          </p:nvSpPr>
          <p:spPr bwMode="auto">
            <a:xfrm>
              <a:off x="4060271" y="2597025"/>
              <a:ext cx="444672" cy="241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86602" tIns="43301" rIns="86602" bIns="43301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86677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AR</a:t>
              </a:r>
            </a:p>
          </p:txBody>
        </p:sp>
        <p:sp>
          <p:nvSpPr>
            <p:cNvPr id="326" name="Text Box 94"/>
            <p:cNvSpPr txBox="1">
              <a:spLocks noChangeArrowheads="1"/>
            </p:cNvSpPr>
            <p:nvPr/>
          </p:nvSpPr>
          <p:spPr bwMode="auto">
            <a:xfrm>
              <a:off x="5305341" y="2883674"/>
              <a:ext cx="714646" cy="3150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86602" tIns="43301" rIns="86602" bIns="4330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866775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 GA</a:t>
              </a:r>
            </a:p>
          </p:txBody>
        </p:sp>
        <p:sp>
          <p:nvSpPr>
            <p:cNvPr id="327" name="Text Box 95"/>
            <p:cNvSpPr txBox="1">
              <a:spLocks noChangeArrowheads="1"/>
            </p:cNvSpPr>
            <p:nvPr/>
          </p:nvSpPr>
          <p:spPr bwMode="auto">
            <a:xfrm>
              <a:off x="2334714" y="2701930"/>
              <a:ext cx="401232" cy="2405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21049" tIns="10525" rIns="21049" bIns="10525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866775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NM</a:t>
              </a:r>
            </a:p>
          </p:txBody>
        </p:sp>
        <p:sp>
          <p:nvSpPr>
            <p:cNvPr id="328" name="Text Box 106"/>
            <p:cNvSpPr txBox="1">
              <a:spLocks noChangeArrowheads="1"/>
            </p:cNvSpPr>
            <p:nvPr/>
          </p:nvSpPr>
          <p:spPr bwMode="auto">
            <a:xfrm>
              <a:off x="6463614" y="1302500"/>
              <a:ext cx="527354" cy="269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86602" tIns="43301" rIns="86602" bIns="43301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86677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NJ</a:t>
              </a:r>
            </a:p>
          </p:txBody>
        </p:sp>
        <p:sp>
          <p:nvSpPr>
            <p:cNvPr id="329" name="Line 107"/>
            <p:cNvSpPr>
              <a:spLocks noChangeShapeType="1"/>
            </p:cNvSpPr>
            <p:nvPr/>
          </p:nvSpPr>
          <p:spPr bwMode="auto">
            <a:xfrm flipH="1" flipV="1">
              <a:off x="6393966" y="1455468"/>
              <a:ext cx="130211" cy="0"/>
            </a:xfrm>
            <a:prstGeom prst="line">
              <a:avLst/>
            </a:prstGeom>
            <a:noFill/>
            <a:ln w="2857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square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330" name="Freeform 329"/>
            <p:cNvSpPr>
              <a:spLocks/>
            </p:cNvSpPr>
            <p:nvPr/>
          </p:nvSpPr>
          <p:spPr bwMode="auto">
            <a:xfrm>
              <a:off x="0" y="3198697"/>
              <a:ext cx="1503483" cy="1546341"/>
            </a:xfrm>
            <a:custGeom>
              <a:avLst/>
              <a:gdLst>
                <a:gd name="T0" fmla="*/ 2147483647 w 993"/>
                <a:gd name="T1" fmla="*/ 2147483647 h 1021"/>
                <a:gd name="T2" fmla="*/ 2147483647 w 993"/>
                <a:gd name="T3" fmla="*/ 0 h 1021"/>
                <a:gd name="T4" fmla="*/ 2147483647 w 993"/>
                <a:gd name="T5" fmla="*/ 2147483647 h 1021"/>
                <a:gd name="T6" fmla="*/ 2147483647 w 993"/>
                <a:gd name="T7" fmla="*/ 2147483647 h 1021"/>
                <a:gd name="T8" fmla="*/ 2147483647 w 993"/>
                <a:gd name="T9" fmla="*/ 2147483647 h 1021"/>
                <a:gd name="T10" fmla="*/ 2147483647 w 993"/>
                <a:gd name="T11" fmla="*/ 2147483647 h 1021"/>
                <a:gd name="T12" fmla="*/ 2147483647 w 993"/>
                <a:gd name="T13" fmla="*/ 2147483647 h 1021"/>
                <a:gd name="T14" fmla="*/ 2147483647 w 993"/>
                <a:gd name="T15" fmla="*/ 2147483647 h 1021"/>
                <a:gd name="T16" fmla="*/ 2147483647 w 993"/>
                <a:gd name="T17" fmla="*/ 2147483647 h 1021"/>
                <a:gd name="T18" fmla="*/ 2147483647 w 993"/>
                <a:gd name="T19" fmla="*/ 2147483647 h 1021"/>
                <a:gd name="T20" fmla="*/ 2147483647 w 993"/>
                <a:gd name="T21" fmla="*/ 2147483647 h 1021"/>
                <a:gd name="T22" fmla="*/ 2147483647 w 993"/>
                <a:gd name="T23" fmla="*/ 2147483647 h 1021"/>
                <a:gd name="T24" fmla="*/ 2147483647 w 993"/>
                <a:gd name="T25" fmla="*/ 2147483647 h 1021"/>
                <a:gd name="T26" fmla="*/ 2147483647 w 993"/>
                <a:gd name="T27" fmla="*/ 2147483647 h 1021"/>
                <a:gd name="T28" fmla="*/ 2147483647 w 993"/>
                <a:gd name="T29" fmla="*/ 2147483647 h 1021"/>
                <a:gd name="T30" fmla="*/ 2147483647 w 993"/>
                <a:gd name="T31" fmla="*/ 2147483647 h 1021"/>
                <a:gd name="T32" fmla="*/ 2147483647 w 993"/>
                <a:gd name="T33" fmla="*/ 2147483647 h 1021"/>
                <a:gd name="T34" fmla="*/ 2147483647 w 993"/>
                <a:gd name="T35" fmla="*/ 2147483647 h 1021"/>
                <a:gd name="T36" fmla="*/ 2147483647 w 993"/>
                <a:gd name="T37" fmla="*/ 2147483647 h 1021"/>
                <a:gd name="T38" fmla="*/ 2147483647 w 993"/>
                <a:gd name="T39" fmla="*/ 2147483647 h 1021"/>
                <a:gd name="T40" fmla="*/ 2147483647 w 993"/>
                <a:gd name="T41" fmla="*/ 2147483647 h 1021"/>
                <a:gd name="T42" fmla="*/ 2147483647 w 993"/>
                <a:gd name="T43" fmla="*/ 2147483647 h 1021"/>
                <a:gd name="T44" fmla="*/ 0 w 993"/>
                <a:gd name="T45" fmla="*/ 2147483647 h 1021"/>
                <a:gd name="T46" fmla="*/ 2147483647 w 993"/>
                <a:gd name="T47" fmla="*/ 2147483647 h 1021"/>
                <a:gd name="T48" fmla="*/ 2147483647 w 993"/>
                <a:gd name="T49" fmla="*/ 2147483647 h 1021"/>
                <a:gd name="T50" fmla="*/ 2147483647 w 993"/>
                <a:gd name="T51" fmla="*/ 2147483647 h 1021"/>
                <a:gd name="T52" fmla="*/ 2147483647 w 993"/>
                <a:gd name="T53" fmla="*/ 2147483647 h 1021"/>
                <a:gd name="T54" fmla="*/ 2147483647 w 993"/>
                <a:gd name="T55" fmla="*/ 2147483647 h 1021"/>
                <a:gd name="T56" fmla="*/ 2147483647 w 993"/>
                <a:gd name="T57" fmla="*/ 2147483647 h 1021"/>
                <a:gd name="T58" fmla="*/ 2147483647 w 993"/>
                <a:gd name="T59" fmla="*/ 2147483647 h 1021"/>
                <a:gd name="T60" fmla="*/ 2147483647 w 993"/>
                <a:gd name="T61" fmla="*/ 2147483647 h 1021"/>
                <a:gd name="T62" fmla="*/ 2147483647 w 993"/>
                <a:gd name="T63" fmla="*/ 2147483647 h 1021"/>
                <a:gd name="T64" fmla="*/ 2147483647 w 993"/>
                <a:gd name="T65" fmla="*/ 2147483647 h 1021"/>
                <a:gd name="T66" fmla="*/ 2147483647 w 993"/>
                <a:gd name="T67" fmla="*/ 2147483647 h 1021"/>
                <a:gd name="T68" fmla="*/ 2147483647 w 993"/>
                <a:gd name="T69" fmla="*/ 2147483647 h 1021"/>
                <a:gd name="T70" fmla="*/ 2147483647 w 993"/>
                <a:gd name="T71" fmla="*/ 2147483647 h 1021"/>
                <a:gd name="T72" fmla="*/ 2147483647 w 993"/>
                <a:gd name="T73" fmla="*/ 2147483647 h 1021"/>
                <a:gd name="T74" fmla="*/ 2147483647 w 993"/>
                <a:gd name="T75" fmla="*/ 2147483647 h 1021"/>
                <a:gd name="T76" fmla="*/ 2147483647 w 993"/>
                <a:gd name="T77" fmla="*/ 2147483647 h 1021"/>
                <a:gd name="T78" fmla="*/ 2147483647 w 993"/>
                <a:gd name="T79" fmla="*/ 2147483647 h 1021"/>
                <a:gd name="T80" fmla="*/ 2147483647 w 993"/>
                <a:gd name="T81" fmla="*/ 2147483647 h 1021"/>
                <a:gd name="T82" fmla="*/ 2147483647 w 993"/>
                <a:gd name="T83" fmla="*/ 2147483647 h 102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993"/>
                <a:gd name="T127" fmla="*/ 0 h 1021"/>
                <a:gd name="T128" fmla="*/ 993 w 993"/>
                <a:gd name="T129" fmla="*/ 1021 h 1021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993" h="1021">
                  <a:moveTo>
                    <a:pt x="160" y="152"/>
                  </a:moveTo>
                  <a:lnTo>
                    <a:pt x="360" y="0"/>
                  </a:lnTo>
                  <a:lnTo>
                    <a:pt x="456" y="25"/>
                  </a:lnTo>
                  <a:lnTo>
                    <a:pt x="504" y="76"/>
                  </a:lnTo>
                  <a:lnTo>
                    <a:pt x="688" y="93"/>
                  </a:lnTo>
                  <a:lnTo>
                    <a:pt x="696" y="599"/>
                  </a:lnTo>
                  <a:lnTo>
                    <a:pt x="752" y="615"/>
                  </a:lnTo>
                  <a:lnTo>
                    <a:pt x="784" y="674"/>
                  </a:lnTo>
                  <a:lnTo>
                    <a:pt x="824" y="649"/>
                  </a:lnTo>
                  <a:lnTo>
                    <a:pt x="912" y="792"/>
                  </a:lnTo>
                  <a:lnTo>
                    <a:pt x="992" y="851"/>
                  </a:lnTo>
                  <a:lnTo>
                    <a:pt x="992" y="902"/>
                  </a:lnTo>
                  <a:lnTo>
                    <a:pt x="896" y="910"/>
                  </a:lnTo>
                  <a:lnTo>
                    <a:pt x="848" y="742"/>
                  </a:lnTo>
                  <a:lnTo>
                    <a:pt x="544" y="582"/>
                  </a:lnTo>
                  <a:lnTo>
                    <a:pt x="552" y="632"/>
                  </a:lnTo>
                  <a:lnTo>
                    <a:pt x="480" y="700"/>
                  </a:lnTo>
                  <a:lnTo>
                    <a:pt x="472" y="674"/>
                  </a:lnTo>
                  <a:lnTo>
                    <a:pt x="448" y="674"/>
                  </a:lnTo>
                  <a:lnTo>
                    <a:pt x="392" y="818"/>
                  </a:lnTo>
                  <a:lnTo>
                    <a:pt x="224" y="953"/>
                  </a:lnTo>
                  <a:lnTo>
                    <a:pt x="48" y="1020"/>
                  </a:lnTo>
                  <a:lnTo>
                    <a:pt x="0" y="1012"/>
                  </a:lnTo>
                  <a:lnTo>
                    <a:pt x="200" y="894"/>
                  </a:lnTo>
                  <a:lnTo>
                    <a:pt x="224" y="894"/>
                  </a:lnTo>
                  <a:lnTo>
                    <a:pt x="296" y="801"/>
                  </a:lnTo>
                  <a:lnTo>
                    <a:pt x="328" y="801"/>
                  </a:lnTo>
                  <a:lnTo>
                    <a:pt x="376" y="725"/>
                  </a:lnTo>
                  <a:lnTo>
                    <a:pt x="360" y="700"/>
                  </a:lnTo>
                  <a:lnTo>
                    <a:pt x="256" y="708"/>
                  </a:lnTo>
                  <a:lnTo>
                    <a:pt x="184" y="540"/>
                  </a:lnTo>
                  <a:lnTo>
                    <a:pt x="224" y="455"/>
                  </a:lnTo>
                  <a:lnTo>
                    <a:pt x="288" y="430"/>
                  </a:lnTo>
                  <a:lnTo>
                    <a:pt x="264" y="362"/>
                  </a:lnTo>
                  <a:lnTo>
                    <a:pt x="192" y="396"/>
                  </a:lnTo>
                  <a:lnTo>
                    <a:pt x="144" y="295"/>
                  </a:lnTo>
                  <a:lnTo>
                    <a:pt x="200" y="270"/>
                  </a:lnTo>
                  <a:lnTo>
                    <a:pt x="256" y="295"/>
                  </a:lnTo>
                  <a:lnTo>
                    <a:pt x="280" y="287"/>
                  </a:lnTo>
                  <a:lnTo>
                    <a:pt x="232" y="194"/>
                  </a:lnTo>
                  <a:lnTo>
                    <a:pt x="160" y="194"/>
                  </a:lnTo>
                  <a:lnTo>
                    <a:pt x="160" y="152"/>
                  </a:lnTo>
                </a:path>
              </a:pathLst>
            </a:custGeom>
            <a:noFill/>
            <a:ln w="15875" cap="rnd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endParaRPr>
            </a:p>
          </p:txBody>
        </p:sp>
        <p:sp>
          <p:nvSpPr>
            <p:cNvPr id="331" name="Text Box 28"/>
            <p:cNvSpPr txBox="1">
              <a:spLocks noChangeArrowheads="1"/>
            </p:cNvSpPr>
            <p:nvPr/>
          </p:nvSpPr>
          <p:spPr bwMode="auto">
            <a:xfrm>
              <a:off x="3997175" y="2035535"/>
              <a:ext cx="583968" cy="2409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86602" tIns="43301" rIns="86602" bIns="43301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86677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MO</a:t>
              </a:r>
            </a:p>
          </p:txBody>
        </p:sp>
        <p:sp>
          <p:nvSpPr>
            <p:cNvPr id="332" name="Text Box 28"/>
            <p:cNvSpPr txBox="1">
              <a:spLocks noChangeArrowheads="1"/>
            </p:cNvSpPr>
            <p:nvPr/>
          </p:nvSpPr>
          <p:spPr bwMode="auto">
            <a:xfrm>
              <a:off x="5936851" y="206049"/>
              <a:ext cx="501667" cy="1940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86602" tIns="43301" rIns="86602" bIns="43301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86677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NH</a:t>
              </a:r>
            </a:p>
          </p:txBody>
        </p:sp>
        <p:sp>
          <p:nvSpPr>
            <p:cNvPr id="333" name="Line 80"/>
            <p:cNvSpPr>
              <a:spLocks noChangeShapeType="1"/>
            </p:cNvSpPr>
            <p:nvPr/>
          </p:nvSpPr>
          <p:spPr bwMode="auto">
            <a:xfrm>
              <a:off x="6276593" y="428625"/>
              <a:ext cx="197620" cy="92375"/>
            </a:xfrm>
            <a:prstGeom prst="line">
              <a:avLst/>
            </a:prstGeom>
            <a:noFill/>
            <a:ln w="2857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square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334" name="Text Box 28"/>
            <p:cNvSpPr txBox="1">
              <a:spLocks noChangeArrowheads="1"/>
            </p:cNvSpPr>
            <p:nvPr/>
          </p:nvSpPr>
          <p:spPr bwMode="auto">
            <a:xfrm>
              <a:off x="5133593" y="1447800"/>
              <a:ext cx="522748" cy="318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86602" tIns="43301" rIns="86602" bIns="4330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86677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OH*</a:t>
              </a:r>
            </a:p>
          </p:txBody>
        </p:sp>
        <p:sp>
          <p:nvSpPr>
            <p:cNvPr id="335" name="Text Box 28"/>
            <p:cNvSpPr txBox="1">
              <a:spLocks noChangeArrowheads="1"/>
            </p:cNvSpPr>
            <p:nvPr/>
          </p:nvSpPr>
          <p:spPr bwMode="auto">
            <a:xfrm>
              <a:off x="4433231" y="1719672"/>
              <a:ext cx="414612" cy="2329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86602" tIns="43301" rIns="86602" bIns="43301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86677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IL</a:t>
              </a:r>
            </a:p>
          </p:txBody>
        </p:sp>
        <p:sp>
          <p:nvSpPr>
            <p:cNvPr id="336" name="Text Box 28"/>
            <p:cNvSpPr txBox="1">
              <a:spLocks noChangeArrowheads="1"/>
            </p:cNvSpPr>
            <p:nvPr/>
          </p:nvSpPr>
          <p:spPr bwMode="auto">
            <a:xfrm>
              <a:off x="4152052" y="3158078"/>
              <a:ext cx="438616" cy="223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86602" tIns="43301" rIns="86602" bIns="43301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86677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LA</a:t>
              </a:r>
            </a:p>
          </p:txBody>
        </p:sp>
        <p:sp>
          <p:nvSpPr>
            <p:cNvPr id="337" name="Text Box 28"/>
            <p:cNvSpPr txBox="1">
              <a:spLocks noChangeArrowheads="1"/>
            </p:cNvSpPr>
            <p:nvPr/>
          </p:nvSpPr>
          <p:spPr bwMode="auto">
            <a:xfrm>
              <a:off x="5959425" y="872372"/>
              <a:ext cx="555293" cy="2420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86602" tIns="43301" rIns="86602" bIns="43301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86677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NY</a:t>
              </a:r>
            </a:p>
          </p:txBody>
        </p:sp>
        <p:sp>
          <p:nvSpPr>
            <p:cNvPr id="338" name="Text Box 97"/>
            <p:cNvSpPr txBox="1">
              <a:spLocks noChangeArrowheads="1"/>
            </p:cNvSpPr>
            <p:nvPr/>
          </p:nvSpPr>
          <p:spPr bwMode="auto">
            <a:xfrm>
              <a:off x="6581393" y="1954308"/>
              <a:ext cx="916020" cy="25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21049" tIns="10525" rIns="21049" bIns="10525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86677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Wash DC</a:t>
              </a:r>
            </a:p>
          </p:txBody>
        </p:sp>
        <p:sp>
          <p:nvSpPr>
            <p:cNvPr id="339" name="Flowchart: Connector 338"/>
            <p:cNvSpPr/>
            <p:nvPr/>
          </p:nvSpPr>
          <p:spPr>
            <a:xfrm>
              <a:off x="6047993" y="1752600"/>
              <a:ext cx="76200" cy="76200"/>
            </a:xfrm>
            <a:prstGeom prst="flowChartConnector">
              <a:avLst/>
            </a:prstGeom>
            <a:solidFill>
              <a:srgbClr val="4F81BD">
                <a:lumMod val="20000"/>
                <a:lumOff val="80000"/>
              </a:srgbClr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340" name="Line 84"/>
            <p:cNvSpPr>
              <a:spLocks noChangeShapeType="1"/>
            </p:cNvSpPr>
            <p:nvPr/>
          </p:nvSpPr>
          <p:spPr bwMode="auto">
            <a:xfrm flipH="1" flipV="1">
              <a:off x="6124193" y="1828800"/>
              <a:ext cx="457200" cy="152400"/>
            </a:xfrm>
            <a:prstGeom prst="line">
              <a:avLst/>
            </a:prstGeom>
            <a:noFill/>
            <a:ln w="28575">
              <a:solidFill>
                <a:sysClr val="windowText" lastClr="000000"/>
              </a:solidFill>
              <a:round/>
              <a:headEnd/>
              <a:tailEnd/>
            </a:ln>
          </p:spPr>
          <p:txBody>
            <a:bodyPr wrap="square" anchor="ctr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341" name="Text Box 99"/>
            <p:cNvSpPr txBox="1">
              <a:spLocks noChangeArrowheads="1"/>
            </p:cNvSpPr>
            <p:nvPr/>
          </p:nvSpPr>
          <p:spPr bwMode="auto">
            <a:xfrm>
              <a:off x="5895593" y="3657600"/>
              <a:ext cx="472393" cy="252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21049" tIns="10525" rIns="21049" bIns="10525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866775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FL</a:t>
              </a:r>
            </a:p>
          </p:txBody>
        </p:sp>
        <p:sp>
          <p:nvSpPr>
            <p:cNvPr id="342" name="Text Box 29"/>
            <p:cNvSpPr txBox="1">
              <a:spLocks noChangeArrowheads="1"/>
            </p:cNvSpPr>
            <p:nvPr/>
          </p:nvSpPr>
          <p:spPr bwMode="auto">
            <a:xfrm>
              <a:off x="666368" y="1990725"/>
              <a:ext cx="590932" cy="3148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86602" tIns="43301" rIns="86602" bIns="4330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86677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1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CA*</a:t>
              </a:r>
            </a:p>
          </p:txBody>
        </p:sp>
        <p:sp>
          <p:nvSpPr>
            <p:cNvPr id="343" name="Text Box 30"/>
            <p:cNvSpPr txBox="1">
              <a:spLocks noChangeArrowheads="1"/>
            </p:cNvSpPr>
            <p:nvPr/>
          </p:nvSpPr>
          <p:spPr bwMode="auto">
            <a:xfrm>
              <a:off x="3076193" y="990600"/>
              <a:ext cx="388095" cy="318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86602" tIns="43301" rIns="86602" bIns="4330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86677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 pitchFamily="34" charset="0"/>
                </a:rPr>
                <a:t>SD</a:t>
              </a:r>
            </a:p>
          </p:txBody>
        </p:sp>
      </p:grpSp>
      <p:sp>
        <p:nvSpPr>
          <p:cNvPr id="352" name="Text Box 29"/>
          <p:cNvSpPr txBox="1">
            <a:spLocks noChangeArrowheads="1"/>
          </p:cNvSpPr>
          <p:nvPr/>
        </p:nvSpPr>
        <p:spPr bwMode="auto">
          <a:xfrm>
            <a:off x="1597292" y="1877424"/>
            <a:ext cx="539850" cy="256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602" tIns="43301" rIns="86602" bIns="4330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8667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1" kern="0" dirty="0" smtClean="0">
                <a:solidFill>
                  <a:sysClr val="windowText" lastClr="000000"/>
                </a:solidFill>
                <a:latin typeface="Calibri" pitchFamily="34" charset="0"/>
              </a:rPr>
              <a:t>OR</a:t>
            </a:r>
            <a:endParaRPr kumimoji="0" lang="en-US" sz="15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353" name="Text Box 29"/>
          <p:cNvSpPr txBox="1">
            <a:spLocks noChangeArrowheads="1"/>
          </p:cNvSpPr>
          <p:nvPr/>
        </p:nvSpPr>
        <p:spPr bwMode="auto">
          <a:xfrm>
            <a:off x="4540250" y="1757049"/>
            <a:ext cx="539850" cy="270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602" tIns="43301" rIns="86602" bIns="4330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8667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1" kern="0" noProof="0" dirty="0" smtClean="0">
                <a:solidFill>
                  <a:sysClr val="windowText" lastClr="000000"/>
                </a:solidFill>
                <a:latin typeface="Calibri" pitchFamily="34" charset="0"/>
              </a:rPr>
              <a:t>MN</a:t>
            </a:r>
            <a:endParaRPr kumimoji="0" lang="en-US" sz="15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354" name="Text Box 29"/>
          <p:cNvSpPr txBox="1">
            <a:spLocks noChangeArrowheads="1"/>
          </p:cNvSpPr>
          <p:nvPr/>
        </p:nvSpPr>
        <p:spPr bwMode="auto">
          <a:xfrm>
            <a:off x="2511554" y="2857948"/>
            <a:ext cx="539850" cy="252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602" tIns="43301" rIns="86602" bIns="4330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8667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1" kern="0" dirty="0" smtClean="0">
                <a:solidFill>
                  <a:sysClr val="windowText" lastClr="000000"/>
                </a:solidFill>
                <a:latin typeface="Calibri" pitchFamily="34" charset="0"/>
              </a:rPr>
              <a:t>UT</a:t>
            </a:r>
            <a:endParaRPr kumimoji="0" lang="en-US" sz="15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355" name="Text Box 29"/>
          <p:cNvSpPr txBox="1">
            <a:spLocks noChangeArrowheads="1"/>
          </p:cNvSpPr>
          <p:nvPr/>
        </p:nvSpPr>
        <p:spPr bwMode="auto">
          <a:xfrm>
            <a:off x="3227426" y="2975752"/>
            <a:ext cx="539850" cy="254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602" tIns="43301" rIns="86602" bIns="4330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8667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1" kern="0" dirty="0" smtClean="0">
                <a:solidFill>
                  <a:sysClr val="windowText" lastClr="000000"/>
                </a:solidFill>
                <a:latin typeface="Calibri" pitchFamily="34" charset="0"/>
              </a:rPr>
              <a:t>CO</a:t>
            </a:r>
            <a:endParaRPr kumimoji="0" lang="en-US" sz="15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356" name="Text Box 29"/>
          <p:cNvSpPr txBox="1">
            <a:spLocks noChangeArrowheads="1"/>
          </p:cNvSpPr>
          <p:nvPr/>
        </p:nvSpPr>
        <p:spPr bwMode="auto">
          <a:xfrm>
            <a:off x="4114960" y="3069780"/>
            <a:ext cx="539850" cy="23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602" tIns="43301" rIns="86602" bIns="4330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8667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1" kern="0" dirty="0" smtClean="0">
                <a:solidFill>
                  <a:sysClr val="windowText" lastClr="000000"/>
                </a:solidFill>
                <a:latin typeface="Calibri" pitchFamily="34" charset="0"/>
              </a:rPr>
              <a:t>KS</a:t>
            </a:r>
            <a:endParaRPr kumimoji="0" lang="en-US" sz="15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357" name="Text Box 29"/>
          <p:cNvSpPr txBox="1">
            <a:spLocks noChangeArrowheads="1"/>
          </p:cNvSpPr>
          <p:nvPr/>
        </p:nvSpPr>
        <p:spPr bwMode="auto">
          <a:xfrm>
            <a:off x="5294263" y="3982650"/>
            <a:ext cx="539850" cy="26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602" tIns="43301" rIns="86602" bIns="4330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8667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1" kern="0" dirty="0" smtClean="0">
                <a:solidFill>
                  <a:sysClr val="windowText" lastClr="000000"/>
                </a:solidFill>
                <a:latin typeface="Calibri" pitchFamily="34" charset="0"/>
              </a:rPr>
              <a:t>MS</a:t>
            </a:r>
            <a:endParaRPr kumimoji="0" lang="en-US" sz="15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358" name="Text Box 29"/>
          <p:cNvSpPr txBox="1">
            <a:spLocks noChangeArrowheads="1"/>
          </p:cNvSpPr>
          <p:nvPr/>
        </p:nvSpPr>
        <p:spPr bwMode="auto">
          <a:xfrm>
            <a:off x="5653673" y="3429766"/>
            <a:ext cx="539850" cy="207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602" tIns="43301" rIns="86602" bIns="4330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8667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1" kern="0" dirty="0" smtClean="0">
                <a:solidFill>
                  <a:sysClr val="windowText" lastClr="000000"/>
                </a:solidFill>
                <a:latin typeface="Calibri" pitchFamily="34" charset="0"/>
              </a:rPr>
              <a:t>TN</a:t>
            </a:r>
            <a:endParaRPr kumimoji="0" lang="en-US" sz="15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359" name="Text Box 29"/>
          <p:cNvSpPr txBox="1">
            <a:spLocks noChangeArrowheads="1"/>
          </p:cNvSpPr>
          <p:nvPr/>
        </p:nvSpPr>
        <p:spPr bwMode="auto">
          <a:xfrm>
            <a:off x="6434328" y="3602307"/>
            <a:ext cx="539850" cy="207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602" tIns="43301" rIns="86602" bIns="4330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8667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1" kern="0" dirty="0" smtClean="0">
                <a:solidFill>
                  <a:sysClr val="windowText" lastClr="000000"/>
                </a:solidFill>
                <a:latin typeface="Calibri" pitchFamily="34" charset="0"/>
              </a:rPr>
              <a:t>SC</a:t>
            </a:r>
            <a:endParaRPr kumimoji="0" lang="en-US" sz="15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360" name="Text Box 29"/>
          <p:cNvSpPr txBox="1">
            <a:spLocks noChangeArrowheads="1"/>
          </p:cNvSpPr>
          <p:nvPr/>
        </p:nvSpPr>
        <p:spPr bwMode="auto">
          <a:xfrm>
            <a:off x="5069382" y="1930144"/>
            <a:ext cx="539850" cy="207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602" tIns="43301" rIns="86602" bIns="4330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8667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1" kern="0" dirty="0" smtClean="0">
                <a:solidFill>
                  <a:sysClr val="windowText" lastClr="000000"/>
                </a:solidFill>
                <a:latin typeface="Calibri" pitchFamily="34" charset="0"/>
              </a:rPr>
              <a:t>WI</a:t>
            </a:r>
            <a:endParaRPr kumimoji="0" lang="en-US" sz="15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361" name="Text Box 29"/>
          <p:cNvSpPr txBox="1">
            <a:spLocks noChangeArrowheads="1"/>
          </p:cNvSpPr>
          <p:nvPr/>
        </p:nvSpPr>
        <p:spPr bwMode="auto">
          <a:xfrm>
            <a:off x="5692607" y="2060986"/>
            <a:ext cx="539850" cy="207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602" tIns="43301" rIns="86602" bIns="4330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8667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1" kern="0" dirty="0" smtClean="0">
                <a:solidFill>
                  <a:sysClr val="windowText" lastClr="000000"/>
                </a:solidFill>
                <a:latin typeface="Calibri" pitchFamily="34" charset="0"/>
              </a:rPr>
              <a:t>MI</a:t>
            </a:r>
            <a:endParaRPr kumimoji="0" lang="en-US" sz="15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362" name="Text Box 29"/>
          <p:cNvSpPr txBox="1">
            <a:spLocks noChangeArrowheads="1"/>
          </p:cNvSpPr>
          <p:nvPr/>
        </p:nvSpPr>
        <p:spPr bwMode="auto">
          <a:xfrm>
            <a:off x="5626582" y="2658353"/>
            <a:ext cx="539850" cy="207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602" tIns="43301" rIns="86602" bIns="4330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8667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1" kern="0" dirty="0" smtClean="0">
                <a:solidFill>
                  <a:sysClr val="windowText" lastClr="000000"/>
                </a:solidFill>
                <a:latin typeface="Calibri" pitchFamily="34" charset="0"/>
              </a:rPr>
              <a:t>IN</a:t>
            </a:r>
            <a:endParaRPr kumimoji="0" lang="en-US" sz="15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363" name="Text Box 29"/>
          <p:cNvSpPr txBox="1">
            <a:spLocks noChangeArrowheads="1"/>
          </p:cNvSpPr>
          <p:nvPr/>
        </p:nvSpPr>
        <p:spPr bwMode="auto">
          <a:xfrm>
            <a:off x="6632268" y="2884658"/>
            <a:ext cx="539850" cy="207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602" tIns="43301" rIns="86602" bIns="4330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8667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1" kern="0" dirty="0">
                <a:solidFill>
                  <a:sysClr val="windowText" lastClr="000000"/>
                </a:solidFill>
                <a:latin typeface="Calibri" pitchFamily="34" charset="0"/>
              </a:rPr>
              <a:t>V</a:t>
            </a:r>
            <a:r>
              <a:rPr kumimoji="0" lang="en-US" sz="15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</a:rPr>
              <a:t>A</a:t>
            </a:r>
            <a:endParaRPr kumimoji="0" lang="en-US" sz="15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364" name="Line 84"/>
          <p:cNvSpPr>
            <a:spLocks noChangeShapeType="1"/>
          </p:cNvSpPr>
          <p:nvPr/>
        </p:nvSpPr>
        <p:spPr bwMode="auto">
          <a:xfrm flipH="1" flipV="1">
            <a:off x="7380288" y="2137168"/>
            <a:ext cx="457200" cy="156003"/>
          </a:xfrm>
          <a:prstGeom prst="line">
            <a:avLst/>
          </a:prstGeom>
          <a:noFill/>
          <a:ln w="28575">
            <a:solidFill>
              <a:sysClr val="windowText" lastClr="000000"/>
            </a:solidFill>
            <a:round/>
            <a:headEnd/>
            <a:tailEnd/>
          </a:ln>
        </p:spPr>
        <p:txBody>
          <a:bodyPr wrap="square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367" name="Line 107"/>
          <p:cNvSpPr>
            <a:spLocks noChangeShapeType="1"/>
          </p:cNvSpPr>
          <p:nvPr/>
        </p:nvSpPr>
        <p:spPr bwMode="auto">
          <a:xfrm flipH="1" flipV="1">
            <a:off x="7263607" y="2719387"/>
            <a:ext cx="342900" cy="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square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68" name="Line 107"/>
          <p:cNvSpPr>
            <a:spLocks noChangeShapeType="1"/>
          </p:cNvSpPr>
          <p:nvPr/>
        </p:nvSpPr>
        <p:spPr bwMode="auto">
          <a:xfrm flipH="1" flipV="1">
            <a:off x="7211111" y="2880125"/>
            <a:ext cx="342900" cy="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square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69" name="Text Box 30"/>
          <p:cNvSpPr txBox="1">
            <a:spLocks noChangeArrowheads="1"/>
          </p:cNvSpPr>
          <p:nvPr/>
        </p:nvSpPr>
        <p:spPr bwMode="auto">
          <a:xfrm>
            <a:off x="7583387" y="2526382"/>
            <a:ext cx="388095" cy="325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602" tIns="43301" rIns="86602" bIns="4330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8667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1" kern="0" dirty="0" smtClean="0">
                <a:solidFill>
                  <a:sysClr val="windowText" lastClr="000000"/>
                </a:solidFill>
                <a:latin typeface="Calibri" pitchFamily="34" charset="0"/>
              </a:rPr>
              <a:t>DE</a:t>
            </a:r>
            <a:endParaRPr kumimoji="0" lang="en-US" sz="15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370" name="Text Box 30"/>
          <p:cNvSpPr txBox="1">
            <a:spLocks noChangeArrowheads="1"/>
          </p:cNvSpPr>
          <p:nvPr/>
        </p:nvSpPr>
        <p:spPr bwMode="auto">
          <a:xfrm>
            <a:off x="7550584" y="2737276"/>
            <a:ext cx="526616" cy="318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6602" tIns="43301" rIns="86602" bIns="43301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86677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1" kern="0" noProof="0" dirty="0" smtClean="0">
                <a:solidFill>
                  <a:sysClr val="windowText" lastClr="000000"/>
                </a:solidFill>
                <a:latin typeface="Calibri" pitchFamily="34" charset="0"/>
              </a:rPr>
              <a:t>MD</a:t>
            </a:r>
            <a:endParaRPr kumimoji="0" lang="en-US" sz="15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371" name="TextBox 194"/>
          <p:cNvSpPr txBox="1"/>
          <p:nvPr/>
        </p:nvSpPr>
        <p:spPr>
          <a:xfrm>
            <a:off x="4298586" y="5947991"/>
            <a:ext cx="4667364" cy="781049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aseline="0" dirty="0">
                <a:solidFill>
                  <a:schemeClr val="accent2"/>
                </a:solidFill>
              </a:rPr>
              <a:t>      </a:t>
            </a:r>
            <a:r>
              <a:rPr lang="en-US" sz="1400" baseline="0" dirty="0"/>
              <a:t> </a:t>
            </a:r>
            <a:r>
              <a:rPr lang="en-US" sz="1400" dirty="0"/>
              <a:t>State contract awarded in</a:t>
            </a:r>
            <a:r>
              <a:rPr lang="en-US" sz="1400" baseline="0" dirty="0"/>
              <a:t> 2013-14</a:t>
            </a:r>
            <a:r>
              <a:rPr lang="en-US" sz="1400" dirty="0"/>
              <a:t> through AIDD funding</a:t>
            </a:r>
            <a:br>
              <a:rPr lang="en-US" sz="1400" dirty="0"/>
            </a:br>
            <a:r>
              <a:rPr lang="en-US" sz="1000" dirty="0" smtClean="0"/>
              <a:t>CA</a:t>
            </a:r>
            <a:r>
              <a:rPr lang="en-US" sz="1000" dirty="0"/>
              <a:t>*- Includes</a:t>
            </a:r>
            <a:r>
              <a:rPr lang="en-US" sz="1000" baseline="0" dirty="0"/>
              <a:t> 21 Regional Centers</a:t>
            </a:r>
            <a:endParaRPr lang="en-US" sz="1000" dirty="0"/>
          </a:p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/>
              <a:t>OH</a:t>
            </a:r>
            <a:r>
              <a:rPr lang="en-US" sz="1000" b="1" dirty="0">
                <a:solidFill>
                  <a:schemeClr val="dk1"/>
                </a:solidFill>
              </a:rPr>
              <a:t>*- </a:t>
            </a:r>
            <a:r>
              <a:rPr lang="en-US" sz="1000" dirty="0">
                <a:solidFill>
                  <a:schemeClr val="dk1"/>
                </a:solidFill>
              </a:rPr>
              <a:t>Also includes the Mid-East Ohio Regional Council</a:t>
            </a:r>
            <a:endParaRPr lang="en-US" sz="1000" dirty="0"/>
          </a:p>
          <a:p>
            <a:endParaRPr lang="en-US" sz="1100" dirty="0"/>
          </a:p>
        </p:txBody>
      </p:sp>
      <p:sp>
        <p:nvSpPr>
          <p:cNvPr id="372" name="Rectangle 371"/>
          <p:cNvSpPr/>
          <p:nvPr/>
        </p:nvSpPr>
        <p:spPr>
          <a:xfrm>
            <a:off x="4462462" y="6050858"/>
            <a:ext cx="142875" cy="14287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100" dirty="0">
              <a:solidFill>
                <a:schemeClr val="accent2"/>
              </a:solidFill>
            </a:endParaRPr>
          </a:p>
        </p:txBody>
      </p:sp>
      <p:pic>
        <p:nvPicPr>
          <p:cNvPr id="5231" name="Freeform 9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0288" y="20246975"/>
            <a:ext cx="13258800" cy="10493375"/>
          </a:xfrm>
          <a:prstGeom prst="rect">
            <a:avLst/>
          </a:prstGeom>
          <a:noFill/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7" name="TextBox 116"/>
          <p:cNvSpPr txBox="1"/>
          <p:nvPr/>
        </p:nvSpPr>
        <p:spPr>
          <a:xfrm>
            <a:off x="7145924" y="3982650"/>
            <a:ext cx="18200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39 states, the District of Columbia and 22 sub-state regions</a:t>
            </a:r>
          </a:p>
          <a:p>
            <a:endParaRPr lang="en-US" dirty="0"/>
          </a:p>
        </p:txBody>
      </p:sp>
      <p:sp>
        <p:nvSpPr>
          <p:cNvPr id="118" name="TextBox 117"/>
          <p:cNvSpPr txBox="1"/>
          <p:nvPr/>
        </p:nvSpPr>
        <p:spPr>
          <a:xfrm>
            <a:off x="823293" y="6464808"/>
            <a:ext cx="2943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9" name="TextBox 118"/>
          <p:cNvSpPr txBox="1"/>
          <p:nvPr/>
        </p:nvSpPr>
        <p:spPr>
          <a:xfrm>
            <a:off x="7314199" y="1208130"/>
            <a:ext cx="4963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j-lt"/>
              </a:rPr>
              <a:t>ME</a:t>
            </a:r>
            <a:endParaRPr lang="en-US" sz="14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Research…..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important to continue this research and control analyses for demographic and personal characteristics that may influence outcomes.</a:t>
            </a:r>
          </a:p>
          <a:p>
            <a:r>
              <a:rPr lang="en-US" dirty="0" smtClean="0"/>
              <a:t>More detailed knowledge about the non-verbal population can lead to more targeted policies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National Core Indicators (NCI) 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HSRI</a:t>
            </a:r>
          </a:p>
          <a:p>
            <a:pPr lvl="1"/>
            <a:r>
              <a:rPr lang="en-US" dirty="0" smtClean="0"/>
              <a:t>Josh Engler: </a:t>
            </a:r>
            <a:r>
              <a:rPr lang="en-US" dirty="0" smtClean="0">
                <a:hlinkClick r:id="rId2"/>
              </a:rPr>
              <a:t>jengler@hsri.org</a:t>
            </a:r>
            <a:endParaRPr lang="en-US" dirty="0" smtClean="0"/>
          </a:p>
          <a:p>
            <a:r>
              <a:rPr lang="en-US" sz="2800" dirty="0" smtClean="0"/>
              <a:t>NASDDDS</a:t>
            </a:r>
          </a:p>
          <a:p>
            <a:pPr lvl="1"/>
            <a:r>
              <a:rPr lang="en-US" dirty="0" smtClean="0"/>
              <a:t>Mary Lee Fay: </a:t>
            </a:r>
            <a:r>
              <a:rPr lang="en-US" dirty="0" smtClean="0">
                <a:hlinkClick r:id="rId3"/>
              </a:rPr>
              <a:t>MLFay@nasddds.org</a:t>
            </a:r>
            <a:endParaRPr lang="en-US" dirty="0" smtClean="0"/>
          </a:p>
          <a:p>
            <a:pPr lvl="1">
              <a:buNone/>
            </a:pPr>
            <a:endParaRPr lang="en-US" sz="1200" dirty="0" smtClean="0"/>
          </a:p>
          <a:p>
            <a:r>
              <a:rPr lang="en-US" sz="2800" dirty="0" smtClean="0"/>
              <a:t>NCI website: </a:t>
            </a:r>
            <a:r>
              <a:rPr lang="en-US" sz="2800" dirty="0" smtClean="0">
                <a:hlinkClick r:id="rId4"/>
              </a:rPr>
              <a:t>www.nationalcoreindicators.org</a:t>
            </a: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National Core Indicators (NCI) </a:t>
            </a:r>
            <a:endParaRPr lang="en-US" dirty="0"/>
          </a:p>
        </p:txBody>
      </p:sp>
      <p:pic>
        <p:nvPicPr>
          <p:cNvPr id="5" name="Picture 4" descr="hsri_logo_type_negativ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5072" y="5349240"/>
            <a:ext cx="3629025" cy="847725"/>
          </a:xfrm>
          <a:prstGeom prst="rect">
            <a:avLst/>
          </a:prstGeom>
          <a:solidFill>
            <a:srgbClr val="168DA2"/>
          </a:solidFill>
        </p:spPr>
      </p:pic>
      <p:pic>
        <p:nvPicPr>
          <p:cNvPr id="6" name="Picture 1" descr="NASDDDS 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81600" y="5334000"/>
            <a:ext cx="3429000" cy="553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Source:</a:t>
            </a:r>
            <a:br>
              <a:rPr lang="en-US" dirty="0" smtClean="0"/>
            </a:br>
            <a:r>
              <a:rPr lang="en-US" dirty="0" smtClean="0"/>
              <a:t>Adult Consumer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Standardized, face-to-face interview with a sample of individuals receiving services</a:t>
            </a:r>
          </a:p>
          <a:p>
            <a:pPr lvl="1"/>
            <a:r>
              <a:rPr lang="en-US" dirty="0" smtClean="0"/>
              <a:t>Background Information</a:t>
            </a:r>
          </a:p>
          <a:p>
            <a:pPr lvl="1"/>
            <a:r>
              <a:rPr lang="en-US" dirty="0" smtClean="0"/>
              <a:t>Section I (no proxies allowed)</a:t>
            </a:r>
          </a:p>
          <a:p>
            <a:pPr lvl="1"/>
            <a:r>
              <a:rPr lang="en-US" dirty="0" smtClean="0"/>
              <a:t>Section II (proxies allowed)</a:t>
            </a:r>
          </a:p>
          <a:p>
            <a:r>
              <a:rPr lang="en-US" dirty="0" smtClean="0"/>
              <a:t>No pre-screening procedures</a:t>
            </a:r>
          </a:p>
          <a:p>
            <a:r>
              <a:rPr lang="en-US" dirty="0" smtClean="0"/>
              <a:t>Conducted with adults only (18 and over) receiving at least one service in addition to case management</a:t>
            </a:r>
          </a:p>
          <a:p>
            <a:r>
              <a:rPr lang="en-US" dirty="0" smtClean="0"/>
              <a:t>Section I and Section II together take 50 minutes (on average)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National Core Indicators (NCI)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Verbal vs. Non Verbal Respondents-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Adult Consumer Survey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46586"/>
          </a:xfrm>
        </p:spPr>
        <p:txBody>
          <a:bodyPr>
            <a:noAutofit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en-US" sz="3200" dirty="0" smtClean="0">
                <a:latin typeface="+mj-lt"/>
              </a:rPr>
              <a:t/>
            </a:r>
            <a:br>
              <a:rPr lang="en-US" sz="3200" dirty="0" smtClean="0">
                <a:latin typeface="+mj-lt"/>
              </a:rPr>
            </a:b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061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Methods, Measures and Sample: </a:t>
            </a:r>
            <a:r>
              <a:rPr lang="en-US" sz="3200" dirty="0" smtClean="0">
                <a:latin typeface="+mj-lt"/>
              </a:rPr>
              <a:t/>
            </a:r>
            <a:br>
              <a:rPr lang="en-US" sz="3200" dirty="0" smtClean="0">
                <a:latin typeface="+mj-lt"/>
              </a:rPr>
            </a:br>
            <a:endParaRPr lang="en-US" sz="32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056" y="1417638"/>
            <a:ext cx="8229600" cy="478593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2011-2012</a:t>
            </a:r>
            <a:r>
              <a:rPr lang="en-US" dirty="0" smtClean="0"/>
              <a:t> data collection cycle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19 states, one regional council </a:t>
            </a:r>
            <a:br>
              <a:rPr lang="en-US" dirty="0" smtClean="0"/>
            </a:br>
            <a:r>
              <a:rPr lang="en-US" sz="3100" dirty="0" smtClean="0"/>
              <a:t>(</a:t>
            </a:r>
            <a:r>
              <a:rPr lang="it-IT" dirty="0" smtClean="0"/>
              <a:t>AL, AR, AZ, CT, GA, HI, IL, KY, LA, MA, ME, MI, MO, NC, NJ, NY, OH, PA, SC and the </a:t>
            </a:r>
            <a:r>
              <a:rPr lang="en-US" dirty="0" smtClean="0"/>
              <a:t>Mid-East Ohio Regional Council)</a:t>
            </a:r>
          </a:p>
          <a:p>
            <a:endParaRPr lang="en-US" dirty="0" smtClean="0"/>
          </a:p>
          <a:p>
            <a:r>
              <a:rPr lang="en-US" dirty="0" smtClean="0"/>
              <a:t>Total N: 12,236 individuals</a:t>
            </a:r>
          </a:p>
          <a:p>
            <a:pPr>
              <a:buNone/>
            </a:pPr>
            <a:endParaRPr lang="en-US" dirty="0" smtClean="0"/>
          </a:p>
          <a:p>
            <a:endParaRPr lang="en-US" b="1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National Core Indicators (NCI)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Methods, Measures and Sample:</a:t>
            </a:r>
            <a:br>
              <a:rPr lang="en-US" dirty="0" smtClean="0"/>
            </a:br>
            <a:r>
              <a:rPr lang="en-US" sz="4000" dirty="0" smtClean="0"/>
              <a:t>Verbal vs. Non-Verbal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41468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Source: Item from Background Section</a:t>
            </a:r>
          </a:p>
          <a:p>
            <a:pPr lvl="1"/>
            <a:r>
              <a:rPr lang="en-US" sz="2400" dirty="0" smtClean="0"/>
              <a:t>What is this person’s primary means of expression?</a:t>
            </a:r>
          </a:p>
          <a:p>
            <a:pPr lvl="2"/>
            <a:r>
              <a:rPr lang="en-US" sz="2000" dirty="0" smtClean="0"/>
              <a:t>Spoken</a:t>
            </a:r>
          </a:p>
          <a:p>
            <a:pPr lvl="2"/>
            <a:r>
              <a:rPr lang="en-US" sz="2000" dirty="0" smtClean="0"/>
              <a:t>Gestures/body language</a:t>
            </a:r>
          </a:p>
          <a:p>
            <a:pPr lvl="2"/>
            <a:r>
              <a:rPr lang="en-US" sz="2000" dirty="0" smtClean="0"/>
              <a:t>Sign language or finger spelling</a:t>
            </a:r>
          </a:p>
          <a:p>
            <a:pPr lvl="2"/>
            <a:r>
              <a:rPr lang="en-US" sz="2000" dirty="0" smtClean="0"/>
              <a:t>Communication aid/device</a:t>
            </a:r>
          </a:p>
          <a:p>
            <a:pPr lvl="2"/>
            <a:r>
              <a:rPr lang="en-US" sz="2000" dirty="0" smtClean="0"/>
              <a:t>Other</a:t>
            </a:r>
          </a:p>
          <a:p>
            <a:pPr lvl="2"/>
            <a:r>
              <a:rPr lang="en-US" sz="2000" dirty="0" smtClean="0"/>
              <a:t>Don’t know</a:t>
            </a:r>
          </a:p>
          <a:p>
            <a:endParaRPr lang="en-US" sz="2400" dirty="0" smtClean="0"/>
          </a:p>
          <a:p>
            <a:r>
              <a:rPr lang="en-US" sz="2400" dirty="0" smtClean="0"/>
              <a:t>Recoded to create Verbal/Non-Verbal variable</a:t>
            </a:r>
          </a:p>
          <a:p>
            <a:pPr lvl="2">
              <a:buNone/>
            </a:pPr>
            <a:endParaRPr lang="en-US" sz="2000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National Core Indicators (NCI)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 Profile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National Core Indicators (NCI)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18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66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Demographics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41294"/>
            <a:ext cx="4040188" cy="600635"/>
          </a:xfrm>
        </p:spPr>
        <p:txBody>
          <a:bodyPr/>
          <a:lstStyle/>
          <a:p>
            <a:r>
              <a:rPr lang="en-US" dirty="0" smtClean="0"/>
              <a:t>Average Age: Years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41294"/>
            <a:ext cx="4041775" cy="600635"/>
          </a:xfrm>
        </p:spPr>
        <p:txBody>
          <a:bodyPr/>
          <a:lstStyle/>
          <a:p>
            <a:r>
              <a:rPr lang="en-US" dirty="0" smtClean="0"/>
              <a:t>Gender: Male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National Core Indicators (NCI) 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</p:nvPr>
        </p:nvGraphicFramePr>
        <p:xfrm>
          <a:off x="4645025" y="1658938"/>
          <a:ext cx="4041775" cy="446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ontent Placeholder 13"/>
          <p:cNvGraphicFramePr>
            <a:graphicFrameLocks noGrp="1"/>
          </p:cNvGraphicFramePr>
          <p:nvPr>
            <p:ph sz="half" idx="2"/>
          </p:nvPr>
        </p:nvGraphicFramePr>
        <p:xfrm>
          <a:off x="457200" y="1660634"/>
          <a:ext cx="4040188" cy="4465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NCI Theme">
  <a:themeElements>
    <a:clrScheme name="National Core Indicators 2">
      <a:dk1>
        <a:srgbClr val="333333"/>
      </a:dk1>
      <a:lt1>
        <a:sysClr val="window" lastClr="FFFFFF"/>
      </a:lt1>
      <a:dk2>
        <a:srgbClr val="178EA3"/>
      </a:dk2>
      <a:lt2>
        <a:srgbClr val="E0B559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49800"/>
      </a:hlink>
      <a:folHlink>
        <a:srgbClr val="BD7E00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9101</TotalTime>
  <Words>845</Words>
  <Application>Microsoft Office PowerPoint</Application>
  <PresentationFormat>On-screen Show (4:3)</PresentationFormat>
  <Paragraphs>211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NCI Theme</vt:lpstr>
      <vt:lpstr>   NCI Survey Respondents Who Are Verbal and Non-Verbal: A Profile  </vt:lpstr>
      <vt:lpstr>WHAT IS  NATIONAL CORE INDICATORS (NCI)?</vt:lpstr>
      <vt:lpstr>Slide 3</vt:lpstr>
      <vt:lpstr>Data Source: Adult Consumer Survey</vt:lpstr>
      <vt:lpstr>Verbal vs. Non Verbal Respondents-  Adult Consumer Survey</vt:lpstr>
      <vt:lpstr>  Methods, Measures and Sample:  </vt:lpstr>
      <vt:lpstr>Methods, Measures and Sample: Verbal vs. Non-Verbal </vt:lpstr>
      <vt:lpstr>Demographic Profile</vt:lpstr>
      <vt:lpstr>Demographics</vt:lpstr>
      <vt:lpstr>Demographics: Race and Ethnicity (p&lt;.001)</vt:lpstr>
      <vt:lpstr>Demographics: Other Diagnoses</vt:lpstr>
      <vt:lpstr>Demographics</vt:lpstr>
      <vt:lpstr>Demographics</vt:lpstr>
      <vt:lpstr>Slide 14</vt:lpstr>
      <vt:lpstr>Residence Type  (p&lt;.001)</vt:lpstr>
      <vt:lpstr>Employment In the past 2 weeks, was person engaged in….</vt:lpstr>
      <vt:lpstr>Employment</vt:lpstr>
      <vt:lpstr>Services Received</vt:lpstr>
      <vt:lpstr>Home</vt:lpstr>
      <vt:lpstr>Safety</vt:lpstr>
      <vt:lpstr>Relationships</vt:lpstr>
      <vt:lpstr>Community Participation I</vt:lpstr>
      <vt:lpstr>Community Participation II</vt:lpstr>
      <vt:lpstr>Choice I Person had at least some input in…..</vt:lpstr>
      <vt:lpstr>Choice II Person had at least some input in…..</vt:lpstr>
      <vt:lpstr>Rights and Respect</vt:lpstr>
      <vt:lpstr>Additional Services Needed I</vt:lpstr>
      <vt:lpstr>Additional Services Needed II</vt:lpstr>
      <vt:lpstr>Conclusions- Individuals who are non-verbal are:</vt:lpstr>
      <vt:lpstr>Future Research…..</vt:lpstr>
      <vt:lpstr>Contacts</vt:lpstr>
    </vt:vector>
  </TitlesOfParts>
  <Company>HSRI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Bailey</dc:creator>
  <cp:lastModifiedBy>dhiersteiner</cp:lastModifiedBy>
  <cp:revision>575</cp:revision>
  <dcterms:created xsi:type="dcterms:W3CDTF">2013-11-11T16:22:50Z</dcterms:created>
  <dcterms:modified xsi:type="dcterms:W3CDTF">2013-11-15T15:55:05Z</dcterms:modified>
</cp:coreProperties>
</file>