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charts/chart46.xml" ContentType="application/vnd.openxmlformats-officedocument.drawingml.chart+xml"/>
  <Override PartName="/ppt/slides/slide25.xml" ContentType="application/vnd.openxmlformats-officedocument.presentationml.slide+xml"/>
  <Override PartName="/ppt/slideLayouts/slideLayout2.xml" ContentType="application/vnd.openxmlformats-officedocument.presentationml.slideLayout+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theme/themeOverride1.xml" ContentType="application/vnd.openxmlformats-officedocument.themeOverride+xml"/>
  <Override PartName="/ppt/charts/chart24.xml" ContentType="application/vnd.openxmlformats-officedocument.drawingml.chart+xml"/>
  <Override PartName="/ppt/notesSlides/notesSlide16.xml" ContentType="application/vnd.openxmlformats-officedocument.presentationml.notesSlide+xml"/>
  <Override PartName="/ppt/charts/chart42.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31.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Override PartName="/ppt/theme/themeOverride17.xml" ContentType="application/vnd.openxmlformats-officedocument.themeOverride+xml"/>
  <Override PartName="/ppt/notesSlides/notesSlide12.xml" ContentType="application/vnd.openxmlformats-officedocument.presentationml.notesSlide+xml"/>
  <Override PartName="/ppt/theme/themeOverride28.xml" ContentType="application/vnd.openxmlformats-officedocument.themeOverride+xml"/>
  <Override PartName="/ppt/charts/chart3.xml" ContentType="application/vnd.openxmlformats-officedocument.drawingml.chart+xml"/>
  <Default Extension="xlsx" ContentType="application/vnd.openxmlformats-officedocument.spreadsheetml.sheet"/>
  <Override PartName="/ppt/notesSlides/notesSlide7.xml" ContentType="application/vnd.openxmlformats-officedocument.presentationml.notesSlide+xml"/>
  <Override PartName="/ppt/theme/themeOverride24.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chart29.xml" ContentType="application/vnd.openxmlformats-officedocument.drawingml.chart+xml"/>
  <Override PartName="/ppt/theme/themeOverride20.xml" ContentType="application/vnd.openxmlformats-officedocument.themeOverride+xml"/>
  <Override PartName="/ppt/theme/themeOverride31.xml" ContentType="application/vnd.openxmlformats-officedocument.themeOverr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theme/themeOverride6.xml" ContentType="application/vnd.openxmlformats-officedocument.themeOverride+xml"/>
  <Override PartName="/ppt/charts/chart36.xml" ContentType="application/vnd.openxmlformats-officedocument.drawingml.chart+xml"/>
  <Override PartName="/ppt/charts/chart47.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charts/chart25.xml" ContentType="application/vnd.openxmlformats-officedocument.drawingml.char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charts/chart14.xml" ContentType="application/vnd.openxmlformats-officedocument.drawingml.chart+xml"/>
  <Override PartName="/ppt/theme/themeOverride2.xml" ContentType="application/vnd.openxmlformats-officedocument.themeOverride+xml"/>
  <Override PartName="/ppt/charts/chart32.xml" ContentType="application/vnd.openxmlformats-officedocument.drawingml.chart+xml"/>
  <Override PartName="/ppt/charts/chart4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21.xml" ContentType="application/vnd.openxmlformats-officedocument.drawingml.chart+xml"/>
  <Override PartName="/ppt/notesSlides/notesSlide13.xml" ContentType="application/vnd.openxmlformats-officedocument.presentationml.notesSlide+xml"/>
  <Override PartName="/ppt/theme/themeOverride29.xml" ContentType="application/vnd.openxmlformats-officedocument.themeOverride+xml"/>
  <Override PartName="/ppt/slideLayouts/slideLayout10.xml" ContentType="application/vnd.openxmlformats-officedocument.presentationml.slideLayout+xml"/>
  <Default Extension="vml" ContentType="application/vnd.openxmlformats-officedocument.vmlDrawing"/>
  <Override PartName="/ppt/charts/chart10.xml" ContentType="application/vnd.openxmlformats-officedocument.drawingml.chart+xml"/>
  <Override PartName="/ppt/notesSlides/notesSlide8.xml" ContentType="application/vnd.openxmlformats-officedocument.presentationml.notesSlide+xml"/>
  <Override PartName="/ppt/theme/themeOverride18.xml" ContentType="application/vnd.openxmlformats-officedocument.themeOverride+xml"/>
  <Override PartName="/ppt/notesSlides/notesSlide20.xml" ContentType="application/vnd.openxmlformats-officedocument.presentationml.notesSlide+xml"/>
  <Override PartName="/ppt/comments/comment1.xml" ContentType="application/vnd.openxmlformats-officedocument.presentationml.comments+xml"/>
  <Override PartName="/ppt/charts/chart4.xml" ContentType="application/vnd.openxmlformats-officedocument.drawingml.chart+xml"/>
  <Override PartName="/ppt/theme/themeOverride25.xml" ContentType="application/vnd.openxmlformats-officedocument.themeOverr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heme/themeOverride14.xml" ContentType="application/vnd.openxmlformats-officedocument.themeOverride+xml"/>
  <Override PartName="/ppt/theme/themeOverride32.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charts/chart48.xml" ContentType="application/vnd.openxmlformats-officedocument.drawingml.char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theme/themeOverride10.xml" ContentType="application/vnd.openxmlformats-officedocument.themeOverride+xml"/>
  <Override PartName="/ppt/charts/chart37.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Override3.xml" ContentType="application/vnd.openxmlformats-officedocument.themeOverride+xml"/>
  <Override PartName="/ppt/charts/chart26.xml" ContentType="application/vnd.openxmlformats-officedocument.drawingml.chart+xml"/>
  <Override PartName="/ppt/notesSlides/notesSlide18.xml" ContentType="application/vnd.openxmlformats-officedocument.presentationml.notesSlide+xml"/>
  <Override PartName="/ppt/charts/chart44.xml" ContentType="application/vnd.openxmlformats-officedocument.drawingml.chart+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charts/chart33.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theme/themeOverride19.xml" ContentType="application/vnd.openxmlformats-officedocument.themeOverride+xml"/>
  <Override PartName="/ppt/notesSlides/notesSlide14.xml" ContentType="application/vnd.openxmlformats-officedocument.presentationml.notesSlide+xml"/>
  <Override PartName="/ppt/charts/chart40.xml" ContentType="application/vnd.openxmlformats-officedocument.drawingml.char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theme/themeOverride15.xml" ContentType="application/vnd.openxmlformats-officedocument.themeOverride+xml"/>
  <Override PartName="/ppt/theme/themeOverride26.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theme/themeOverride22.xml" ContentType="application/vnd.openxmlformats-officedocument.themeOverr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charts/chart27.xml" ContentType="application/vnd.openxmlformats-officedocument.drawingml.chart+xml"/>
  <Override PartName="/ppt/charts/chart38.xml" ContentType="application/vnd.openxmlformats-officedocument.drawingml.char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charts/chart16.xml" ContentType="application/vnd.openxmlformats-officedocument.drawingml.chart+xml"/>
  <Override PartName="/ppt/theme/themeOverride4.xml" ContentType="application/vnd.openxmlformats-officedocument.themeOverride+xml"/>
  <Override PartName="/ppt/charts/chart34.xml" ContentType="application/vnd.openxmlformats-officedocument.drawingml.chart+xml"/>
  <Override PartName="/ppt/charts/chart45.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23.xml" ContentType="application/vnd.openxmlformats-officedocument.drawingml.chart+xml"/>
  <Override PartName="/ppt/notesSlides/notesSlide15.xml" ContentType="application/vnd.openxmlformats-officedocument.presentationml.notesSlide+xml"/>
  <Override PartName="/ppt/slides/slide20.xml" ContentType="application/vnd.openxmlformats-officedocument.presentationml.slide+xml"/>
  <Override PartName="/ppt/charts/chart12.xml" ContentType="application/vnd.openxmlformats-officedocument.drawingml.chart+xml"/>
  <Override PartName="/ppt/charts/chart30.xml" ContentType="application/vnd.openxmlformats-officedocument.drawingml.chart+xml"/>
  <Override PartName="/ppt/charts/chart41.xml" ContentType="application/vnd.openxmlformats-officedocument.drawingml.chart+xml"/>
  <Override PartName="/ppt/charts/chart6.xml" ContentType="application/vnd.openxmlformats-officedocument.drawingml.chart+xml"/>
  <Override PartName="/ppt/notesSlides/notesSlide11.xml" ContentType="application/vnd.openxmlformats-officedocument.presentationml.notesSlide+xml"/>
  <Override PartName="/ppt/theme/themeOverride27.xml" ContentType="application/vnd.openxmlformats-officedocument.themeOverride+xml"/>
  <Override PartName="/ppt/notesSlides/notesSlide6.xml" ContentType="application/vnd.openxmlformats-officedocument.presentationml.notesSlide+xml"/>
  <Override PartName="/ppt/theme/themeOverride16.xml" ContentType="application/vnd.openxmlformats-officedocument.themeOverride+xml"/>
  <Override PartName="/ppt/slides/slide8.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theme/themeOverride9.xml" ContentType="application/vnd.openxmlformats-officedocument.themeOverride+xml"/>
  <Override PartName="/ppt/theme/themeOverride23.xml" ContentType="application/vnd.openxmlformats-officedocument.themeOverride+xml"/>
  <Override PartName="/ppt/slides/slide29.xml" ContentType="application/vnd.openxmlformats-officedocument.presentationml.slide+xml"/>
  <Override PartName="/ppt/charts/chart39.xml" ContentType="application/vnd.openxmlformats-officedocument.drawingml.chart+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charts/chart28.xml" ContentType="application/vnd.openxmlformats-officedocument.drawingml.chart+xml"/>
  <Override PartName="/ppt/slides/slide43.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3"/>
  </p:notesMasterIdLst>
  <p:handoutMasterIdLst>
    <p:handoutMasterId r:id="rId74"/>
  </p:handoutMasterIdLst>
  <p:sldIdLst>
    <p:sldId id="335" r:id="rId2"/>
    <p:sldId id="336" r:id="rId3"/>
    <p:sldId id="262" r:id="rId4"/>
    <p:sldId id="333" r:id="rId5"/>
    <p:sldId id="277" r:id="rId6"/>
    <p:sldId id="334" r:id="rId7"/>
    <p:sldId id="337" r:id="rId8"/>
    <p:sldId id="264" r:id="rId9"/>
    <p:sldId id="265" r:id="rId10"/>
    <p:sldId id="320" r:id="rId11"/>
    <p:sldId id="321" r:id="rId12"/>
    <p:sldId id="322" r:id="rId13"/>
    <p:sldId id="323" r:id="rId14"/>
    <p:sldId id="290" r:id="rId15"/>
    <p:sldId id="289" r:id="rId16"/>
    <p:sldId id="281" r:id="rId17"/>
    <p:sldId id="312" r:id="rId18"/>
    <p:sldId id="285" r:id="rId19"/>
    <p:sldId id="329" r:id="rId20"/>
    <p:sldId id="294" r:id="rId21"/>
    <p:sldId id="330" r:id="rId22"/>
    <p:sldId id="325" r:id="rId23"/>
    <p:sldId id="297" r:id="rId24"/>
    <p:sldId id="327" r:id="rId25"/>
    <p:sldId id="313" r:id="rId26"/>
    <p:sldId id="307" r:id="rId27"/>
    <p:sldId id="299" r:id="rId28"/>
    <p:sldId id="309" r:id="rId29"/>
    <p:sldId id="331" r:id="rId30"/>
    <p:sldId id="328" r:id="rId31"/>
    <p:sldId id="318" r:id="rId32"/>
    <p:sldId id="305" r:id="rId33"/>
    <p:sldId id="332" r:id="rId34"/>
    <p:sldId id="316" r:id="rId35"/>
    <p:sldId id="306" r:id="rId36"/>
    <p:sldId id="311" r:id="rId37"/>
    <p:sldId id="338" r:id="rId38"/>
    <p:sldId id="339" r:id="rId39"/>
    <p:sldId id="340" r:id="rId40"/>
    <p:sldId id="341" r:id="rId41"/>
    <p:sldId id="342" r:id="rId42"/>
    <p:sldId id="343" r:id="rId43"/>
    <p:sldId id="344" r:id="rId44"/>
    <p:sldId id="345" r:id="rId45"/>
    <p:sldId id="346" r:id="rId46"/>
    <p:sldId id="347" r:id="rId47"/>
    <p:sldId id="348" r:id="rId48"/>
    <p:sldId id="349" r:id="rId49"/>
    <p:sldId id="350" r:id="rId50"/>
    <p:sldId id="351" r:id="rId51"/>
    <p:sldId id="352" r:id="rId52"/>
    <p:sldId id="353" r:id="rId53"/>
    <p:sldId id="354" r:id="rId54"/>
    <p:sldId id="355" r:id="rId55"/>
    <p:sldId id="356" r:id="rId56"/>
    <p:sldId id="357" r:id="rId57"/>
    <p:sldId id="358" r:id="rId58"/>
    <p:sldId id="359" r:id="rId59"/>
    <p:sldId id="360" r:id="rId60"/>
    <p:sldId id="361" r:id="rId61"/>
    <p:sldId id="362" r:id="rId62"/>
    <p:sldId id="363" r:id="rId63"/>
    <p:sldId id="364" r:id="rId64"/>
    <p:sldId id="365" r:id="rId65"/>
    <p:sldId id="366" r:id="rId66"/>
    <p:sldId id="367" r:id="rId67"/>
    <p:sldId id="368" r:id="rId68"/>
    <p:sldId id="369" r:id="rId69"/>
    <p:sldId id="370" r:id="rId70"/>
    <p:sldId id="371" r:id="rId71"/>
    <p:sldId id="372" r:id="rId7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Section 1" id="{54BFB83C-F9E5-8743-885B-6F7BE2B647BC}">
          <p14:sldIdLst>
            <p14:sldId id="261"/>
            <p14:sldId id="262"/>
          </p14:sldIdLst>
        </p14:section>
        <p14:section name="Section 2" id="{823E3A85-FB66-5849-BA59-E0621A8FB5C5}">
          <p14:sldIdLst>
            <p14:sldId id="260"/>
            <p14:sldId id="259"/>
            <p14:sldId id="263"/>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hiersteiner" initials="d" lastIdx="3" clrIdx="0"/>
  <p:cmAuthor id="1" name="jbershadsky" initials="j" lastIdx="1" clrIdx="1"/>
  <p:cmAuthor id="2" name="Anya Weber" initials="A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06100"/>
    <a:srgbClr val="168DA2"/>
    <a:srgbClr val="076D82"/>
    <a:srgbClr val="7A7A7A"/>
    <a:srgbClr val="0E5763"/>
    <a:srgbClr val="898989"/>
    <a:srgbClr val="999999"/>
    <a:srgbClr val="054C5C"/>
    <a:srgbClr val="04414F"/>
    <a:srgbClr val="E1B55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293" autoAdjust="0"/>
    <p:restoredTop sz="94660"/>
  </p:normalViewPr>
  <p:slideViewPr>
    <p:cSldViewPr snapToGrid="0" snapToObjects="1">
      <p:cViewPr varScale="1">
        <p:scale>
          <a:sx n="106" d="100"/>
          <a:sy n="106" d="100"/>
        </p:scale>
        <p:origin x="-1044" y="666"/>
      </p:cViewPr>
      <p:guideLst>
        <p:guide orient="horz" pos="2160"/>
        <p:guide pos="286"/>
        <p:guide pos="5472"/>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HSRIEAST-FILE1\Work%20Folders\DHiersteiner\DHiersteiner%20Local\Data%20Briefs\Racial&amp;ethnic%20health%20disparities\Book1.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HSRIEAST-FILE1\Work%20Folders\DHiersteiner\DHiersteiner%20Local\Data%20Briefs\Racial&amp;ethnic%20health%20disparities\Book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HSRIEAST-FILE1\Work%20Folders\DHiersteiner\DHiersteiner%20Local\Data%20Briefs\Racial&amp;ethnic%20health%20disparities\Book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HSRIEAST-FILE1\Work%20Folders\DHiersteiner\DHiersteiner%20Local\Presentations\Webinar%20R&amp;E\Book1.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HSRIEAST-FILE1\Work%20Folders\DHiersteiner\DHiersteiner%20Local\Presentations\Webinar%20R&amp;E\Book1.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HSRIEAST-FILE1\Work%20Folders\DHiersteiner\DHiersteiner%20Local\Presentations\Webinar%20R&amp;E\Book1.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HSRIEAST-FILE1\Work%20Folders\DHiersteiner\DHiersteiner%20Local\Presentations\Webinar%20R&amp;E\Book1.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dhiersteiner\AppData\Roaming\Microsoft\Excel\Book1%20(version%201).xlsb" TargetMode="External"/></Relationships>
</file>

<file path=ppt/charts/_rels/chart17.xml.rels><?xml version="1.0" encoding="UTF-8" standalone="yes"?>
<Relationships xmlns="http://schemas.openxmlformats.org/package/2006/relationships"><Relationship Id="rId2" Type="http://schemas.openxmlformats.org/officeDocument/2006/relationships/oleObject" Target="file:///C:\Alberto%2013\ICI%2013\Conferences\NCI%2013\NCI%20ACS%20101813.xlsx" TargetMode="External"/><Relationship Id="rId1" Type="http://schemas.openxmlformats.org/officeDocument/2006/relationships/themeOverride" Target="../theme/themeOverride1.xml"/></Relationships>
</file>

<file path=ppt/charts/_rels/chart18.xml.rels><?xml version="1.0" encoding="UTF-8" standalone="yes"?>
<Relationships xmlns="http://schemas.openxmlformats.org/package/2006/relationships"><Relationship Id="rId2" Type="http://schemas.openxmlformats.org/officeDocument/2006/relationships/oleObject" Target="file:///C:\Alberto%2013\ICI%2013\Conferences\NCI%2013\NCI%20ACS%20101813.xlsx" TargetMode="External"/><Relationship Id="rId1" Type="http://schemas.openxmlformats.org/officeDocument/2006/relationships/themeOverride" Target="../theme/themeOverride2.xml"/></Relationships>
</file>

<file path=ppt/charts/_rels/chart19.xml.rels><?xml version="1.0" encoding="UTF-8" standalone="yes"?>
<Relationships xmlns="http://schemas.openxmlformats.org/package/2006/relationships"><Relationship Id="rId2" Type="http://schemas.openxmlformats.org/officeDocument/2006/relationships/oleObject" Target="file:///C:\Alberto%2013\ICI%2013\Conferences\NCI%2013\NCI%20ACS%20101813.xlsx" TargetMode="External"/><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1" Type="http://schemas.openxmlformats.org/officeDocument/2006/relationships/oleObject" Target="file:///\\HSRIEAST-FILE1\Work%20Folders\DHiersteiner\DHiersteiner%20Local\Data%20Briefs\Racial&amp;ethnic%20health%20disparities\Book1.xlsx" TargetMode="External"/></Relationships>
</file>

<file path=ppt/charts/_rels/chart20.xml.rels><?xml version="1.0" encoding="UTF-8" standalone="yes"?>
<Relationships xmlns="http://schemas.openxmlformats.org/package/2006/relationships"><Relationship Id="rId2" Type="http://schemas.openxmlformats.org/officeDocument/2006/relationships/oleObject" Target="file:///C:\Alberto%2013\ICI%2013\Conferences\NCI%2013\NCI%20ACS%20101813.xlsx" TargetMode="External"/><Relationship Id="rId1" Type="http://schemas.openxmlformats.org/officeDocument/2006/relationships/themeOverride" Target="../theme/themeOverride4.xml"/></Relationships>
</file>

<file path=ppt/charts/_rels/chart21.xml.rels><?xml version="1.0" encoding="UTF-8" standalone="yes"?>
<Relationships xmlns="http://schemas.openxmlformats.org/package/2006/relationships"><Relationship Id="rId2" Type="http://schemas.openxmlformats.org/officeDocument/2006/relationships/oleObject" Target="file:///C:\Alberto%2013\ICI%2013\Conferences\NCI%2013\NCI%20ACS%20101813.xlsx" TargetMode="External"/><Relationship Id="rId1" Type="http://schemas.openxmlformats.org/officeDocument/2006/relationships/themeOverride" Target="../theme/themeOverride5.xml"/></Relationships>
</file>

<file path=ppt/charts/_rels/chart22.xml.rels><?xml version="1.0" encoding="UTF-8" standalone="yes"?>
<Relationships xmlns="http://schemas.openxmlformats.org/package/2006/relationships"><Relationship Id="rId2" Type="http://schemas.openxmlformats.org/officeDocument/2006/relationships/oleObject" Target="file:///C:\Alberto%2013\ICI%2013\Conferences\NCI%2013\NCI%20ACS%20101813.xlsx" TargetMode="External"/><Relationship Id="rId1" Type="http://schemas.openxmlformats.org/officeDocument/2006/relationships/themeOverride" Target="../theme/themeOverride6.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7.xml"/></Relationships>
</file>

<file path=ppt/charts/_rels/chart24.xml.rels><?xml version="1.0" encoding="UTF-8" standalone="yes"?>
<Relationships xmlns="http://schemas.openxmlformats.org/package/2006/relationships"><Relationship Id="rId2" Type="http://schemas.openxmlformats.org/officeDocument/2006/relationships/oleObject" Target="file:///C:\Alberto%2013\ICI%2013\Conferences\NCI%2013\NCI%20ACS%20101813.xlsx" TargetMode="External"/><Relationship Id="rId1" Type="http://schemas.openxmlformats.org/officeDocument/2006/relationships/themeOverride" Target="../theme/themeOverride8.xml"/></Relationships>
</file>

<file path=ppt/charts/_rels/chart25.xml.rels><?xml version="1.0" encoding="UTF-8" standalone="yes"?>
<Relationships xmlns="http://schemas.openxmlformats.org/package/2006/relationships"><Relationship Id="rId2" Type="http://schemas.openxmlformats.org/officeDocument/2006/relationships/oleObject" Target="file:///C:\Alberto%2013\ICI%2013\Conferences\NCI%2013\NCI%20ACS%20101813.xlsx" TargetMode="External"/><Relationship Id="rId1" Type="http://schemas.openxmlformats.org/officeDocument/2006/relationships/themeOverride" Target="../theme/themeOverride9.xml"/></Relationships>
</file>

<file path=ppt/charts/_rels/chart26.xml.rels><?xml version="1.0" encoding="UTF-8" standalone="yes"?>
<Relationships xmlns="http://schemas.openxmlformats.org/package/2006/relationships"><Relationship Id="rId2" Type="http://schemas.openxmlformats.org/officeDocument/2006/relationships/oleObject" Target="file:///C:\Alberto%2013\ICI%2013\Conferences\NCI%2013\NCI%20ACS%20101813.xlsx" TargetMode="External"/><Relationship Id="rId1" Type="http://schemas.openxmlformats.org/officeDocument/2006/relationships/themeOverride" Target="../theme/themeOverride10.xml"/></Relationships>
</file>

<file path=ppt/charts/_rels/chart27.xml.rels><?xml version="1.0" encoding="UTF-8" standalone="yes"?>
<Relationships xmlns="http://schemas.openxmlformats.org/package/2006/relationships"><Relationship Id="rId2" Type="http://schemas.openxmlformats.org/officeDocument/2006/relationships/oleObject" Target="file:///C:\Alberto%2013\ICI%2013\Conferences\NCI%2013\NCI%20ACS%20101813.xlsx" TargetMode="External"/><Relationship Id="rId1" Type="http://schemas.openxmlformats.org/officeDocument/2006/relationships/themeOverride" Target="../theme/themeOverride11.xml"/></Relationships>
</file>

<file path=ppt/charts/_rels/chart28.xml.rels><?xml version="1.0" encoding="UTF-8" standalone="yes"?>
<Relationships xmlns="http://schemas.openxmlformats.org/package/2006/relationships"><Relationship Id="rId2" Type="http://schemas.openxmlformats.org/officeDocument/2006/relationships/oleObject" Target="file:///C:\Alberto%2013\ICI%2013\Conferences\NCI%2013\NCI%20ACS%20101813.xlsx" TargetMode="External"/><Relationship Id="rId1" Type="http://schemas.openxmlformats.org/officeDocument/2006/relationships/themeOverride" Target="../theme/themeOverride12.xml"/></Relationships>
</file>

<file path=ppt/charts/_rels/chart29.xml.rels><?xml version="1.0" encoding="UTF-8" standalone="yes"?>
<Relationships xmlns="http://schemas.openxmlformats.org/package/2006/relationships"><Relationship Id="rId2" Type="http://schemas.openxmlformats.org/officeDocument/2006/relationships/oleObject" Target="file:///C:\Alberto%2013\ICI%2013\Conferences\NCI%2013\NCI%20ACS%20101813.xlsx" TargetMode="External"/><Relationship Id="rId1" Type="http://schemas.openxmlformats.org/officeDocument/2006/relationships/themeOverride" Target="../theme/themeOverride13.xml"/></Relationships>
</file>

<file path=ppt/charts/_rels/chart3.xml.rels><?xml version="1.0" encoding="UTF-8" standalone="yes"?>
<Relationships xmlns="http://schemas.openxmlformats.org/package/2006/relationships"><Relationship Id="rId1" Type="http://schemas.openxmlformats.org/officeDocument/2006/relationships/oleObject" Target="file:///\\HSRIEAST-FILE1\Work%20Folders\DHiersteiner\DHiersteiner%20Local\Data%20Briefs\Racial&amp;ethnic%20health%20disparities\Book1.xlsx" TargetMode="External"/></Relationships>
</file>

<file path=ppt/charts/_rels/chart30.xml.rels><?xml version="1.0" encoding="UTF-8" standalone="yes"?>
<Relationships xmlns="http://schemas.openxmlformats.org/package/2006/relationships"><Relationship Id="rId2" Type="http://schemas.openxmlformats.org/officeDocument/2006/relationships/oleObject" Target="file:///C:\Alberto%2013\ICI%2013\Conferences\NCI%2013\NCI%20ACS%20101813.xlsx" TargetMode="External"/><Relationship Id="rId1" Type="http://schemas.openxmlformats.org/officeDocument/2006/relationships/themeOverride" Target="../theme/themeOverride14.xml"/></Relationships>
</file>

<file path=ppt/charts/_rels/chart31.xml.rels><?xml version="1.0" encoding="UTF-8" standalone="yes"?>
<Relationships xmlns="http://schemas.openxmlformats.org/package/2006/relationships"><Relationship Id="rId2" Type="http://schemas.openxmlformats.org/officeDocument/2006/relationships/oleObject" Target="file:///C:\Alberto%2013\ICI%2013\Conferences\NCI%2013\NCI%20ACS%20101813.xlsx" TargetMode="External"/><Relationship Id="rId1" Type="http://schemas.openxmlformats.org/officeDocument/2006/relationships/themeOverride" Target="../theme/themeOverride15.xml"/></Relationships>
</file>

<file path=ppt/charts/_rels/chart32.xml.rels><?xml version="1.0" encoding="UTF-8" standalone="yes"?>
<Relationships xmlns="http://schemas.openxmlformats.org/package/2006/relationships"><Relationship Id="rId2" Type="http://schemas.openxmlformats.org/officeDocument/2006/relationships/oleObject" Target="file:///C:\Alberto%2013\ICI%2013\Conferences\NCI%2013\NCI%20ACS%20101813.xlsx" TargetMode="External"/><Relationship Id="rId1" Type="http://schemas.openxmlformats.org/officeDocument/2006/relationships/themeOverride" Target="../theme/themeOverride16.xml"/></Relationships>
</file>

<file path=ppt/charts/_rels/chart33.xml.rels><?xml version="1.0" encoding="UTF-8" standalone="yes"?>
<Relationships xmlns="http://schemas.openxmlformats.org/package/2006/relationships"><Relationship Id="rId2" Type="http://schemas.openxmlformats.org/officeDocument/2006/relationships/oleObject" Target="file:///C:\Alberto%2013\ICI%2013\Conferences\NCI%2013\NCI%20ACS%20101813.xlsx" TargetMode="External"/><Relationship Id="rId1" Type="http://schemas.openxmlformats.org/officeDocument/2006/relationships/themeOverride" Target="../theme/themeOverride17.xml"/></Relationships>
</file>

<file path=ppt/charts/_rels/chart34.xml.rels><?xml version="1.0" encoding="UTF-8" standalone="yes"?>
<Relationships xmlns="http://schemas.openxmlformats.org/package/2006/relationships"><Relationship Id="rId2" Type="http://schemas.openxmlformats.org/officeDocument/2006/relationships/oleObject" Target="file:///C:\Alberto%2013\ICI%2013\Conferences\NCI%2013\NCI%20ACS%20101813.xlsx" TargetMode="External"/><Relationship Id="rId1" Type="http://schemas.openxmlformats.org/officeDocument/2006/relationships/themeOverride" Target="../theme/themeOverride18.xml"/></Relationships>
</file>

<file path=ppt/charts/_rels/chart35.xml.rels><?xml version="1.0" encoding="UTF-8" standalone="yes"?>
<Relationships xmlns="http://schemas.openxmlformats.org/package/2006/relationships"><Relationship Id="rId2" Type="http://schemas.openxmlformats.org/officeDocument/2006/relationships/oleObject" Target="file:///C:\Alberto%2013\ICI%2013\Conferences\NCI%2013\NCI%20data%20100913.xlsx" TargetMode="External"/><Relationship Id="rId1" Type="http://schemas.openxmlformats.org/officeDocument/2006/relationships/themeOverride" Target="../theme/themeOverride19.xml"/></Relationships>
</file>

<file path=ppt/charts/_rels/chart36.xml.rels><?xml version="1.0" encoding="UTF-8" standalone="yes"?>
<Relationships xmlns="http://schemas.openxmlformats.org/package/2006/relationships"><Relationship Id="rId2" Type="http://schemas.openxmlformats.org/officeDocument/2006/relationships/oleObject" Target="file:///C:\Alberto%2013\ICI%2013\Conferences\NCI%2013\NCI%20data%20100913.xlsx" TargetMode="External"/><Relationship Id="rId1" Type="http://schemas.openxmlformats.org/officeDocument/2006/relationships/themeOverride" Target="../theme/themeOverride20.xml"/></Relationships>
</file>

<file path=ppt/charts/_rels/chart37.xml.rels><?xml version="1.0" encoding="UTF-8" standalone="yes"?>
<Relationships xmlns="http://schemas.openxmlformats.org/package/2006/relationships"><Relationship Id="rId2" Type="http://schemas.openxmlformats.org/officeDocument/2006/relationships/oleObject" Target="file:///C:\Alberto%2013\ICI%2013\Conferences\NCI%2013\NCI%20data%20100913.xlsx" TargetMode="External"/><Relationship Id="rId1" Type="http://schemas.openxmlformats.org/officeDocument/2006/relationships/themeOverride" Target="../theme/themeOverride21.xml"/></Relationships>
</file>

<file path=ppt/charts/_rels/chart38.xml.rels><?xml version="1.0" encoding="UTF-8" standalone="yes"?>
<Relationships xmlns="http://schemas.openxmlformats.org/package/2006/relationships"><Relationship Id="rId2" Type="http://schemas.openxmlformats.org/officeDocument/2006/relationships/oleObject" Target="file:///C:\Alberto%2013\ICI%2013\Conferences\NCI%2013\NCI%20data%20100913.xlsx" TargetMode="External"/><Relationship Id="rId1" Type="http://schemas.openxmlformats.org/officeDocument/2006/relationships/themeOverride" Target="../theme/themeOverride22.xml"/></Relationships>
</file>

<file path=ppt/charts/_rels/chart39.xml.rels><?xml version="1.0" encoding="UTF-8" standalone="yes"?>
<Relationships xmlns="http://schemas.openxmlformats.org/package/2006/relationships"><Relationship Id="rId2" Type="http://schemas.openxmlformats.org/officeDocument/2006/relationships/oleObject" Target="file:///C:\Alberto%2013\ICI%2013\Conferences\NCI%2013\NCI%20data%20100913.xlsx" TargetMode="External"/><Relationship Id="rId1" Type="http://schemas.openxmlformats.org/officeDocument/2006/relationships/themeOverride" Target="../theme/themeOverride23.xml"/></Relationships>
</file>

<file path=ppt/charts/_rels/chart4.xml.rels><?xml version="1.0" encoding="UTF-8" standalone="yes"?>
<Relationships xmlns="http://schemas.openxmlformats.org/package/2006/relationships"><Relationship Id="rId1" Type="http://schemas.openxmlformats.org/officeDocument/2006/relationships/oleObject" Target="file:///\\HSRIEAST-FILE1\Work%20Folders\DHiersteiner\DHiersteiner%20Local\Data%20Briefs\Racial&amp;ethnic%20health%20disparities\Book1.xlsx" TargetMode="External"/></Relationships>
</file>

<file path=ppt/charts/_rels/chart40.xml.rels><?xml version="1.0" encoding="UTF-8" standalone="yes"?>
<Relationships xmlns="http://schemas.openxmlformats.org/package/2006/relationships"><Relationship Id="rId2" Type="http://schemas.openxmlformats.org/officeDocument/2006/relationships/oleObject" Target="file:///C:\Alberto%2013\ICI%2013\Conferences\NCI%2013\NCI%20data%20100913.xlsx" TargetMode="External"/><Relationship Id="rId1" Type="http://schemas.openxmlformats.org/officeDocument/2006/relationships/themeOverride" Target="../theme/themeOverride24.xml"/></Relationships>
</file>

<file path=ppt/charts/_rels/chart41.xml.rels><?xml version="1.0" encoding="UTF-8" standalone="yes"?>
<Relationships xmlns="http://schemas.openxmlformats.org/package/2006/relationships"><Relationship Id="rId2" Type="http://schemas.openxmlformats.org/officeDocument/2006/relationships/oleObject" Target="file:///C:\Alberto%2013\ICI%2013\Conferences\NCI%2013\NCI%20data%20100913.xlsx" TargetMode="External"/><Relationship Id="rId1" Type="http://schemas.openxmlformats.org/officeDocument/2006/relationships/themeOverride" Target="../theme/themeOverride25.xml"/></Relationships>
</file>

<file path=ppt/charts/_rels/chart42.xml.rels><?xml version="1.0" encoding="UTF-8" standalone="yes"?>
<Relationships xmlns="http://schemas.openxmlformats.org/package/2006/relationships"><Relationship Id="rId2" Type="http://schemas.openxmlformats.org/officeDocument/2006/relationships/oleObject" Target="file:///C:\Alberto%2013\ICI%2013\Conferences\NCI%2013\NCI%20data%20100913.xlsx" TargetMode="External"/><Relationship Id="rId1" Type="http://schemas.openxmlformats.org/officeDocument/2006/relationships/themeOverride" Target="../theme/themeOverride26.xml"/></Relationships>
</file>

<file path=ppt/charts/_rels/chart43.xml.rels><?xml version="1.0" encoding="UTF-8" standalone="yes"?>
<Relationships xmlns="http://schemas.openxmlformats.org/package/2006/relationships"><Relationship Id="rId2" Type="http://schemas.openxmlformats.org/officeDocument/2006/relationships/oleObject" Target="file:///C:\Alberto%2013\ICI%2013\Conferences\NCI%2013\NCI%20data%20100913.xlsx" TargetMode="External"/><Relationship Id="rId1" Type="http://schemas.openxmlformats.org/officeDocument/2006/relationships/themeOverride" Target="../theme/themeOverride27.xml"/></Relationships>
</file>

<file path=ppt/charts/_rels/chart44.xml.rels><?xml version="1.0" encoding="UTF-8" standalone="yes"?>
<Relationships xmlns="http://schemas.openxmlformats.org/package/2006/relationships"><Relationship Id="rId2" Type="http://schemas.openxmlformats.org/officeDocument/2006/relationships/oleObject" Target="file:///C:\Alberto%2013\ICI%2013\Conferences\NCI%2013\NCI%20data%20100913.xlsx" TargetMode="External"/><Relationship Id="rId1" Type="http://schemas.openxmlformats.org/officeDocument/2006/relationships/themeOverride" Target="../theme/themeOverride28.xml"/></Relationships>
</file>

<file path=ppt/charts/_rels/chart45.xml.rels><?xml version="1.0" encoding="UTF-8" standalone="yes"?>
<Relationships xmlns="http://schemas.openxmlformats.org/package/2006/relationships"><Relationship Id="rId2" Type="http://schemas.openxmlformats.org/officeDocument/2006/relationships/oleObject" Target="file:///C:\Alberto%2013\ICI%2013\Conferences\NCI%2013\NCI%20data%20100913.xlsx" TargetMode="External"/><Relationship Id="rId1" Type="http://schemas.openxmlformats.org/officeDocument/2006/relationships/themeOverride" Target="../theme/themeOverride29.xml"/></Relationships>
</file>

<file path=ppt/charts/_rels/chart46.xml.rels><?xml version="1.0" encoding="UTF-8" standalone="yes"?>
<Relationships xmlns="http://schemas.openxmlformats.org/package/2006/relationships"><Relationship Id="rId2" Type="http://schemas.openxmlformats.org/officeDocument/2006/relationships/oleObject" Target="file:///C:\Alberto%2013\ICI%2013\Conferences\NCI%2013\NCI%20data%20100913.xlsx" TargetMode="External"/><Relationship Id="rId1" Type="http://schemas.openxmlformats.org/officeDocument/2006/relationships/themeOverride" Target="../theme/themeOverride30.xml"/></Relationships>
</file>

<file path=ppt/charts/_rels/chart47.xml.rels><?xml version="1.0" encoding="UTF-8" standalone="yes"?>
<Relationships xmlns="http://schemas.openxmlformats.org/package/2006/relationships"><Relationship Id="rId2" Type="http://schemas.openxmlformats.org/officeDocument/2006/relationships/oleObject" Target="file:///C:\Alberto%2013\ICI%2013\Conferences\NCI%2013\NCI%20data%20100913.xlsx" TargetMode="External"/><Relationship Id="rId1" Type="http://schemas.openxmlformats.org/officeDocument/2006/relationships/themeOverride" Target="../theme/themeOverride31.xml"/></Relationships>
</file>

<file path=ppt/charts/_rels/chart48.xml.rels><?xml version="1.0" encoding="UTF-8" standalone="yes"?>
<Relationships xmlns="http://schemas.openxmlformats.org/package/2006/relationships"><Relationship Id="rId2" Type="http://schemas.openxmlformats.org/officeDocument/2006/relationships/oleObject" Target="file:///C:\Alberto%2013\ICI%2013\Conferences\NCI%2013\NCI%20data%20100913.xlsx" TargetMode="External"/><Relationship Id="rId1" Type="http://schemas.openxmlformats.org/officeDocument/2006/relationships/themeOverride" Target="../theme/themeOverride32.xml"/></Relationships>
</file>

<file path=ppt/charts/_rels/chart5.xml.rels><?xml version="1.0" encoding="UTF-8" standalone="yes"?>
<Relationships xmlns="http://schemas.openxmlformats.org/package/2006/relationships"><Relationship Id="rId1" Type="http://schemas.openxmlformats.org/officeDocument/2006/relationships/oleObject" Target="file:///\\HSRIEAST-FILE1\Work%20Folders\DHiersteiner\DHiersteiner%20Local\Data%20Briefs\Racial&amp;ethnic%20health%20disparities\Book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HSRIEAST-FILE1\Work%20Folders\DHiersteiner\DHiersteiner%20Local\Data%20Briefs\Racial&amp;ethnic%20health%20disparities\Book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HSRIEAST-FILE1\Work%20Folders\DHiersteiner\DHiersteiner%20Local\Data%20Briefs\Racial&amp;ethnic%20health%20disparities\Book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HSRIEAST-FILE1\Work%20Folders\DHiersteiner\DHiersteiner%20Local\Data%20Briefs\Racial&amp;ethnic%20health%20disparities\Book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HSRIEAST-FILE1\Work%20Folders\DHiersteiner\DHiersteiner%20Local\Data%20Briefs\Racial&amp;ethnic%20health%20disparities\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pieChart>
        <c:varyColors val="1"/>
        <c:ser>
          <c:idx val="0"/>
          <c:order val="0"/>
          <c:dLbls>
            <c:txPr>
              <a:bodyPr/>
              <a:lstStyle/>
              <a:p>
                <a:pPr>
                  <a:defRPr sz="1400" baseline="0">
                    <a:solidFill>
                      <a:schemeClr val="bg1"/>
                    </a:solidFill>
                  </a:defRPr>
                </a:pPr>
                <a:endParaRPr lang="en-US"/>
              </a:p>
            </c:txPr>
            <c:showVal val="1"/>
            <c:showLeaderLines val="1"/>
          </c:dLbls>
          <c:cat>
            <c:strRef>
              <c:f>Sheet1!$A$2:$A$4</c:f>
              <c:strCache>
                <c:ptCount val="3"/>
                <c:pt idx="0">
                  <c:v>African American, Non-Hispanic</c:v>
                </c:pt>
                <c:pt idx="1">
                  <c:v>Hispanic</c:v>
                </c:pt>
                <c:pt idx="2">
                  <c:v>White, Non-Hispanic</c:v>
                </c:pt>
              </c:strCache>
            </c:strRef>
          </c:cat>
          <c:val>
            <c:numRef>
              <c:f>Sheet1!$B$2:$B$4</c:f>
              <c:numCache>
                <c:formatCode>0%</c:formatCode>
                <c:ptCount val="3"/>
                <c:pt idx="0">
                  <c:v>0.2</c:v>
                </c:pt>
                <c:pt idx="1">
                  <c:v>5.0000000000000051E-2</c:v>
                </c:pt>
                <c:pt idx="2">
                  <c:v>0.750000000000001</c:v>
                </c:pt>
              </c:numCache>
            </c:numRef>
          </c:val>
        </c:ser>
        <c:firstSliceAng val="0"/>
      </c:pieChart>
    </c:plotArea>
    <c:legend>
      <c:legendPos val="r"/>
      <c:layout/>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Sheet1!$C$19</c:f>
              <c:strCache>
                <c:ptCount val="1"/>
                <c:pt idx="0">
                  <c:v>Female</c:v>
                </c:pt>
              </c:strCache>
            </c:strRef>
          </c:tx>
          <c:dLbls>
            <c:txPr>
              <a:bodyPr/>
              <a:lstStyle/>
              <a:p>
                <a:pPr>
                  <a:defRPr sz="1400"/>
                </a:pPr>
                <a:endParaRPr lang="en-US"/>
              </a:p>
            </c:txPr>
            <c:showVal val="1"/>
          </c:dLbls>
          <c:cat>
            <c:strRef>
              <c:f>Sheet1!$B$20:$B$22</c:f>
              <c:strCache>
                <c:ptCount val="3"/>
                <c:pt idx="0">
                  <c:v>White, Non-Hispanic</c:v>
                </c:pt>
                <c:pt idx="1">
                  <c:v>African American, Non-Hispanic</c:v>
                </c:pt>
                <c:pt idx="2">
                  <c:v>Hispanic</c:v>
                </c:pt>
              </c:strCache>
            </c:strRef>
          </c:cat>
          <c:val>
            <c:numRef>
              <c:f>Sheet1!$C$20:$C$22</c:f>
              <c:numCache>
                <c:formatCode>0%</c:formatCode>
                <c:ptCount val="3"/>
                <c:pt idx="0">
                  <c:v>0.45</c:v>
                </c:pt>
                <c:pt idx="1">
                  <c:v>0.41000000000000031</c:v>
                </c:pt>
                <c:pt idx="2">
                  <c:v>0.37000000000000038</c:v>
                </c:pt>
              </c:numCache>
            </c:numRef>
          </c:val>
        </c:ser>
        <c:axId val="97747328"/>
        <c:axId val="97748864"/>
      </c:barChart>
      <c:catAx>
        <c:axId val="97747328"/>
        <c:scaling>
          <c:orientation val="minMax"/>
        </c:scaling>
        <c:axPos val="b"/>
        <c:tickLblPos val="nextTo"/>
        <c:crossAx val="97748864"/>
        <c:crosses val="autoZero"/>
        <c:auto val="1"/>
        <c:lblAlgn val="ctr"/>
        <c:lblOffset val="100"/>
      </c:catAx>
      <c:valAx>
        <c:axId val="97748864"/>
        <c:scaling>
          <c:orientation val="minMax"/>
          <c:max val="1"/>
        </c:scaling>
        <c:axPos val="l"/>
        <c:majorGridlines/>
        <c:numFmt formatCode="0%" sourceLinked="1"/>
        <c:tickLblPos val="nextTo"/>
        <c:crossAx val="97747328"/>
        <c:crosses val="autoZero"/>
        <c:crossBetween val="between"/>
      </c:valAx>
    </c:plotArea>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[Book1.xlsx]Sheet1!$C$236</c:f>
              <c:strCache>
                <c:ptCount val="1"/>
                <c:pt idx="0">
                  <c:v>other</c:v>
                </c:pt>
              </c:strCache>
            </c:strRef>
          </c:tx>
          <c:dLbls>
            <c:txPr>
              <a:bodyPr/>
              <a:lstStyle/>
              <a:p>
                <a:pPr>
                  <a:defRPr sz="1400"/>
                </a:pPr>
                <a:endParaRPr lang="en-US"/>
              </a:p>
            </c:txPr>
            <c:showVal val="1"/>
          </c:dLbls>
          <c:cat>
            <c:strRef>
              <c:f>[Book1.xlsx]Sheet1!$B$237:$B$239</c:f>
              <c:strCache>
                <c:ptCount val="3"/>
                <c:pt idx="0">
                  <c:v>White, Non-Hispanic</c:v>
                </c:pt>
                <c:pt idx="1">
                  <c:v>African American, Non-Hispanic</c:v>
                </c:pt>
                <c:pt idx="2">
                  <c:v>Hispanic</c:v>
                </c:pt>
              </c:strCache>
            </c:strRef>
          </c:cat>
          <c:val>
            <c:numRef>
              <c:f>[Book1.xlsx]Sheet1!$C$237:$C$239</c:f>
              <c:numCache>
                <c:formatCode>0%</c:formatCode>
                <c:ptCount val="3"/>
                <c:pt idx="0">
                  <c:v>1.0000000000000005E-2</c:v>
                </c:pt>
                <c:pt idx="1">
                  <c:v>1.0000000000000005E-2</c:v>
                </c:pt>
                <c:pt idx="2">
                  <c:v>0.21006564551422388</c:v>
                </c:pt>
              </c:numCache>
            </c:numRef>
          </c:val>
        </c:ser>
        <c:axId val="79332864"/>
        <c:axId val="79334400"/>
      </c:barChart>
      <c:catAx>
        <c:axId val="79332864"/>
        <c:scaling>
          <c:orientation val="minMax"/>
        </c:scaling>
        <c:axPos val="b"/>
        <c:tickLblPos val="nextTo"/>
        <c:crossAx val="79334400"/>
        <c:crosses val="autoZero"/>
        <c:auto val="1"/>
        <c:lblAlgn val="ctr"/>
        <c:lblOffset val="100"/>
      </c:catAx>
      <c:valAx>
        <c:axId val="79334400"/>
        <c:scaling>
          <c:orientation val="minMax"/>
          <c:max val="1"/>
        </c:scaling>
        <c:axPos val="l"/>
        <c:majorGridlines/>
        <c:numFmt formatCode="0%" sourceLinked="1"/>
        <c:tickLblPos val="nextTo"/>
        <c:crossAx val="79332864"/>
        <c:crosses val="autoZero"/>
        <c:crossBetween val="between"/>
      </c:valAx>
    </c:plotArea>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2891316315232812"/>
          <c:y val="2.981505700929156E-2"/>
          <c:w val="0.85302571271285554"/>
          <c:h val="0.74168294365317133"/>
        </c:manualLayout>
      </c:layout>
      <c:barChart>
        <c:barDir val="col"/>
        <c:grouping val="clustered"/>
        <c:ser>
          <c:idx val="0"/>
          <c:order val="0"/>
          <c:tx>
            <c:strRef>
              <c:f>Sheet1!$B$393</c:f>
              <c:strCache>
                <c:ptCount val="1"/>
                <c:pt idx="0">
                  <c:v>White, Non-Hispanic</c:v>
                </c:pt>
              </c:strCache>
            </c:strRef>
          </c:tx>
          <c:dLbls>
            <c:dLbl>
              <c:idx val="1"/>
              <c:layout>
                <c:manualLayout>
                  <c:x val="-2.5137470542026738E-2"/>
                  <c:y val="0"/>
                </c:manualLayout>
              </c:layout>
              <c:showVal val="1"/>
            </c:dLbl>
            <c:dLbl>
              <c:idx val="2"/>
              <c:layout>
                <c:manualLayout>
                  <c:x val="-1.8853102906520033E-2"/>
                  <c:y val="9.9382375290625494E-17"/>
                </c:manualLayout>
              </c:layout>
              <c:showVal val="1"/>
            </c:dLbl>
            <c:dLbl>
              <c:idx val="3"/>
              <c:layout>
                <c:manualLayout>
                  <c:x val="-1.8853102906520033E-2"/>
                  <c:y val="2.7104597281175156E-3"/>
                </c:manualLayout>
              </c:layout>
              <c:showVal val="1"/>
            </c:dLbl>
            <c:dLbl>
              <c:idx val="4"/>
              <c:layout>
                <c:manualLayout>
                  <c:x val="-1.2568735271013364E-2"/>
                  <c:y val="9.9382375290625494E-17"/>
                </c:manualLayout>
              </c:layout>
              <c:showVal val="1"/>
            </c:dLbl>
            <c:showVal val="1"/>
          </c:dLbls>
          <c:cat>
            <c:strRef>
              <c:f>Sheet1!$C$392:$G$392</c:f>
              <c:strCache>
                <c:ptCount val="5"/>
                <c:pt idx="0">
                  <c:v>Spoken</c:v>
                </c:pt>
                <c:pt idx="1">
                  <c:v>Gestures/body language</c:v>
                </c:pt>
                <c:pt idx="2">
                  <c:v>Sign language/finger spelling</c:v>
                </c:pt>
                <c:pt idx="3">
                  <c:v>Communication aid</c:v>
                </c:pt>
                <c:pt idx="4">
                  <c:v>Other</c:v>
                </c:pt>
              </c:strCache>
            </c:strRef>
          </c:cat>
          <c:val>
            <c:numRef>
              <c:f>Sheet1!$C$393:$G$393</c:f>
              <c:numCache>
                <c:formatCode>0%</c:formatCode>
                <c:ptCount val="5"/>
                <c:pt idx="0">
                  <c:v>0.78</c:v>
                </c:pt>
                <c:pt idx="1">
                  <c:v>0.1800000000000001</c:v>
                </c:pt>
                <c:pt idx="2">
                  <c:v>1.0000000000000005E-2</c:v>
                </c:pt>
                <c:pt idx="3">
                  <c:v>1.0000000000000005E-2</c:v>
                </c:pt>
                <c:pt idx="4">
                  <c:v>2.0000000000000011E-2</c:v>
                </c:pt>
              </c:numCache>
            </c:numRef>
          </c:val>
        </c:ser>
        <c:ser>
          <c:idx val="1"/>
          <c:order val="1"/>
          <c:tx>
            <c:strRef>
              <c:f>Sheet1!$B$394</c:f>
              <c:strCache>
                <c:ptCount val="1"/>
                <c:pt idx="0">
                  <c:v>African American, Non-Hispanic</c:v>
                </c:pt>
              </c:strCache>
            </c:strRef>
          </c:tx>
          <c:dLbls>
            <c:dLbl>
              <c:idx val="0"/>
              <c:layout>
                <c:manualLayout>
                  <c:x val="2.1995286724273408E-2"/>
                  <c:y val="5.42091945623483E-3"/>
                </c:manualLayout>
              </c:layout>
              <c:showVal val="1"/>
            </c:dLbl>
            <c:showVal val="1"/>
          </c:dLbls>
          <c:cat>
            <c:strRef>
              <c:f>Sheet1!$C$392:$G$392</c:f>
              <c:strCache>
                <c:ptCount val="5"/>
                <c:pt idx="0">
                  <c:v>Spoken</c:v>
                </c:pt>
                <c:pt idx="1">
                  <c:v>Gestures/body language</c:v>
                </c:pt>
                <c:pt idx="2">
                  <c:v>Sign language/finger spelling</c:v>
                </c:pt>
                <c:pt idx="3">
                  <c:v>Communication aid</c:v>
                </c:pt>
                <c:pt idx="4">
                  <c:v>Other</c:v>
                </c:pt>
              </c:strCache>
            </c:strRef>
          </c:cat>
          <c:val>
            <c:numRef>
              <c:f>Sheet1!$C$394:$G$394</c:f>
              <c:numCache>
                <c:formatCode>0%</c:formatCode>
                <c:ptCount val="5"/>
                <c:pt idx="0">
                  <c:v>0.74000000000000044</c:v>
                </c:pt>
                <c:pt idx="1">
                  <c:v>0.23</c:v>
                </c:pt>
                <c:pt idx="2">
                  <c:v>1.0000000000000005E-2</c:v>
                </c:pt>
                <c:pt idx="3">
                  <c:v>1.0000000000000005E-2</c:v>
                </c:pt>
                <c:pt idx="4">
                  <c:v>2.0000000000000011E-2</c:v>
                </c:pt>
              </c:numCache>
            </c:numRef>
          </c:val>
        </c:ser>
        <c:ser>
          <c:idx val="2"/>
          <c:order val="2"/>
          <c:tx>
            <c:strRef>
              <c:f>Sheet1!$B$395</c:f>
              <c:strCache>
                <c:ptCount val="1"/>
                <c:pt idx="0">
                  <c:v>Hispanic</c:v>
                </c:pt>
              </c:strCache>
            </c:strRef>
          </c:tx>
          <c:dLbls>
            <c:dLbl>
              <c:idx val="0"/>
              <c:layout>
                <c:manualLayout>
                  <c:x val="4.3990573448546802E-2"/>
                  <c:y val="5.42091945623483E-3"/>
                </c:manualLayout>
              </c:layout>
              <c:showVal val="1"/>
            </c:dLbl>
            <c:dLbl>
              <c:idx val="1"/>
              <c:layout>
                <c:manualLayout>
                  <c:x val="4.0848389630793396E-2"/>
                  <c:y val="0"/>
                </c:manualLayout>
              </c:layout>
              <c:showVal val="1"/>
            </c:dLbl>
            <c:dLbl>
              <c:idx val="2"/>
              <c:layout>
                <c:manualLayout>
                  <c:x val="1.5710919088766703E-2"/>
                  <c:y val="-9.9382375290625494E-17"/>
                </c:manualLayout>
              </c:layout>
              <c:showVal val="1"/>
            </c:dLbl>
            <c:dLbl>
              <c:idx val="3"/>
              <c:layout>
                <c:manualLayout>
                  <c:x val="2.5137470542026738E-2"/>
                  <c:y val="9.9382375290625494E-17"/>
                </c:manualLayout>
              </c:layout>
              <c:showVal val="1"/>
            </c:dLbl>
            <c:dLbl>
              <c:idx val="4"/>
              <c:layout>
                <c:manualLayout>
                  <c:x val="3.1421838177533427E-3"/>
                  <c:y val="-2.1683677824939445E-2"/>
                </c:manualLayout>
              </c:layout>
              <c:showVal val="1"/>
            </c:dLbl>
            <c:showVal val="1"/>
          </c:dLbls>
          <c:cat>
            <c:strRef>
              <c:f>Sheet1!$C$392:$G$392</c:f>
              <c:strCache>
                <c:ptCount val="5"/>
                <c:pt idx="0">
                  <c:v>Spoken</c:v>
                </c:pt>
                <c:pt idx="1">
                  <c:v>Gestures/body language</c:v>
                </c:pt>
                <c:pt idx="2">
                  <c:v>Sign language/finger spelling</c:v>
                </c:pt>
                <c:pt idx="3">
                  <c:v>Communication aid</c:v>
                </c:pt>
                <c:pt idx="4">
                  <c:v>Other</c:v>
                </c:pt>
              </c:strCache>
            </c:strRef>
          </c:cat>
          <c:val>
            <c:numRef>
              <c:f>Sheet1!$C$395:$G$395</c:f>
              <c:numCache>
                <c:formatCode>0%</c:formatCode>
                <c:ptCount val="5"/>
                <c:pt idx="0">
                  <c:v>0.71000000000000041</c:v>
                </c:pt>
                <c:pt idx="1">
                  <c:v>0.22</c:v>
                </c:pt>
                <c:pt idx="2">
                  <c:v>3.0000000000000002E-2</c:v>
                </c:pt>
                <c:pt idx="3">
                  <c:v>1.0000000000000005E-2</c:v>
                </c:pt>
                <c:pt idx="4">
                  <c:v>3.0000000000000002E-2</c:v>
                </c:pt>
              </c:numCache>
            </c:numRef>
          </c:val>
        </c:ser>
        <c:axId val="97870592"/>
        <c:axId val="97872128"/>
      </c:barChart>
      <c:catAx>
        <c:axId val="97870592"/>
        <c:scaling>
          <c:orientation val="minMax"/>
        </c:scaling>
        <c:axPos val="b"/>
        <c:tickLblPos val="nextTo"/>
        <c:txPr>
          <a:bodyPr/>
          <a:lstStyle/>
          <a:p>
            <a:pPr>
              <a:defRPr sz="800"/>
            </a:pPr>
            <a:endParaRPr lang="en-US"/>
          </a:p>
        </c:txPr>
        <c:crossAx val="97872128"/>
        <c:crosses val="autoZero"/>
        <c:auto val="1"/>
        <c:lblAlgn val="ctr"/>
        <c:lblOffset val="100"/>
      </c:catAx>
      <c:valAx>
        <c:axId val="97872128"/>
        <c:scaling>
          <c:orientation val="minMax"/>
          <c:max val="1"/>
        </c:scaling>
        <c:axPos val="l"/>
        <c:majorGridlines/>
        <c:numFmt formatCode="0%" sourceLinked="1"/>
        <c:tickLblPos val="nextTo"/>
        <c:crossAx val="97870592"/>
        <c:crosses val="autoZero"/>
        <c:crossBetween val="between"/>
      </c:valAx>
    </c:plotArea>
    <c:legend>
      <c:legendPos val="r"/>
      <c:layout>
        <c:manualLayout>
          <c:xMode val="edge"/>
          <c:yMode val="edge"/>
          <c:x val="0.65200957500108303"/>
          <c:y val="3.4321249662793228E-2"/>
          <c:w val="0.32913732209239754"/>
          <c:h val="0.23747981027635592"/>
        </c:manualLayout>
      </c:layout>
      <c:spPr>
        <a:solidFill>
          <a:schemeClr val="lt1"/>
        </a:solidFill>
      </c:spPr>
    </c:legend>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47709487702926E-2"/>
          <c:y val="3.1620549781089392E-2"/>
          <c:w val="0.93684480412170823"/>
          <c:h val="0.86410859361436965"/>
        </c:manualLayout>
      </c:layout>
      <c:barChart>
        <c:barDir val="col"/>
        <c:grouping val="clustered"/>
        <c:ser>
          <c:idx val="0"/>
          <c:order val="0"/>
          <c:tx>
            <c:strRef>
              <c:f>Sheet1!$I$49</c:f>
              <c:strCache>
                <c:ptCount val="1"/>
                <c:pt idx="0">
                  <c:v>White, Non-Hispanic</c:v>
                </c:pt>
              </c:strCache>
            </c:strRef>
          </c:tx>
          <c:dLbls>
            <c:showVal val="1"/>
          </c:dLbls>
          <c:cat>
            <c:strRef>
              <c:f>Sheet1!$J$48:$P$48</c:f>
              <c:strCache>
                <c:ptCount val="7"/>
                <c:pt idx="0">
                  <c:v>n/a - no ID label</c:v>
                </c:pt>
                <c:pt idx="1">
                  <c:v>Mild ID</c:v>
                </c:pt>
                <c:pt idx="2">
                  <c:v>Moderate ID</c:v>
                </c:pt>
                <c:pt idx="3">
                  <c:v>Severe ID</c:v>
                </c:pt>
                <c:pt idx="4">
                  <c:v>Profound ID</c:v>
                </c:pt>
                <c:pt idx="5">
                  <c:v>Unspecified level</c:v>
                </c:pt>
                <c:pt idx="6">
                  <c:v>ID level unknown</c:v>
                </c:pt>
              </c:strCache>
            </c:strRef>
          </c:cat>
          <c:val>
            <c:numRef>
              <c:f>Sheet1!$J$49:$P$49</c:f>
              <c:numCache>
                <c:formatCode>0%</c:formatCode>
                <c:ptCount val="7"/>
                <c:pt idx="0">
                  <c:v>3.0000000000000002E-2</c:v>
                </c:pt>
                <c:pt idx="1">
                  <c:v>0.38000000000000056</c:v>
                </c:pt>
                <c:pt idx="2">
                  <c:v>0.28000000000000008</c:v>
                </c:pt>
                <c:pt idx="3">
                  <c:v>0.13</c:v>
                </c:pt>
                <c:pt idx="4">
                  <c:v>0.12000000000000002</c:v>
                </c:pt>
                <c:pt idx="5">
                  <c:v>3.0000000000000002E-2</c:v>
                </c:pt>
                <c:pt idx="6">
                  <c:v>3.0000000000000002E-2</c:v>
                </c:pt>
              </c:numCache>
            </c:numRef>
          </c:val>
        </c:ser>
        <c:ser>
          <c:idx val="1"/>
          <c:order val="1"/>
          <c:tx>
            <c:strRef>
              <c:f>Sheet1!$I$50</c:f>
              <c:strCache>
                <c:ptCount val="1"/>
                <c:pt idx="0">
                  <c:v>African American, Non-Hispanic</c:v>
                </c:pt>
              </c:strCache>
            </c:strRef>
          </c:tx>
          <c:dLbls>
            <c:showVal val="1"/>
          </c:dLbls>
          <c:cat>
            <c:strRef>
              <c:f>Sheet1!$J$48:$P$48</c:f>
              <c:strCache>
                <c:ptCount val="7"/>
                <c:pt idx="0">
                  <c:v>n/a - no ID label</c:v>
                </c:pt>
                <c:pt idx="1">
                  <c:v>Mild ID</c:v>
                </c:pt>
                <c:pt idx="2">
                  <c:v>Moderate ID</c:v>
                </c:pt>
                <c:pt idx="3">
                  <c:v>Severe ID</c:v>
                </c:pt>
                <c:pt idx="4">
                  <c:v>Profound ID</c:v>
                </c:pt>
                <c:pt idx="5">
                  <c:v>Unspecified level</c:v>
                </c:pt>
                <c:pt idx="6">
                  <c:v>ID level unknown</c:v>
                </c:pt>
              </c:strCache>
            </c:strRef>
          </c:cat>
          <c:val>
            <c:numRef>
              <c:f>Sheet1!$J$50:$P$50</c:f>
              <c:numCache>
                <c:formatCode>0%</c:formatCode>
                <c:ptCount val="7"/>
                <c:pt idx="0">
                  <c:v>1.0000000000000005E-2</c:v>
                </c:pt>
                <c:pt idx="1">
                  <c:v>0.32000000000000056</c:v>
                </c:pt>
                <c:pt idx="2">
                  <c:v>0.30000000000000032</c:v>
                </c:pt>
                <c:pt idx="3">
                  <c:v>0.15000000000000024</c:v>
                </c:pt>
                <c:pt idx="4">
                  <c:v>0.16</c:v>
                </c:pt>
                <c:pt idx="5">
                  <c:v>2.0000000000000011E-2</c:v>
                </c:pt>
                <c:pt idx="6">
                  <c:v>2.0000000000000011E-2</c:v>
                </c:pt>
              </c:numCache>
            </c:numRef>
          </c:val>
        </c:ser>
        <c:ser>
          <c:idx val="2"/>
          <c:order val="2"/>
          <c:tx>
            <c:strRef>
              <c:f>Sheet1!$I$51</c:f>
              <c:strCache>
                <c:ptCount val="1"/>
                <c:pt idx="0">
                  <c:v>Hispanic</c:v>
                </c:pt>
              </c:strCache>
            </c:strRef>
          </c:tx>
          <c:dLbls>
            <c:showVal val="1"/>
          </c:dLbls>
          <c:cat>
            <c:strRef>
              <c:f>Sheet1!$J$48:$P$48</c:f>
              <c:strCache>
                <c:ptCount val="7"/>
                <c:pt idx="0">
                  <c:v>n/a - no ID label</c:v>
                </c:pt>
                <c:pt idx="1">
                  <c:v>Mild ID</c:v>
                </c:pt>
                <c:pt idx="2">
                  <c:v>Moderate ID</c:v>
                </c:pt>
                <c:pt idx="3">
                  <c:v>Severe ID</c:v>
                </c:pt>
                <c:pt idx="4">
                  <c:v>Profound ID</c:v>
                </c:pt>
                <c:pt idx="5">
                  <c:v>Unspecified level</c:v>
                </c:pt>
                <c:pt idx="6">
                  <c:v>ID level unknown</c:v>
                </c:pt>
              </c:strCache>
            </c:strRef>
          </c:cat>
          <c:val>
            <c:numRef>
              <c:f>Sheet1!$J$51:$P$51</c:f>
              <c:numCache>
                <c:formatCode>0%</c:formatCode>
                <c:ptCount val="7"/>
                <c:pt idx="0">
                  <c:v>2.0000000000000011E-2</c:v>
                </c:pt>
                <c:pt idx="1">
                  <c:v>0.33000000000000063</c:v>
                </c:pt>
                <c:pt idx="2">
                  <c:v>0.33000000000000063</c:v>
                </c:pt>
                <c:pt idx="3">
                  <c:v>0.14000000000000001</c:v>
                </c:pt>
                <c:pt idx="4">
                  <c:v>0.12000000000000002</c:v>
                </c:pt>
                <c:pt idx="5">
                  <c:v>2.0000000000000011E-2</c:v>
                </c:pt>
                <c:pt idx="6">
                  <c:v>4.0000000000000022E-2</c:v>
                </c:pt>
              </c:numCache>
            </c:numRef>
          </c:val>
        </c:ser>
        <c:axId val="97805056"/>
        <c:axId val="97806592"/>
      </c:barChart>
      <c:catAx>
        <c:axId val="97805056"/>
        <c:scaling>
          <c:orientation val="minMax"/>
        </c:scaling>
        <c:axPos val="b"/>
        <c:tickLblPos val="nextTo"/>
        <c:crossAx val="97806592"/>
        <c:crosses val="autoZero"/>
        <c:auto val="1"/>
        <c:lblAlgn val="ctr"/>
        <c:lblOffset val="100"/>
      </c:catAx>
      <c:valAx>
        <c:axId val="97806592"/>
        <c:scaling>
          <c:orientation val="minMax"/>
          <c:max val="1"/>
        </c:scaling>
        <c:axPos val="l"/>
        <c:majorGridlines/>
        <c:numFmt formatCode="0%" sourceLinked="1"/>
        <c:tickLblPos val="nextTo"/>
        <c:crossAx val="97805056"/>
        <c:crosses val="autoZero"/>
        <c:crossBetween val="between"/>
      </c:valAx>
    </c:plotArea>
    <c:legend>
      <c:legendPos val="r"/>
      <c:layout>
        <c:manualLayout>
          <c:xMode val="edge"/>
          <c:yMode val="edge"/>
          <c:x val="0.74778859239817519"/>
          <c:y val="2.7404853720439507E-2"/>
          <c:w val="0.23677930883639597"/>
          <c:h val="0.15180172625114502"/>
        </c:manualLayout>
      </c:layout>
      <c:spPr>
        <a:solidFill>
          <a:prstClr val="white"/>
        </a:solidFill>
      </c:spPr>
    </c:legend>
    <c:plotVisOnly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47709487702926E-2"/>
          <c:y val="3.1620549781089392E-2"/>
          <c:w val="0.93684480412170823"/>
          <c:h val="0.83971753817836203"/>
        </c:manualLayout>
      </c:layout>
      <c:barChart>
        <c:barDir val="col"/>
        <c:grouping val="clustered"/>
        <c:ser>
          <c:idx val="0"/>
          <c:order val="0"/>
          <c:tx>
            <c:strRef>
              <c:f>Sheet1!$B$366</c:f>
              <c:strCache>
                <c:ptCount val="1"/>
                <c:pt idx="0">
                  <c:v>White, Non-Hispanic</c:v>
                </c:pt>
              </c:strCache>
            </c:strRef>
          </c:tx>
          <c:dLbls>
            <c:txPr>
              <a:bodyPr/>
              <a:lstStyle/>
              <a:p>
                <a:pPr>
                  <a:defRPr sz="1400"/>
                </a:pPr>
                <a:endParaRPr lang="en-US"/>
              </a:p>
            </c:txPr>
            <c:showVal val="1"/>
          </c:dLbls>
          <c:cat>
            <c:multiLvlStrRef>
              <c:f>Sheet1!$C$364:$E$365</c:f>
              <c:multiLvlStrCache>
                <c:ptCount val="3"/>
                <c:lvl>
                  <c:pt idx="0">
                    <c:v>Moves self around environment without aids</c:v>
                  </c:pt>
                  <c:pt idx="1">
                    <c:v>Moves self around environment with aids or uses wheelchair independently</c:v>
                  </c:pt>
                  <c:pt idx="2">
                    <c:v>Non-ambulatory, always needs assistance</c:v>
                  </c:pt>
                </c:lvl>
                <c:lvl>
                  <c:pt idx="0">
                    <c:v>‘person’s mobility’</c:v>
                  </c:pt>
                </c:lvl>
              </c:multiLvlStrCache>
            </c:multiLvlStrRef>
          </c:cat>
          <c:val>
            <c:numRef>
              <c:f>Sheet1!$C$366:$E$366</c:f>
              <c:numCache>
                <c:formatCode>0%</c:formatCode>
                <c:ptCount val="3"/>
                <c:pt idx="0">
                  <c:v>0.75000000000000111</c:v>
                </c:pt>
                <c:pt idx="1">
                  <c:v>0.15000000000000024</c:v>
                </c:pt>
                <c:pt idx="2">
                  <c:v>0.1</c:v>
                </c:pt>
              </c:numCache>
            </c:numRef>
          </c:val>
        </c:ser>
        <c:ser>
          <c:idx val="1"/>
          <c:order val="1"/>
          <c:tx>
            <c:strRef>
              <c:f>Sheet1!$B$367</c:f>
              <c:strCache>
                <c:ptCount val="1"/>
                <c:pt idx="0">
                  <c:v>African American, Non-Hispanic</c:v>
                </c:pt>
              </c:strCache>
            </c:strRef>
          </c:tx>
          <c:dLbls>
            <c:txPr>
              <a:bodyPr/>
              <a:lstStyle/>
              <a:p>
                <a:pPr>
                  <a:defRPr sz="1400"/>
                </a:pPr>
                <a:endParaRPr lang="en-US"/>
              </a:p>
            </c:txPr>
            <c:showVal val="1"/>
          </c:dLbls>
          <c:cat>
            <c:multiLvlStrRef>
              <c:f>Sheet1!$C$364:$E$365</c:f>
              <c:multiLvlStrCache>
                <c:ptCount val="3"/>
                <c:lvl>
                  <c:pt idx="0">
                    <c:v>Moves self around environment without aids</c:v>
                  </c:pt>
                  <c:pt idx="1">
                    <c:v>Moves self around environment with aids or uses wheelchair independently</c:v>
                  </c:pt>
                  <c:pt idx="2">
                    <c:v>Non-ambulatory, always needs assistance</c:v>
                  </c:pt>
                </c:lvl>
                <c:lvl>
                  <c:pt idx="0">
                    <c:v>‘person’s mobility’</c:v>
                  </c:pt>
                </c:lvl>
              </c:multiLvlStrCache>
            </c:multiLvlStrRef>
          </c:cat>
          <c:val>
            <c:numRef>
              <c:f>Sheet1!$C$367:$E$367</c:f>
              <c:numCache>
                <c:formatCode>0%</c:formatCode>
                <c:ptCount val="3"/>
                <c:pt idx="0">
                  <c:v>0.81</c:v>
                </c:pt>
                <c:pt idx="1">
                  <c:v>0.11</c:v>
                </c:pt>
                <c:pt idx="2">
                  <c:v>8.0000000000000043E-2</c:v>
                </c:pt>
              </c:numCache>
            </c:numRef>
          </c:val>
        </c:ser>
        <c:ser>
          <c:idx val="2"/>
          <c:order val="2"/>
          <c:tx>
            <c:strRef>
              <c:f>Sheet1!$B$368</c:f>
              <c:strCache>
                <c:ptCount val="1"/>
                <c:pt idx="0">
                  <c:v>Hispanic</c:v>
                </c:pt>
              </c:strCache>
            </c:strRef>
          </c:tx>
          <c:dLbls>
            <c:txPr>
              <a:bodyPr/>
              <a:lstStyle/>
              <a:p>
                <a:pPr>
                  <a:defRPr sz="1400"/>
                </a:pPr>
                <a:endParaRPr lang="en-US"/>
              </a:p>
            </c:txPr>
            <c:showVal val="1"/>
          </c:dLbls>
          <c:cat>
            <c:multiLvlStrRef>
              <c:f>Sheet1!$C$364:$E$365</c:f>
              <c:multiLvlStrCache>
                <c:ptCount val="3"/>
                <c:lvl>
                  <c:pt idx="0">
                    <c:v>Moves self around environment without aids</c:v>
                  </c:pt>
                  <c:pt idx="1">
                    <c:v>Moves self around environment with aids or uses wheelchair independently</c:v>
                  </c:pt>
                  <c:pt idx="2">
                    <c:v>Non-ambulatory, always needs assistance</c:v>
                  </c:pt>
                </c:lvl>
                <c:lvl>
                  <c:pt idx="0">
                    <c:v>‘person’s mobility’</c:v>
                  </c:pt>
                </c:lvl>
              </c:multiLvlStrCache>
            </c:multiLvlStrRef>
          </c:cat>
          <c:val>
            <c:numRef>
              <c:f>Sheet1!$C$368:$E$368</c:f>
              <c:numCache>
                <c:formatCode>0%</c:formatCode>
                <c:ptCount val="3"/>
                <c:pt idx="0">
                  <c:v>0.81</c:v>
                </c:pt>
                <c:pt idx="1">
                  <c:v>0.11</c:v>
                </c:pt>
                <c:pt idx="2">
                  <c:v>8.0000000000000043E-2</c:v>
                </c:pt>
              </c:numCache>
            </c:numRef>
          </c:val>
        </c:ser>
        <c:axId val="111057536"/>
        <c:axId val="111063424"/>
      </c:barChart>
      <c:catAx>
        <c:axId val="111057536"/>
        <c:scaling>
          <c:orientation val="minMax"/>
        </c:scaling>
        <c:axPos val="b"/>
        <c:tickLblPos val="nextTo"/>
        <c:txPr>
          <a:bodyPr/>
          <a:lstStyle/>
          <a:p>
            <a:pPr>
              <a:defRPr sz="1200" baseline="0"/>
            </a:pPr>
            <a:endParaRPr lang="en-US"/>
          </a:p>
        </c:txPr>
        <c:crossAx val="111063424"/>
        <c:crosses val="autoZero"/>
        <c:auto val="1"/>
        <c:lblAlgn val="ctr"/>
        <c:lblOffset val="100"/>
      </c:catAx>
      <c:valAx>
        <c:axId val="111063424"/>
        <c:scaling>
          <c:orientation val="minMax"/>
          <c:max val="1"/>
        </c:scaling>
        <c:axPos val="l"/>
        <c:majorGridlines/>
        <c:numFmt formatCode="0%" sourceLinked="0"/>
        <c:tickLblPos val="nextTo"/>
        <c:crossAx val="111057536"/>
        <c:crosses val="autoZero"/>
        <c:crossBetween val="between"/>
      </c:valAx>
    </c:plotArea>
    <c:legend>
      <c:legendPos val="r"/>
      <c:layout>
        <c:manualLayout>
          <c:xMode val="edge"/>
          <c:yMode val="edge"/>
          <c:x val="0.74778859239817519"/>
          <c:y val="6.1899998936173428E-2"/>
          <c:w val="0.23677930883639597"/>
          <c:h val="0.15180172625114502"/>
        </c:manualLayout>
      </c:layout>
      <c:spPr>
        <a:solidFill>
          <a:prstClr val="white"/>
        </a:solidFill>
      </c:spPr>
    </c:legend>
    <c:plotVisOnly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47709487702926E-2"/>
          <c:y val="3.1620549781089392E-2"/>
          <c:w val="0.93662085642072745"/>
          <c:h val="0.83041833512033558"/>
        </c:manualLayout>
      </c:layout>
      <c:barChart>
        <c:barDir val="col"/>
        <c:grouping val="clustered"/>
        <c:ser>
          <c:idx val="0"/>
          <c:order val="0"/>
          <c:tx>
            <c:strRef>
              <c:f>Sheet1!$A$57</c:f>
              <c:strCache>
                <c:ptCount val="1"/>
                <c:pt idx="0">
                  <c:v>White, Non-Hispanic</c:v>
                </c:pt>
              </c:strCache>
            </c:strRef>
          </c:tx>
          <c:dLbls>
            <c:txPr>
              <a:bodyPr/>
              <a:lstStyle/>
              <a:p>
                <a:pPr>
                  <a:defRPr sz="1400"/>
                </a:pPr>
                <a:endParaRPr lang="en-US"/>
              </a:p>
            </c:txPr>
            <c:showVal val="1"/>
          </c:dLbls>
          <c:cat>
            <c:strRef>
              <c:f>Sheet1!$B$56:$E$56</c:f>
              <c:strCache>
                <c:ptCount val="4"/>
                <c:pt idx="0">
                  <c:v>Autism-Spectrum Disorder                              (p &lt; .01)</c:v>
                </c:pt>
                <c:pt idx="1">
                  <c:v>Mental Illness or Psychiatric Diagnosis (p &lt; .01)</c:v>
                </c:pt>
                <c:pt idx="2">
                  <c:v>Hearing loss- severe or profound (p &lt; .01)</c:v>
                </c:pt>
                <c:pt idx="3">
                  <c:v>Down Syndrome                                                      (p &lt; .01)</c:v>
                </c:pt>
              </c:strCache>
            </c:strRef>
          </c:cat>
          <c:val>
            <c:numRef>
              <c:f>Sheet1!$B$57:$E$57</c:f>
              <c:numCache>
                <c:formatCode>0%</c:formatCode>
                <c:ptCount val="4"/>
                <c:pt idx="0">
                  <c:v>0.11</c:v>
                </c:pt>
                <c:pt idx="1">
                  <c:v>0.36000000000000032</c:v>
                </c:pt>
                <c:pt idx="2">
                  <c:v>6.0000000000000032E-2</c:v>
                </c:pt>
                <c:pt idx="3">
                  <c:v>0.11</c:v>
                </c:pt>
              </c:numCache>
            </c:numRef>
          </c:val>
        </c:ser>
        <c:ser>
          <c:idx val="1"/>
          <c:order val="1"/>
          <c:tx>
            <c:strRef>
              <c:f>Sheet1!$A$58</c:f>
              <c:strCache>
                <c:ptCount val="1"/>
                <c:pt idx="0">
                  <c:v>African American, Non-Hispanic</c:v>
                </c:pt>
              </c:strCache>
            </c:strRef>
          </c:tx>
          <c:dLbls>
            <c:txPr>
              <a:bodyPr/>
              <a:lstStyle/>
              <a:p>
                <a:pPr>
                  <a:defRPr sz="1400"/>
                </a:pPr>
                <a:endParaRPr lang="en-US"/>
              </a:p>
            </c:txPr>
            <c:showVal val="1"/>
          </c:dLbls>
          <c:cat>
            <c:strRef>
              <c:f>Sheet1!$B$56:$E$56</c:f>
              <c:strCache>
                <c:ptCount val="4"/>
                <c:pt idx="0">
                  <c:v>Autism-Spectrum Disorder                              (p &lt; .01)</c:v>
                </c:pt>
                <c:pt idx="1">
                  <c:v>Mental Illness or Psychiatric Diagnosis (p &lt; .01)</c:v>
                </c:pt>
                <c:pt idx="2">
                  <c:v>Hearing loss- severe or profound (p &lt; .01)</c:v>
                </c:pt>
                <c:pt idx="3">
                  <c:v>Down Syndrome                                                      (p &lt; .01)</c:v>
                </c:pt>
              </c:strCache>
            </c:strRef>
          </c:cat>
          <c:val>
            <c:numRef>
              <c:f>Sheet1!$B$58:$E$58</c:f>
              <c:numCache>
                <c:formatCode>0%</c:formatCode>
                <c:ptCount val="4"/>
                <c:pt idx="0">
                  <c:v>0.14000000000000001</c:v>
                </c:pt>
                <c:pt idx="1">
                  <c:v>0.30000000000000032</c:v>
                </c:pt>
                <c:pt idx="2">
                  <c:v>4.0000000000000022E-2</c:v>
                </c:pt>
                <c:pt idx="3">
                  <c:v>6.0000000000000032E-2</c:v>
                </c:pt>
              </c:numCache>
            </c:numRef>
          </c:val>
        </c:ser>
        <c:ser>
          <c:idx val="2"/>
          <c:order val="2"/>
          <c:tx>
            <c:strRef>
              <c:f>Sheet1!$A$59</c:f>
              <c:strCache>
                <c:ptCount val="1"/>
                <c:pt idx="0">
                  <c:v>Hispanic</c:v>
                </c:pt>
              </c:strCache>
            </c:strRef>
          </c:tx>
          <c:dLbls>
            <c:txPr>
              <a:bodyPr/>
              <a:lstStyle/>
              <a:p>
                <a:pPr>
                  <a:defRPr sz="1400"/>
                </a:pPr>
                <a:endParaRPr lang="en-US"/>
              </a:p>
            </c:txPr>
            <c:showVal val="1"/>
          </c:dLbls>
          <c:cat>
            <c:strRef>
              <c:f>Sheet1!$B$56:$E$56</c:f>
              <c:strCache>
                <c:ptCount val="4"/>
                <c:pt idx="0">
                  <c:v>Autism-Spectrum Disorder                              (p &lt; .01)</c:v>
                </c:pt>
                <c:pt idx="1">
                  <c:v>Mental Illness or Psychiatric Diagnosis (p &lt; .01)</c:v>
                </c:pt>
                <c:pt idx="2">
                  <c:v>Hearing loss- severe or profound (p &lt; .01)</c:v>
                </c:pt>
                <c:pt idx="3">
                  <c:v>Down Syndrome                                                      (p &lt; .01)</c:v>
                </c:pt>
              </c:strCache>
            </c:strRef>
          </c:cat>
          <c:val>
            <c:numRef>
              <c:f>Sheet1!$B$59:$E$59</c:f>
              <c:numCache>
                <c:formatCode>0%</c:formatCode>
                <c:ptCount val="4"/>
                <c:pt idx="0">
                  <c:v>0.14000000000000001</c:v>
                </c:pt>
                <c:pt idx="1">
                  <c:v>0.29000000000000031</c:v>
                </c:pt>
                <c:pt idx="2">
                  <c:v>0.05</c:v>
                </c:pt>
                <c:pt idx="3">
                  <c:v>8.0000000000000043E-2</c:v>
                </c:pt>
              </c:numCache>
            </c:numRef>
          </c:val>
        </c:ser>
        <c:axId val="111107456"/>
        <c:axId val="111121536"/>
      </c:barChart>
      <c:catAx>
        <c:axId val="111107456"/>
        <c:scaling>
          <c:orientation val="minMax"/>
        </c:scaling>
        <c:axPos val="b"/>
        <c:tickLblPos val="nextTo"/>
        <c:crossAx val="111121536"/>
        <c:crosses val="autoZero"/>
        <c:auto val="1"/>
        <c:lblAlgn val="ctr"/>
        <c:lblOffset val="100"/>
      </c:catAx>
      <c:valAx>
        <c:axId val="111121536"/>
        <c:scaling>
          <c:orientation val="minMax"/>
          <c:max val="1"/>
        </c:scaling>
        <c:axPos val="l"/>
        <c:majorGridlines/>
        <c:numFmt formatCode="0%" sourceLinked="1"/>
        <c:tickLblPos val="nextTo"/>
        <c:crossAx val="111107456"/>
        <c:crosses val="autoZero"/>
        <c:crossBetween val="between"/>
      </c:valAx>
    </c:plotArea>
    <c:legend>
      <c:legendPos val="r"/>
      <c:layout>
        <c:manualLayout>
          <c:xMode val="edge"/>
          <c:yMode val="edge"/>
          <c:x val="0.75396143190434561"/>
          <c:y val="3.8903235459017485E-2"/>
          <c:w val="0.23677930883639597"/>
          <c:h val="0.15180172625114502"/>
        </c:manualLayout>
      </c:layout>
      <c:spPr>
        <a:solidFill>
          <a:prstClr val="white"/>
        </a:solidFill>
        <a:ln>
          <a:solidFill>
            <a:schemeClr val="bg1"/>
          </a:solidFill>
        </a:ln>
      </c:spPr>
    </c:legend>
    <c:plotVisOnly val="1"/>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47709487702926E-2"/>
          <c:y val="3.1620549781089392E-2"/>
          <c:w val="0.92295591523281861"/>
          <c:h val="0.84128838009304152"/>
        </c:manualLayout>
      </c:layout>
      <c:barChart>
        <c:barDir val="col"/>
        <c:grouping val="clustered"/>
        <c:ser>
          <c:idx val="0"/>
          <c:order val="0"/>
          <c:tx>
            <c:strRef>
              <c:f>Sheet1!$A$376</c:f>
              <c:strCache>
                <c:ptCount val="1"/>
                <c:pt idx="0">
                  <c:v>White, Non-Hispanic</c:v>
                </c:pt>
              </c:strCache>
            </c:strRef>
          </c:tx>
          <c:dLbls>
            <c:txPr>
              <a:bodyPr/>
              <a:lstStyle/>
              <a:p>
                <a:pPr>
                  <a:defRPr sz="1400"/>
                </a:pPr>
                <a:endParaRPr lang="en-US"/>
              </a:p>
            </c:txPr>
            <c:showVal val="1"/>
          </c:dLbls>
          <c:cat>
            <c:strRef>
              <c:f>Sheet1!$B$375:$G$375</c:f>
              <c:strCache>
                <c:ptCount val="6"/>
                <c:pt idx="0">
                  <c:v>Institution</c:v>
                </c:pt>
                <c:pt idx="1">
                  <c:v>Community-Based Residence</c:v>
                </c:pt>
                <c:pt idx="2">
                  <c:v>Independent Home/apt</c:v>
                </c:pt>
                <c:pt idx="3">
                  <c:v>Parent/relative’s home</c:v>
                </c:pt>
                <c:pt idx="4">
                  <c:v>Foster care/host home</c:v>
                </c:pt>
                <c:pt idx="5">
                  <c:v>other</c:v>
                </c:pt>
              </c:strCache>
            </c:strRef>
          </c:cat>
          <c:val>
            <c:numRef>
              <c:f>Sheet1!$B$376:$G$376</c:f>
              <c:numCache>
                <c:formatCode>0%</c:formatCode>
                <c:ptCount val="6"/>
                <c:pt idx="0">
                  <c:v>0.05</c:v>
                </c:pt>
                <c:pt idx="1">
                  <c:v>0.41000000000000031</c:v>
                </c:pt>
                <c:pt idx="2">
                  <c:v>0.13</c:v>
                </c:pt>
                <c:pt idx="3">
                  <c:v>0.30000000000000032</c:v>
                </c:pt>
                <c:pt idx="4">
                  <c:v>0.05</c:v>
                </c:pt>
                <c:pt idx="5">
                  <c:v>0.05</c:v>
                </c:pt>
              </c:numCache>
            </c:numRef>
          </c:val>
        </c:ser>
        <c:ser>
          <c:idx val="1"/>
          <c:order val="1"/>
          <c:tx>
            <c:strRef>
              <c:f>Sheet1!$A$377</c:f>
              <c:strCache>
                <c:ptCount val="1"/>
                <c:pt idx="0">
                  <c:v>African American, Non-Hispanic</c:v>
                </c:pt>
              </c:strCache>
            </c:strRef>
          </c:tx>
          <c:dLbls>
            <c:dLbl>
              <c:idx val="1"/>
              <c:layout>
                <c:manualLayout>
                  <c:x val="7.7160493827160663E-3"/>
                  <c:y val="0"/>
                </c:manualLayout>
              </c:layout>
              <c:showVal val="1"/>
            </c:dLbl>
            <c:dLbl>
              <c:idx val="2"/>
              <c:layout>
                <c:manualLayout>
                  <c:x val="1.5432098765432119E-2"/>
                  <c:y val="-1.7247572607866954E-2"/>
                </c:manualLayout>
              </c:layout>
              <c:showVal val="1"/>
            </c:dLbl>
            <c:txPr>
              <a:bodyPr/>
              <a:lstStyle/>
              <a:p>
                <a:pPr>
                  <a:defRPr sz="1400"/>
                </a:pPr>
                <a:endParaRPr lang="en-US"/>
              </a:p>
            </c:txPr>
            <c:showVal val="1"/>
          </c:dLbls>
          <c:cat>
            <c:strRef>
              <c:f>Sheet1!$B$375:$G$375</c:f>
              <c:strCache>
                <c:ptCount val="6"/>
                <c:pt idx="0">
                  <c:v>Institution</c:v>
                </c:pt>
                <c:pt idx="1">
                  <c:v>Community-Based Residence</c:v>
                </c:pt>
                <c:pt idx="2">
                  <c:v>Independent Home/apt</c:v>
                </c:pt>
                <c:pt idx="3">
                  <c:v>Parent/relative’s home</c:v>
                </c:pt>
                <c:pt idx="4">
                  <c:v>Foster care/host home</c:v>
                </c:pt>
                <c:pt idx="5">
                  <c:v>other</c:v>
                </c:pt>
              </c:strCache>
            </c:strRef>
          </c:cat>
          <c:val>
            <c:numRef>
              <c:f>Sheet1!$B$377:$G$377</c:f>
              <c:numCache>
                <c:formatCode>0%</c:formatCode>
                <c:ptCount val="6"/>
                <c:pt idx="0">
                  <c:v>0.05</c:v>
                </c:pt>
                <c:pt idx="1">
                  <c:v>0.33000000000000057</c:v>
                </c:pt>
                <c:pt idx="2">
                  <c:v>0.12000000000000002</c:v>
                </c:pt>
                <c:pt idx="3">
                  <c:v>0.41000000000000031</c:v>
                </c:pt>
                <c:pt idx="4">
                  <c:v>0.05</c:v>
                </c:pt>
                <c:pt idx="5">
                  <c:v>4.0000000000000022E-2</c:v>
                </c:pt>
              </c:numCache>
            </c:numRef>
          </c:val>
        </c:ser>
        <c:ser>
          <c:idx val="2"/>
          <c:order val="2"/>
          <c:tx>
            <c:strRef>
              <c:f>Sheet1!$A$378</c:f>
              <c:strCache>
                <c:ptCount val="1"/>
                <c:pt idx="0">
                  <c:v>Hispanic</c:v>
                </c:pt>
              </c:strCache>
            </c:strRef>
          </c:tx>
          <c:dLbls>
            <c:dLbl>
              <c:idx val="1"/>
              <c:layout>
                <c:manualLayout>
                  <c:x val="1.6975308641975335E-2"/>
                  <c:y val="2.8745954346444877E-3"/>
                </c:manualLayout>
              </c:layout>
              <c:showVal val="1"/>
            </c:dLbl>
            <c:txPr>
              <a:bodyPr/>
              <a:lstStyle/>
              <a:p>
                <a:pPr>
                  <a:defRPr sz="1400"/>
                </a:pPr>
                <a:endParaRPr lang="en-US"/>
              </a:p>
            </c:txPr>
            <c:showVal val="1"/>
          </c:dLbls>
          <c:cat>
            <c:strRef>
              <c:f>Sheet1!$B$375:$G$375</c:f>
              <c:strCache>
                <c:ptCount val="6"/>
                <c:pt idx="0">
                  <c:v>Institution</c:v>
                </c:pt>
                <c:pt idx="1">
                  <c:v>Community-Based Residence</c:v>
                </c:pt>
                <c:pt idx="2">
                  <c:v>Independent Home/apt</c:v>
                </c:pt>
                <c:pt idx="3">
                  <c:v>Parent/relative’s home</c:v>
                </c:pt>
                <c:pt idx="4">
                  <c:v>Foster care/host home</c:v>
                </c:pt>
                <c:pt idx="5">
                  <c:v>other</c:v>
                </c:pt>
              </c:strCache>
            </c:strRef>
          </c:cat>
          <c:val>
            <c:numRef>
              <c:f>Sheet1!$B$378:$G$378</c:f>
              <c:numCache>
                <c:formatCode>0%</c:formatCode>
                <c:ptCount val="6"/>
                <c:pt idx="0">
                  <c:v>3.0000000000000002E-2</c:v>
                </c:pt>
                <c:pt idx="1">
                  <c:v>0.33000000000000057</c:v>
                </c:pt>
                <c:pt idx="2">
                  <c:v>8.0000000000000043E-2</c:v>
                </c:pt>
                <c:pt idx="3">
                  <c:v>0.47000000000000008</c:v>
                </c:pt>
                <c:pt idx="4">
                  <c:v>0.05</c:v>
                </c:pt>
                <c:pt idx="5">
                  <c:v>3.0000000000000002E-2</c:v>
                </c:pt>
              </c:numCache>
            </c:numRef>
          </c:val>
        </c:ser>
        <c:axId val="110997888"/>
        <c:axId val="110999424"/>
      </c:barChart>
      <c:catAx>
        <c:axId val="110997888"/>
        <c:scaling>
          <c:orientation val="minMax"/>
        </c:scaling>
        <c:axPos val="b"/>
        <c:tickLblPos val="nextTo"/>
        <c:crossAx val="110999424"/>
        <c:crosses val="autoZero"/>
        <c:auto val="1"/>
        <c:lblAlgn val="ctr"/>
        <c:lblOffset val="100"/>
      </c:catAx>
      <c:valAx>
        <c:axId val="110999424"/>
        <c:scaling>
          <c:orientation val="minMax"/>
          <c:max val="1"/>
        </c:scaling>
        <c:axPos val="l"/>
        <c:majorGridlines/>
        <c:numFmt formatCode="0%" sourceLinked="0"/>
        <c:tickLblPos val="nextTo"/>
        <c:crossAx val="110997888"/>
        <c:crosses val="autoZero"/>
        <c:crossBetween val="between"/>
      </c:valAx>
    </c:plotArea>
    <c:legend>
      <c:legendPos val="r"/>
      <c:layout>
        <c:manualLayout>
          <c:xMode val="edge"/>
          <c:yMode val="edge"/>
          <c:x val="0.74778859239817486"/>
          <c:y val="3.6028640024372983E-2"/>
          <c:w val="0.23677930883639592"/>
          <c:h val="0.15180172625114502"/>
        </c:manualLayout>
      </c:layout>
      <c:spPr>
        <a:solidFill>
          <a:prstClr val="white"/>
        </a:solidFill>
      </c:spPr>
    </c:legend>
    <c:plotVisOnly val="1"/>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12703018372703412"/>
          <c:y val="5.1400554097404495E-2"/>
          <c:w val="0.85547816880370098"/>
          <c:h val="0.7863232720909894"/>
        </c:manualLayout>
      </c:layout>
      <c:lineChart>
        <c:grouping val="standard"/>
        <c:ser>
          <c:idx val="0"/>
          <c:order val="0"/>
          <c:tx>
            <c:strRef>
              <c:f>Sheet5!$B$3</c:f>
              <c:strCache>
                <c:ptCount val="1"/>
                <c:pt idx="0">
                  <c:v>White</c:v>
                </c:pt>
              </c:strCache>
            </c:strRef>
          </c:tx>
          <c:dLbls>
            <c:dLbl>
              <c:idx val="0"/>
              <c:layout>
                <c:manualLayout>
                  <c:x val="-6.2019978845927956E-2"/>
                  <c:y val="-5.7048702245552606E-2"/>
                </c:manualLayout>
              </c:layout>
              <c:dLblPos val="r"/>
              <c:showVal val="1"/>
            </c:dLbl>
            <c:dLbl>
              <c:idx val="9"/>
              <c:layout/>
              <c:dLblPos val="t"/>
              <c:showVal val="1"/>
            </c:dLbl>
            <c:delete val="1"/>
            <c:numFmt formatCode="#,##0" sourceLinked="0"/>
            <c:dLblPos val="t"/>
          </c:dLbls>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Sheet5!$B$4:$B$13</c:f>
              <c:numCache>
                <c:formatCode>#,##0</c:formatCode>
                <c:ptCount val="10"/>
                <c:pt idx="0">
                  <c:v>5.6054069999999943</c:v>
                </c:pt>
                <c:pt idx="1">
                  <c:v>5.6496050000000002</c:v>
                </c:pt>
                <c:pt idx="2">
                  <c:v>5.9380180000000014</c:v>
                </c:pt>
                <c:pt idx="3">
                  <c:v>6.3641339999999902</c:v>
                </c:pt>
                <c:pt idx="4">
                  <c:v>6.5697640000000002</c:v>
                </c:pt>
                <c:pt idx="5">
                  <c:v>6.630287</c:v>
                </c:pt>
                <c:pt idx="6">
                  <c:v>6.0702740000000004</c:v>
                </c:pt>
                <c:pt idx="7">
                  <c:v>6.189489</c:v>
                </c:pt>
                <c:pt idx="8">
                  <c:v>6.2820530000000003</c:v>
                </c:pt>
                <c:pt idx="9">
                  <c:v>6.4622390000000003</c:v>
                </c:pt>
              </c:numCache>
            </c:numRef>
          </c:val>
        </c:ser>
        <c:ser>
          <c:idx val="1"/>
          <c:order val="1"/>
          <c:tx>
            <c:strRef>
              <c:f>Sheet5!$C$3</c:f>
              <c:strCache>
                <c:ptCount val="1"/>
                <c:pt idx="0">
                  <c:v>Black</c:v>
                </c:pt>
              </c:strCache>
            </c:strRef>
          </c:tx>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Sheet5!$C$4:$C$13</c:f>
              <c:numCache>
                <c:formatCode>#,##0</c:formatCode>
                <c:ptCount val="10"/>
                <c:pt idx="0">
                  <c:v>1.1825330000000001</c:v>
                </c:pt>
                <c:pt idx="1">
                  <c:v>1.284365</c:v>
                </c:pt>
                <c:pt idx="2">
                  <c:v>1.29053</c:v>
                </c:pt>
                <c:pt idx="3">
                  <c:v>1.3918219999999979</c:v>
                </c:pt>
                <c:pt idx="4">
                  <c:v>1.4636479999999998</c:v>
                </c:pt>
                <c:pt idx="5">
                  <c:v>1.4642199999999999</c:v>
                </c:pt>
                <c:pt idx="6">
                  <c:v>1.4353799999999992</c:v>
                </c:pt>
                <c:pt idx="7">
                  <c:v>1.4825639999999998</c:v>
                </c:pt>
                <c:pt idx="8">
                  <c:v>1.4739429999999998</c:v>
                </c:pt>
                <c:pt idx="9">
                  <c:v>1.5372859999999999</c:v>
                </c:pt>
              </c:numCache>
            </c:numRef>
          </c:val>
        </c:ser>
        <c:ser>
          <c:idx val="2"/>
          <c:order val="2"/>
          <c:tx>
            <c:strRef>
              <c:f>Sheet5!$D$3</c:f>
              <c:strCache>
                <c:ptCount val="1"/>
                <c:pt idx="0">
                  <c:v>Hispanic</c:v>
                </c:pt>
              </c:strCache>
            </c:strRef>
          </c:tx>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Sheet5!$D$4:$D$13</c:f>
              <c:numCache>
                <c:formatCode>#,##0</c:formatCode>
                <c:ptCount val="10"/>
                <c:pt idx="0">
                  <c:v>0.79377200000000003</c:v>
                </c:pt>
                <c:pt idx="1">
                  <c:v>0.79854199999999997</c:v>
                </c:pt>
                <c:pt idx="2">
                  <c:v>0.84539900000000046</c:v>
                </c:pt>
                <c:pt idx="3">
                  <c:v>0.91640100000000002</c:v>
                </c:pt>
                <c:pt idx="4">
                  <c:v>0.97360800000000036</c:v>
                </c:pt>
                <c:pt idx="5">
                  <c:v>1.0048339999999998</c:v>
                </c:pt>
                <c:pt idx="6">
                  <c:v>0.91724300000000003</c:v>
                </c:pt>
                <c:pt idx="7">
                  <c:v>0.95189100000000071</c:v>
                </c:pt>
                <c:pt idx="8">
                  <c:v>0.99200199999999961</c:v>
                </c:pt>
                <c:pt idx="9">
                  <c:v>1.0496389999999998</c:v>
                </c:pt>
              </c:numCache>
            </c:numRef>
          </c:val>
        </c:ser>
        <c:marker val="1"/>
        <c:axId val="173278720"/>
        <c:axId val="173280256"/>
      </c:lineChart>
      <c:catAx>
        <c:axId val="173278720"/>
        <c:scaling>
          <c:orientation val="minMax"/>
        </c:scaling>
        <c:axPos val="b"/>
        <c:numFmt formatCode="General" sourceLinked="1"/>
        <c:tickLblPos val="nextTo"/>
        <c:txPr>
          <a:bodyPr rot="-5400000" vert="horz"/>
          <a:lstStyle/>
          <a:p>
            <a:pPr>
              <a:defRPr/>
            </a:pPr>
            <a:endParaRPr lang="en-US"/>
          </a:p>
        </c:txPr>
        <c:crossAx val="173280256"/>
        <c:crosses val="autoZero"/>
        <c:auto val="1"/>
        <c:lblAlgn val="ctr"/>
        <c:lblOffset val="100"/>
      </c:catAx>
      <c:valAx>
        <c:axId val="173280256"/>
        <c:scaling>
          <c:orientation val="minMax"/>
          <c:max val="150"/>
        </c:scaling>
        <c:axPos val="l"/>
        <c:numFmt formatCode="#,##0" sourceLinked="0"/>
        <c:tickLblPos val="nextTo"/>
        <c:crossAx val="173278720"/>
        <c:crosses val="autoZero"/>
        <c:crossBetween val="between"/>
        <c:majorUnit val="50"/>
      </c:valAx>
    </c:plotArea>
    <c:legend>
      <c:legendPos val="r"/>
      <c:layout>
        <c:manualLayout>
          <c:xMode val="edge"/>
          <c:yMode val="edge"/>
          <c:x val="0.15430952198936301"/>
          <c:y val="4.5720326625838512E-2"/>
          <c:w val="0.25185164961175999"/>
          <c:h val="0.25115157480314981"/>
        </c:manualLayout>
      </c:layout>
    </c:legend>
    <c:plotVisOnly val="1"/>
    <c:dispBlanksAs val="gap"/>
  </c:chart>
  <c:spPr>
    <a:ln>
      <a:noFill/>
    </a:ln>
  </c:spPr>
  <c:txPr>
    <a:bodyPr/>
    <a:lstStyle/>
    <a:p>
      <a:pPr>
        <a:defRPr sz="1200">
          <a:latin typeface="Times New Roman" panose="02020603050405020304" pitchFamily="18" charset="0"/>
          <a:cs typeface="Times New Roman" panose="02020603050405020304" pitchFamily="18" charset="0"/>
        </a:defRPr>
      </a:pPr>
      <a:endParaRPr lang="en-US"/>
    </a:p>
  </c:tx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1.8696850393700813E-2"/>
          <c:y val="5.1400554097404495E-2"/>
          <c:w val="0.96381146106736659"/>
          <c:h val="0.7863232720909894"/>
        </c:manualLayout>
      </c:layout>
      <c:lineChart>
        <c:grouping val="standard"/>
        <c:ser>
          <c:idx val="0"/>
          <c:order val="0"/>
          <c:tx>
            <c:strRef>
              <c:f>Sheet5!$E$3</c:f>
              <c:strCache>
                <c:ptCount val="1"/>
                <c:pt idx="0">
                  <c:v>White</c:v>
                </c:pt>
              </c:strCache>
            </c:strRef>
          </c:tx>
          <c:dLbls>
            <c:dLbl>
              <c:idx val="0"/>
              <c:layout>
                <c:manualLayout>
                  <c:x val="-6.2019978845927942E-2"/>
                  <c:y val="-5.7048702245552606E-2"/>
                </c:manualLayout>
              </c:layout>
              <c:dLblPos val="r"/>
              <c:showVal val="1"/>
            </c:dLbl>
            <c:dLbl>
              <c:idx val="9"/>
              <c:layout/>
              <c:dLblPos val="t"/>
              <c:showVal val="1"/>
            </c:dLbl>
            <c:delete val="1"/>
            <c:numFmt formatCode="#,##0" sourceLinked="0"/>
            <c:dLblPos val="t"/>
          </c:dLbls>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Sheet5!$E$4:$E$13</c:f>
              <c:numCache>
                <c:formatCode>#,##0</c:formatCode>
                <c:ptCount val="10"/>
                <c:pt idx="0">
                  <c:v>12.540393</c:v>
                </c:pt>
                <c:pt idx="1">
                  <c:v>10.465398</c:v>
                </c:pt>
                <c:pt idx="2">
                  <c:v>10.408303999999999</c:v>
                </c:pt>
                <c:pt idx="3">
                  <c:v>10.773070000000001</c:v>
                </c:pt>
                <c:pt idx="4">
                  <c:v>10.797525</c:v>
                </c:pt>
                <c:pt idx="5">
                  <c:v>10.751131000000001</c:v>
                </c:pt>
                <c:pt idx="6">
                  <c:v>8.6989419999999988</c:v>
                </c:pt>
                <c:pt idx="7">
                  <c:v>8.6023239999999994</c:v>
                </c:pt>
                <c:pt idx="8">
                  <c:v>8.5174160000000008</c:v>
                </c:pt>
                <c:pt idx="9">
                  <c:v>8.7311989999999984</c:v>
                </c:pt>
              </c:numCache>
            </c:numRef>
          </c:val>
        </c:ser>
        <c:ser>
          <c:idx val="1"/>
          <c:order val="1"/>
          <c:tx>
            <c:strRef>
              <c:f>Sheet5!$F$3</c:f>
              <c:strCache>
                <c:ptCount val="1"/>
                <c:pt idx="0">
                  <c:v>Black</c:v>
                </c:pt>
              </c:strCache>
            </c:strRef>
          </c:tx>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Sheet5!$F$4:$F$13</c:f>
              <c:numCache>
                <c:formatCode>#,##0</c:formatCode>
                <c:ptCount val="10"/>
                <c:pt idx="0">
                  <c:v>2.5732689999999971</c:v>
                </c:pt>
                <c:pt idx="1">
                  <c:v>2.0997310000000002</c:v>
                </c:pt>
                <c:pt idx="2">
                  <c:v>2.158442999999997</c:v>
                </c:pt>
                <c:pt idx="3">
                  <c:v>2.2890390000000012</c:v>
                </c:pt>
                <c:pt idx="4">
                  <c:v>2.313148999999997</c:v>
                </c:pt>
                <c:pt idx="5">
                  <c:v>2.2702870000000002</c:v>
                </c:pt>
                <c:pt idx="6">
                  <c:v>1.9056120000000001</c:v>
                </c:pt>
                <c:pt idx="7">
                  <c:v>1.880198</c:v>
                </c:pt>
                <c:pt idx="8">
                  <c:v>1.9005050000000001</c:v>
                </c:pt>
                <c:pt idx="9">
                  <c:v>1.9958820000000008</c:v>
                </c:pt>
              </c:numCache>
            </c:numRef>
          </c:val>
        </c:ser>
        <c:ser>
          <c:idx val="2"/>
          <c:order val="2"/>
          <c:tx>
            <c:strRef>
              <c:f>Sheet5!$G$3</c:f>
              <c:strCache>
                <c:ptCount val="1"/>
                <c:pt idx="0">
                  <c:v>Hispanic</c:v>
                </c:pt>
              </c:strCache>
            </c:strRef>
          </c:tx>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Sheet5!$G$4:$G$13</c:f>
              <c:numCache>
                <c:formatCode>#,##0</c:formatCode>
                <c:ptCount val="10"/>
                <c:pt idx="0">
                  <c:v>2.0062479999999971</c:v>
                </c:pt>
                <c:pt idx="1">
                  <c:v>1.506302</c:v>
                </c:pt>
                <c:pt idx="2">
                  <c:v>1.5435369999999982</c:v>
                </c:pt>
                <c:pt idx="3">
                  <c:v>1.689945</c:v>
                </c:pt>
                <c:pt idx="4">
                  <c:v>1.6891520000000009</c:v>
                </c:pt>
                <c:pt idx="5">
                  <c:v>1.6492150000000001</c:v>
                </c:pt>
                <c:pt idx="6">
                  <c:v>1.3926520000000009</c:v>
                </c:pt>
                <c:pt idx="7">
                  <c:v>1.3963680000000001</c:v>
                </c:pt>
                <c:pt idx="8">
                  <c:v>1.4006309999999982</c:v>
                </c:pt>
                <c:pt idx="9">
                  <c:v>1.4794209999999977</c:v>
                </c:pt>
              </c:numCache>
            </c:numRef>
          </c:val>
        </c:ser>
        <c:marker val="1"/>
        <c:axId val="173404544"/>
        <c:axId val="173406080"/>
      </c:lineChart>
      <c:catAx>
        <c:axId val="173404544"/>
        <c:scaling>
          <c:orientation val="minMax"/>
        </c:scaling>
        <c:axPos val="b"/>
        <c:numFmt formatCode="General" sourceLinked="1"/>
        <c:tickLblPos val="nextTo"/>
        <c:txPr>
          <a:bodyPr rot="-5400000" vert="horz"/>
          <a:lstStyle/>
          <a:p>
            <a:pPr>
              <a:defRPr/>
            </a:pPr>
            <a:endParaRPr lang="en-US"/>
          </a:p>
        </c:txPr>
        <c:crossAx val="173406080"/>
        <c:crosses val="autoZero"/>
        <c:auto val="1"/>
        <c:lblAlgn val="ctr"/>
        <c:lblOffset val="100"/>
      </c:catAx>
      <c:valAx>
        <c:axId val="173406080"/>
        <c:scaling>
          <c:orientation val="minMax"/>
          <c:max val="150"/>
        </c:scaling>
        <c:delete val="1"/>
        <c:axPos val="l"/>
        <c:numFmt formatCode="#,##0" sourceLinked="0"/>
        <c:tickLblPos val="none"/>
        <c:crossAx val="173404544"/>
        <c:crosses val="autoZero"/>
        <c:crossBetween val="between"/>
        <c:majorUnit val="50"/>
      </c:valAx>
    </c:plotArea>
    <c:plotVisOnly val="1"/>
    <c:dispBlanksAs val="gap"/>
  </c:chart>
  <c:spPr>
    <a:ln>
      <a:noFill/>
    </a:ln>
  </c:spPr>
  <c:txPr>
    <a:bodyPr/>
    <a:lstStyle/>
    <a:p>
      <a:pPr>
        <a:defRPr sz="1200">
          <a:latin typeface="Times New Roman" panose="02020603050405020304" pitchFamily="18" charset="0"/>
          <a:cs typeface="Times New Roman" panose="02020603050405020304" pitchFamily="18" charset="0"/>
        </a:defRPr>
      </a:pPr>
      <a:endParaRPr lang="en-US"/>
    </a:p>
  </c:txPr>
  <c:externalData r:id="rId2"/>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1.5919072615923017E-2"/>
          <c:y val="5.1400554097404495E-2"/>
          <c:w val="0.96658923884514503"/>
          <c:h val="0.7863232720909894"/>
        </c:manualLayout>
      </c:layout>
      <c:lineChart>
        <c:grouping val="standard"/>
        <c:ser>
          <c:idx val="0"/>
          <c:order val="0"/>
          <c:tx>
            <c:strRef>
              <c:f>Sheet5!$H$3</c:f>
              <c:strCache>
                <c:ptCount val="1"/>
                <c:pt idx="0">
                  <c:v>White</c:v>
                </c:pt>
              </c:strCache>
            </c:strRef>
          </c:tx>
          <c:dLbls>
            <c:dLbl>
              <c:idx val="0"/>
              <c:layout>
                <c:manualLayout>
                  <c:x val="-6.2019978845927942E-2"/>
                  <c:y val="-5.7048702245552606E-2"/>
                </c:manualLayout>
              </c:layout>
              <c:dLblPos val="r"/>
              <c:showVal val="1"/>
            </c:dLbl>
            <c:dLbl>
              <c:idx val="9"/>
              <c:layout/>
              <c:dLblPos val="t"/>
              <c:showVal val="1"/>
            </c:dLbl>
            <c:delete val="1"/>
            <c:numFmt formatCode="#,##0" sourceLinked="0"/>
            <c:dLblPos val="t"/>
          </c:dLbls>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Sheet5!$H$4:$H$13</c:f>
              <c:numCache>
                <c:formatCode>#,##0</c:formatCode>
                <c:ptCount val="10"/>
                <c:pt idx="0">
                  <c:v>135.422651</c:v>
                </c:pt>
                <c:pt idx="1">
                  <c:v>136.973917</c:v>
                </c:pt>
                <c:pt idx="2">
                  <c:v>137.37015499999998</c:v>
                </c:pt>
                <c:pt idx="3">
                  <c:v>136.83650900000001</c:v>
                </c:pt>
                <c:pt idx="4">
                  <c:v>137.237303</c:v>
                </c:pt>
                <c:pt idx="5">
                  <c:v>138.59132900000023</c:v>
                </c:pt>
                <c:pt idx="6">
                  <c:v>144.64333199999999</c:v>
                </c:pt>
                <c:pt idx="7">
                  <c:v>145.35768200000001</c:v>
                </c:pt>
                <c:pt idx="8">
                  <c:v>145.57433600000007</c:v>
                </c:pt>
                <c:pt idx="9">
                  <c:v>146.3802280000003</c:v>
                </c:pt>
              </c:numCache>
            </c:numRef>
          </c:val>
        </c:ser>
        <c:ser>
          <c:idx val="1"/>
          <c:order val="1"/>
          <c:tx>
            <c:strRef>
              <c:f>Sheet5!$I$3</c:f>
              <c:strCache>
                <c:ptCount val="1"/>
                <c:pt idx="0">
                  <c:v>Black</c:v>
                </c:pt>
              </c:strCache>
            </c:strRef>
          </c:tx>
          <c:dLbls>
            <c:dLbl>
              <c:idx val="0"/>
              <c:layout>
                <c:manualLayout>
                  <c:x val="-5.8039879343440313E-2"/>
                  <c:y val="6.6307596967045926E-2"/>
                </c:manualLayout>
              </c:layout>
              <c:dLblPos val="r"/>
              <c:showVal val="1"/>
            </c:dLbl>
            <c:dLbl>
              <c:idx val="9"/>
              <c:layout/>
              <c:dLblPos val="b"/>
              <c:showVal val="1"/>
            </c:dLbl>
            <c:delete val="1"/>
            <c:numFmt formatCode="#,##0" sourceLinked="0"/>
            <c:dLblPos val="b"/>
          </c:dLbls>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Sheet5!$I$4:$I$13</c:f>
              <c:numCache>
                <c:formatCode>#,##0</c:formatCode>
                <c:ptCount val="10"/>
                <c:pt idx="0">
                  <c:v>21.035978000000025</c:v>
                </c:pt>
                <c:pt idx="1">
                  <c:v>21.205154</c:v>
                </c:pt>
                <c:pt idx="2">
                  <c:v>21.515910000000023</c:v>
                </c:pt>
                <c:pt idx="3">
                  <c:v>21.756533999999967</c:v>
                </c:pt>
                <c:pt idx="4">
                  <c:v>22.148187</c:v>
                </c:pt>
                <c:pt idx="5">
                  <c:v>22.477025999999999</c:v>
                </c:pt>
                <c:pt idx="6">
                  <c:v>23.654343000000001</c:v>
                </c:pt>
                <c:pt idx="7">
                  <c:v>24.019271000000025</c:v>
                </c:pt>
                <c:pt idx="8">
                  <c:v>24.768806999999974</c:v>
                </c:pt>
                <c:pt idx="9">
                  <c:v>25.123100000000001</c:v>
                </c:pt>
              </c:numCache>
            </c:numRef>
          </c:val>
        </c:ser>
        <c:ser>
          <c:idx val="2"/>
          <c:order val="2"/>
          <c:tx>
            <c:strRef>
              <c:f>Sheet5!$J$3</c:f>
              <c:strCache>
                <c:ptCount val="1"/>
                <c:pt idx="0">
                  <c:v>Hispanic</c:v>
                </c:pt>
              </c:strCache>
            </c:strRef>
          </c:tx>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Sheet5!$J$4:$J$13</c:f>
              <c:numCache>
                <c:formatCode>#,##0</c:formatCode>
                <c:ptCount val="10"/>
                <c:pt idx="0">
                  <c:v>23.294931999999999</c:v>
                </c:pt>
                <c:pt idx="1">
                  <c:v>24.119991000000034</c:v>
                </c:pt>
                <c:pt idx="2">
                  <c:v>24.876311000000001</c:v>
                </c:pt>
                <c:pt idx="3">
                  <c:v>25.690003999999988</c:v>
                </c:pt>
                <c:pt idx="4">
                  <c:v>26.642807000000001</c:v>
                </c:pt>
                <c:pt idx="5">
                  <c:v>27.258946999999974</c:v>
                </c:pt>
                <c:pt idx="6">
                  <c:v>28.233117</c:v>
                </c:pt>
                <c:pt idx="7">
                  <c:v>28.963112999999968</c:v>
                </c:pt>
                <c:pt idx="8">
                  <c:v>30.931571999999999</c:v>
                </c:pt>
                <c:pt idx="9">
                  <c:v>31.72958999999998</c:v>
                </c:pt>
              </c:numCache>
            </c:numRef>
          </c:val>
        </c:ser>
        <c:marker val="1"/>
        <c:axId val="173960192"/>
        <c:axId val="173966080"/>
      </c:lineChart>
      <c:catAx>
        <c:axId val="173960192"/>
        <c:scaling>
          <c:orientation val="minMax"/>
        </c:scaling>
        <c:axPos val="b"/>
        <c:numFmt formatCode="General" sourceLinked="1"/>
        <c:tickLblPos val="nextTo"/>
        <c:txPr>
          <a:bodyPr rot="-5400000" vert="horz"/>
          <a:lstStyle/>
          <a:p>
            <a:pPr>
              <a:defRPr/>
            </a:pPr>
            <a:endParaRPr lang="en-US"/>
          </a:p>
        </c:txPr>
        <c:crossAx val="173966080"/>
        <c:crosses val="autoZero"/>
        <c:auto val="1"/>
        <c:lblAlgn val="ctr"/>
        <c:lblOffset val="100"/>
      </c:catAx>
      <c:valAx>
        <c:axId val="173966080"/>
        <c:scaling>
          <c:orientation val="minMax"/>
          <c:max val="150"/>
        </c:scaling>
        <c:delete val="1"/>
        <c:axPos val="l"/>
        <c:numFmt formatCode="#,##0" sourceLinked="0"/>
        <c:tickLblPos val="none"/>
        <c:crossAx val="173960192"/>
        <c:crosses val="autoZero"/>
        <c:crossBetween val="between"/>
        <c:majorUnit val="50"/>
      </c:valAx>
    </c:plotArea>
    <c:plotVisOnly val="1"/>
    <c:dispBlanksAs val="gap"/>
  </c:chart>
  <c:spPr>
    <a:ln>
      <a:noFill/>
    </a:ln>
  </c:spPr>
  <c:txPr>
    <a:bodyPr/>
    <a:lstStyle/>
    <a:p>
      <a:pPr>
        <a:defRPr sz="1200">
          <a:latin typeface="Times New Roman" panose="02020603050405020304" pitchFamily="18" charset="0"/>
          <a:cs typeface="Times New Roman" panose="02020603050405020304" pitchFamily="18" charset="0"/>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Sheet1!$C$193</c:f>
              <c:strCache>
                <c:ptCount val="1"/>
                <c:pt idx="0">
                  <c:v>has a primary doc</c:v>
                </c:pt>
              </c:strCache>
            </c:strRef>
          </c:tx>
          <c:dLbls>
            <c:txPr>
              <a:bodyPr/>
              <a:lstStyle/>
              <a:p>
                <a:pPr>
                  <a:defRPr sz="1400"/>
                </a:pPr>
                <a:endParaRPr lang="en-US"/>
              </a:p>
            </c:txPr>
            <c:showVal val="1"/>
          </c:dLbls>
          <c:cat>
            <c:strRef>
              <c:f>Sheet1!$B$194:$B$196</c:f>
              <c:strCache>
                <c:ptCount val="3"/>
                <c:pt idx="0">
                  <c:v>White, Non-Hispanic</c:v>
                </c:pt>
                <c:pt idx="1">
                  <c:v>African American, Non-Hispanic</c:v>
                </c:pt>
                <c:pt idx="2">
                  <c:v>Hispanic</c:v>
                </c:pt>
              </c:strCache>
            </c:strRef>
          </c:cat>
          <c:val>
            <c:numRef>
              <c:f>Sheet1!$C$194:$C$196</c:f>
              <c:numCache>
                <c:formatCode>0%</c:formatCode>
                <c:ptCount val="3"/>
                <c:pt idx="0">
                  <c:v>0.92</c:v>
                </c:pt>
                <c:pt idx="1">
                  <c:v>0.97000000000000064</c:v>
                </c:pt>
                <c:pt idx="2">
                  <c:v>0.96000000000000063</c:v>
                </c:pt>
              </c:numCache>
            </c:numRef>
          </c:val>
        </c:ser>
        <c:axId val="76243712"/>
        <c:axId val="76245248"/>
      </c:barChart>
      <c:catAx>
        <c:axId val="76243712"/>
        <c:scaling>
          <c:orientation val="minMax"/>
        </c:scaling>
        <c:axPos val="b"/>
        <c:tickLblPos val="nextTo"/>
        <c:crossAx val="76245248"/>
        <c:crosses val="autoZero"/>
        <c:auto val="1"/>
        <c:lblAlgn val="ctr"/>
        <c:lblOffset val="100"/>
      </c:catAx>
      <c:valAx>
        <c:axId val="76245248"/>
        <c:scaling>
          <c:orientation val="minMax"/>
          <c:max val="1"/>
          <c:min val="0"/>
        </c:scaling>
        <c:axPos val="l"/>
        <c:majorGridlines/>
        <c:numFmt formatCode="0%" sourceLinked="1"/>
        <c:tickLblPos val="nextTo"/>
        <c:crossAx val="76243712"/>
        <c:crosses val="autoZero"/>
        <c:crossBetween val="between"/>
      </c:valAx>
    </c:plotArea>
    <c:plotVisOnly val="1"/>
  </c:chart>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2703018372703412"/>
          <c:y val="5.1400554097404495E-2"/>
          <c:w val="0.84465035794230403"/>
          <c:h val="0.7863232720909894"/>
        </c:manualLayout>
      </c:layout>
      <c:lineChart>
        <c:grouping val="standard"/>
        <c:ser>
          <c:idx val="0"/>
          <c:order val="0"/>
          <c:tx>
            <c:strRef>
              <c:f>Sheet5!$N$3</c:f>
              <c:strCache>
                <c:ptCount val="1"/>
                <c:pt idx="0">
                  <c:v>White</c:v>
                </c:pt>
              </c:strCache>
            </c:strRef>
          </c:tx>
          <c:dLbls>
            <c:dLbl>
              <c:idx val="0"/>
              <c:layout/>
              <c:dLblPos val="t"/>
              <c:showVal val="1"/>
            </c:dLbl>
            <c:dLbl>
              <c:idx val="9"/>
              <c:layout/>
              <c:dLblPos val="t"/>
              <c:showVal val="1"/>
            </c:dLbl>
            <c:delete val="1"/>
            <c:numFmt formatCode="0%" sourceLinked="0"/>
            <c:txPr>
              <a:bodyPr/>
              <a:lstStyle/>
              <a:p>
                <a:pPr algn="ctr">
                  <a:defRPr lang="en-US"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t"/>
          </c:dLbls>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Sheet5!$N$4:$N$13</c:f>
              <c:numCache>
                <c:formatCode>#,##0.00</c:formatCode>
                <c:ptCount val="10"/>
                <c:pt idx="0">
                  <c:v>0.73933262038969605</c:v>
                </c:pt>
                <c:pt idx="1">
                  <c:v>0.7306299686311527</c:v>
                </c:pt>
                <c:pt idx="2">
                  <c:v>0.73545417129936497</c:v>
                </c:pt>
                <c:pt idx="3">
                  <c:v>0.73384133056330803</c:v>
                </c:pt>
                <c:pt idx="4">
                  <c:v>0.72940484200101741</c:v>
                </c:pt>
                <c:pt idx="5">
                  <c:v>0.72865573451967702</c:v>
                </c:pt>
                <c:pt idx="6">
                  <c:v>0.72068719349174104</c:v>
                </c:pt>
                <c:pt idx="7">
                  <c:v>0.71770978568506505</c:v>
                </c:pt>
                <c:pt idx="8">
                  <c:v>0.71811321859012844</c:v>
                </c:pt>
                <c:pt idx="9">
                  <c:v>0.71412552584968103</c:v>
                </c:pt>
              </c:numCache>
            </c:numRef>
          </c:val>
        </c:ser>
        <c:ser>
          <c:idx val="1"/>
          <c:order val="1"/>
          <c:tx>
            <c:strRef>
              <c:f>Sheet5!$O$3</c:f>
              <c:strCache>
                <c:ptCount val="1"/>
                <c:pt idx="0">
                  <c:v>Black</c:v>
                </c:pt>
              </c:strCache>
            </c:strRef>
          </c:tx>
          <c:dLbls>
            <c:dLbl>
              <c:idx val="0"/>
              <c:layout>
                <c:manualLayout>
                  <c:x val="-8.7935297430418335E-2"/>
                  <c:y val="-6.7951693899534329E-2"/>
                </c:manualLayout>
              </c:layout>
              <c:dLblPos val="r"/>
              <c:showVal val="1"/>
            </c:dLbl>
            <c:dLbl>
              <c:idx val="9"/>
              <c:layout>
                <c:manualLayout>
                  <c:x val="-2.0419314745662334E-3"/>
                  <c:y val="-6.9907302049671591E-2"/>
                </c:manualLayout>
              </c:layout>
              <c:dLblPos val="r"/>
              <c:showVal val="1"/>
            </c:dLbl>
            <c:delete val="1"/>
            <c:numFmt formatCode="0%" sourceLinked="0"/>
            <c:dLblPos val="b"/>
          </c:dLbls>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Sheet5!$O$4:$O$13</c:f>
              <c:numCache>
                <c:formatCode>#,##0.00</c:formatCode>
                <c:ptCount val="10"/>
                <c:pt idx="0">
                  <c:v>0.15597176468850291</c:v>
                </c:pt>
                <c:pt idx="1">
                  <c:v>0.16609932192798404</c:v>
                </c:pt>
                <c:pt idx="2">
                  <c:v>0.1598388000317561</c:v>
                </c:pt>
                <c:pt idx="3">
                  <c:v>0.16048947246982612</c:v>
                </c:pt>
                <c:pt idx="4">
                  <c:v>0.16250080492771191</c:v>
                </c:pt>
                <c:pt idx="5">
                  <c:v>0.16091494977493412</c:v>
                </c:pt>
                <c:pt idx="6">
                  <c:v>0.17041405112754018</c:v>
                </c:pt>
                <c:pt idx="7">
                  <c:v>0.17191252633365886</c:v>
                </c:pt>
                <c:pt idx="8">
                  <c:v>0.16848917889556012</c:v>
                </c:pt>
                <c:pt idx="9">
                  <c:v>0.16988154927902691</c:v>
                </c:pt>
              </c:numCache>
            </c:numRef>
          </c:val>
        </c:ser>
        <c:ser>
          <c:idx val="2"/>
          <c:order val="2"/>
          <c:tx>
            <c:strRef>
              <c:f>Sheet5!$P$3</c:f>
              <c:strCache>
                <c:ptCount val="1"/>
                <c:pt idx="0">
                  <c:v>Hispanic</c:v>
                </c:pt>
              </c:strCache>
            </c:strRef>
          </c:tx>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Sheet5!$P$4:$P$13</c:f>
              <c:numCache>
                <c:formatCode>#,##0.00</c:formatCode>
                <c:ptCount val="10"/>
                <c:pt idx="0">
                  <c:v>0.10469561492180111</c:v>
                </c:pt>
                <c:pt idx="1">
                  <c:v>0.10327070944086505</c:v>
                </c:pt>
                <c:pt idx="2">
                  <c:v>0.104707028668878</c:v>
                </c:pt>
                <c:pt idx="3">
                  <c:v>0.10566919696686802</c:v>
                </c:pt>
                <c:pt idx="4">
                  <c:v>0.10809435307127112</c:v>
                </c:pt>
                <c:pt idx="5">
                  <c:v>0.11042931570538998</c:v>
                </c:pt>
                <c:pt idx="6">
                  <c:v>0.10889875538072002</c:v>
                </c:pt>
                <c:pt idx="7">
                  <c:v>0.11037768798127602</c:v>
                </c:pt>
                <c:pt idx="8">
                  <c:v>0.113397602514312</c:v>
                </c:pt>
                <c:pt idx="9">
                  <c:v>0.11599292487129208</c:v>
                </c:pt>
              </c:numCache>
            </c:numRef>
          </c:val>
        </c:ser>
        <c:marker val="1"/>
        <c:axId val="169638144"/>
        <c:axId val="169652224"/>
      </c:lineChart>
      <c:catAx>
        <c:axId val="169638144"/>
        <c:scaling>
          <c:orientation val="minMax"/>
        </c:scaling>
        <c:axPos val="b"/>
        <c:numFmt formatCode="General" sourceLinked="1"/>
        <c:tickLblPos val="nextTo"/>
        <c:txPr>
          <a:bodyPr rot="-5400000" vert="horz"/>
          <a:lstStyle/>
          <a:p>
            <a:pPr>
              <a:defRPr/>
            </a:pPr>
            <a:endParaRPr lang="en-US"/>
          </a:p>
        </c:txPr>
        <c:crossAx val="169652224"/>
        <c:crosses val="autoZero"/>
        <c:auto val="1"/>
        <c:lblAlgn val="ctr"/>
        <c:lblOffset val="100"/>
      </c:catAx>
      <c:valAx>
        <c:axId val="169652224"/>
        <c:scaling>
          <c:orientation val="minMax"/>
          <c:max val="1"/>
        </c:scaling>
        <c:axPos val="l"/>
        <c:numFmt formatCode="0%" sourceLinked="0"/>
        <c:tickLblPos val="nextTo"/>
        <c:crossAx val="169638144"/>
        <c:crosses val="autoZero"/>
        <c:crossBetween val="between"/>
        <c:majorUnit val="0.2"/>
      </c:valAx>
    </c:plotArea>
    <c:legend>
      <c:legendPos val="r"/>
      <c:layout>
        <c:manualLayout>
          <c:xMode val="edge"/>
          <c:yMode val="edge"/>
          <c:x val="0.39975902975455735"/>
          <c:y val="1.2436848573119006E-3"/>
          <c:w val="0.43220696782946166"/>
          <c:h val="0.25115157480314981"/>
        </c:manualLayout>
      </c:layout>
    </c:legend>
    <c:plotVisOnly val="1"/>
    <c:dispBlanksAs val="gap"/>
  </c:chart>
  <c:spPr>
    <a:ln>
      <a:noFill/>
    </a:ln>
  </c:spPr>
  <c:txPr>
    <a:bodyPr/>
    <a:lstStyle/>
    <a:p>
      <a:pPr>
        <a:defRPr sz="1200">
          <a:latin typeface="Times New Roman" panose="02020603050405020304" pitchFamily="18" charset="0"/>
          <a:cs typeface="Times New Roman" panose="02020603050405020304" pitchFamily="18" charset="0"/>
        </a:defRPr>
      </a:pPr>
      <a:endParaRPr lang="en-US"/>
    </a:p>
  </c:txPr>
  <c:externalData r:id="rId2"/>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2.1474628171478612E-2"/>
          <c:y val="5.1400554097404495E-2"/>
          <c:w val="0.96410411198600199"/>
          <c:h val="0.7863232720909894"/>
        </c:manualLayout>
      </c:layout>
      <c:lineChart>
        <c:grouping val="standard"/>
        <c:ser>
          <c:idx val="0"/>
          <c:order val="0"/>
          <c:tx>
            <c:strRef>
              <c:f>Sheet5!$Q$3</c:f>
              <c:strCache>
                <c:ptCount val="1"/>
                <c:pt idx="0">
                  <c:v>White</c:v>
                </c:pt>
              </c:strCache>
            </c:strRef>
          </c:tx>
          <c:dLbls>
            <c:dLbl>
              <c:idx val="0"/>
              <c:layout>
                <c:manualLayout>
                  <c:x val="-8.2408722476524685E-2"/>
                  <c:y val="-5.6540060382625566E-2"/>
                </c:manualLayout>
              </c:layout>
              <c:dLblPos val="r"/>
              <c:showVal val="1"/>
            </c:dLbl>
            <c:dLbl>
              <c:idx val="9"/>
              <c:layout>
                <c:manualLayout>
                  <c:x val="-4.7870191118911136E-3"/>
                  <c:y val="-6.7437379576107903E-2"/>
                </c:manualLayout>
              </c:layout>
              <c:showVal val="1"/>
            </c:dLbl>
            <c:delete val="1"/>
            <c:numFmt formatCode="0%" sourceLinked="0"/>
            <c:dLblPos val="t"/>
          </c:dLbls>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Sheet5!$Q$4:$Q$13</c:f>
              <c:numCache>
                <c:formatCode>#,##0.00</c:formatCode>
                <c:ptCount val="10"/>
                <c:pt idx="0">
                  <c:v>0.73250344189893457</c:v>
                </c:pt>
                <c:pt idx="1">
                  <c:v>0.74373373966016743</c:v>
                </c:pt>
                <c:pt idx="2">
                  <c:v>0.7376395825909674</c:v>
                </c:pt>
                <c:pt idx="3">
                  <c:v>0.73027593310057215</c:v>
                </c:pt>
                <c:pt idx="4">
                  <c:v>0.72957107738969473</c:v>
                </c:pt>
                <c:pt idx="5">
                  <c:v>0.73283347760113771</c:v>
                </c:pt>
                <c:pt idx="6">
                  <c:v>0.72508065627947205</c:v>
                </c:pt>
                <c:pt idx="7">
                  <c:v>0.72416900905724257</c:v>
                </c:pt>
                <c:pt idx="8">
                  <c:v>0.72068185679599472</c:v>
                </c:pt>
                <c:pt idx="9">
                  <c:v>0.71529083434386176</c:v>
                </c:pt>
              </c:numCache>
            </c:numRef>
          </c:val>
        </c:ser>
        <c:ser>
          <c:idx val="1"/>
          <c:order val="1"/>
          <c:tx>
            <c:strRef>
              <c:f>Sheet5!$R$3</c:f>
              <c:strCache>
                <c:ptCount val="1"/>
                <c:pt idx="0">
                  <c:v>Black</c:v>
                </c:pt>
              </c:strCache>
            </c:strRef>
          </c:tx>
          <c:dLbls>
            <c:dLbl>
              <c:idx val="0"/>
              <c:layout>
                <c:manualLayout>
                  <c:x val="-9.9585828614161861E-2"/>
                  <c:y val="-6.3322106412999013E-2"/>
                </c:manualLayout>
              </c:layout>
              <c:dLblPos val="r"/>
              <c:showVal val="1"/>
            </c:dLbl>
            <c:dLbl>
              <c:idx val="9"/>
              <c:layout>
                <c:manualLayout>
                  <c:x val="-7.3426088424912415E-4"/>
                  <c:y val="-6.4341252863623313E-2"/>
                </c:manualLayout>
              </c:layout>
              <c:dLblPos val="r"/>
              <c:showVal val="1"/>
            </c:dLbl>
            <c:delete val="1"/>
            <c:numFmt formatCode="0%" sourceLinked="0"/>
            <c:dLblPos val="b"/>
          </c:dLbls>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Sheet5!$R$4:$R$13</c:f>
              <c:numCache>
                <c:formatCode>#,##0.00</c:formatCode>
                <c:ptCount val="10"/>
                <c:pt idx="0">
                  <c:v>0.15030855886508701</c:v>
                </c:pt>
                <c:pt idx="1">
                  <c:v>0.14921943617532638</c:v>
                </c:pt>
                <c:pt idx="2">
                  <c:v>0.15296949373946037</c:v>
                </c:pt>
                <c:pt idx="3">
                  <c:v>0.15516747701709918</c:v>
                </c:pt>
                <c:pt idx="4">
                  <c:v>0.15629568888174822</c:v>
                </c:pt>
                <c:pt idx="5">
                  <c:v>0.15475044601006718</c:v>
                </c:pt>
                <c:pt idx="6">
                  <c:v>0.15883798277699029</c:v>
                </c:pt>
                <c:pt idx="7">
                  <c:v>0.15828061376105004</c:v>
                </c:pt>
                <c:pt idx="8">
                  <c:v>0.16080692457079301</c:v>
                </c:pt>
                <c:pt idx="9">
                  <c:v>0.16350974259456211</c:v>
                </c:pt>
              </c:numCache>
            </c:numRef>
          </c:val>
        </c:ser>
        <c:ser>
          <c:idx val="2"/>
          <c:order val="2"/>
          <c:tx>
            <c:strRef>
              <c:f>Sheet5!$S$3</c:f>
              <c:strCache>
                <c:ptCount val="1"/>
                <c:pt idx="0">
                  <c:v>Hispanic</c:v>
                </c:pt>
              </c:strCache>
            </c:strRef>
          </c:tx>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Sheet5!$S$4:$S$13</c:f>
              <c:numCache>
                <c:formatCode>#,##0.00</c:formatCode>
                <c:ptCount val="10"/>
                <c:pt idx="0">
                  <c:v>0.11718799923597698</c:v>
                </c:pt>
                <c:pt idx="1">
                  <c:v>0.107046824164507</c:v>
                </c:pt>
                <c:pt idx="2">
                  <c:v>0.10939092366957302</c:v>
                </c:pt>
                <c:pt idx="3">
                  <c:v>0.114556589882331</c:v>
                </c:pt>
                <c:pt idx="4">
                  <c:v>0.11413323372855912</c:v>
                </c:pt>
                <c:pt idx="5">
                  <c:v>0.112416076388797</c:v>
                </c:pt>
                <c:pt idx="6">
                  <c:v>0.11608136094354</c:v>
                </c:pt>
                <c:pt idx="7">
                  <c:v>0.117550377181706</c:v>
                </c:pt>
                <c:pt idx="8">
                  <c:v>0.11851121863321305</c:v>
                </c:pt>
                <c:pt idx="9">
                  <c:v>0.12119942306157808</c:v>
                </c:pt>
              </c:numCache>
            </c:numRef>
          </c:val>
        </c:ser>
        <c:marker val="1"/>
        <c:axId val="174016000"/>
        <c:axId val="174017536"/>
      </c:lineChart>
      <c:catAx>
        <c:axId val="174016000"/>
        <c:scaling>
          <c:orientation val="minMax"/>
        </c:scaling>
        <c:axPos val="b"/>
        <c:numFmt formatCode="General" sourceLinked="1"/>
        <c:tickLblPos val="nextTo"/>
        <c:txPr>
          <a:bodyPr rot="-5400000" vert="horz"/>
          <a:lstStyle/>
          <a:p>
            <a:pPr>
              <a:defRPr/>
            </a:pPr>
            <a:endParaRPr lang="en-US"/>
          </a:p>
        </c:txPr>
        <c:crossAx val="174017536"/>
        <c:crosses val="autoZero"/>
        <c:auto val="1"/>
        <c:lblAlgn val="ctr"/>
        <c:lblOffset val="100"/>
      </c:catAx>
      <c:valAx>
        <c:axId val="174017536"/>
        <c:scaling>
          <c:orientation val="minMax"/>
          <c:max val="1"/>
        </c:scaling>
        <c:delete val="1"/>
        <c:axPos val="l"/>
        <c:numFmt formatCode="0%" sourceLinked="0"/>
        <c:tickLblPos val="none"/>
        <c:crossAx val="174016000"/>
        <c:crosses val="autoZero"/>
        <c:crossBetween val="between"/>
        <c:majorUnit val="0.2"/>
      </c:valAx>
    </c:plotArea>
    <c:plotVisOnly val="1"/>
    <c:dispBlanksAs val="gap"/>
  </c:chart>
  <c:spPr>
    <a:ln>
      <a:noFill/>
    </a:ln>
  </c:spPr>
  <c:txPr>
    <a:bodyPr/>
    <a:lstStyle/>
    <a:p>
      <a:pPr>
        <a:defRPr sz="1200">
          <a:latin typeface="Times New Roman" panose="02020603050405020304" pitchFamily="18" charset="0"/>
          <a:cs typeface="Times New Roman" panose="02020603050405020304" pitchFamily="18" charset="0"/>
        </a:defRPr>
      </a:pPr>
      <a:endParaRPr lang="en-US"/>
    </a:p>
  </c:txPr>
  <c:externalData r:id="rId2"/>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1.8696850393700813E-2"/>
          <c:y val="5.1400554097404495E-2"/>
          <c:w val="0.97243744531933496"/>
          <c:h val="0.7863232720909894"/>
        </c:manualLayout>
      </c:layout>
      <c:lineChart>
        <c:grouping val="standard"/>
        <c:ser>
          <c:idx val="0"/>
          <c:order val="0"/>
          <c:tx>
            <c:strRef>
              <c:f>Sheet5!$T$3</c:f>
              <c:strCache>
                <c:ptCount val="1"/>
                <c:pt idx="0">
                  <c:v>White</c:v>
                </c:pt>
              </c:strCache>
            </c:strRef>
          </c:tx>
          <c:dLbls>
            <c:dLbl>
              <c:idx val="0"/>
              <c:layout>
                <c:manualLayout>
                  <c:x val="-9.8062778276455737E-2"/>
                  <c:y val="-5.7048685388314896E-2"/>
                </c:manualLayout>
              </c:layout>
              <c:dLblPos val="r"/>
              <c:showVal val="1"/>
            </c:dLbl>
            <c:dLbl>
              <c:idx val="9"/>
              <c:layout/>
              <c:dLblPos val="t"/>
              <c:showVal val="1"/>
            </c:dLbl>
            <c:delete val="1"/>
            <c:numFmt formatCode="0%" sourceLinked="0"/>
            <c:dLblPos val="t"/>
          </c:dLbls>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Sheet5!$T$4:$T$13</c:f>
              <c:numCache>
                <c:formatCode>#,##0.00</c:formatCode>
                <c:ptCount val="10"/>
                <c:pt idx="0">
                  <c:v>0.75337951719354401</c:v>
                </c:pt>
                <c:pt idx="1">
                  <c:v>0.75136929119251339</c:v>
                </c:pt>
                <c:pt idx="2">
                  <c:v>0.74754233151621796</c:v>
                </c:pt>
                <c:pt idx="3">
                  <c:v>0.74253443942675901</c:v>
                </c:pt>
                <c:pt idx="4">
                  <c:v>0.73772272935444905</c:v>
                </c:pt>
                <c:pt idx="5">
                  <c:v>0.73590673008207841</c:v>
                </c:pt>
                <c:pt idx="6">
                  <c:v>0.73598305144977072</c:v>
                </c:pt>
                <c:pt idx="7">
                  <c:v>0.73287099743125139</c:v>
                </c:pt>
                <c:pt idx="8">
                  <c:v>0.72326191593415001</c:v>
                </c:pt>
                <c:pt idx="9">
                  <c:v>0.72025845734301874</c:v>
                </c:pt>
              </c:numCache>
            </c:numRef>
          </c:val>
        </c:ser>
        <c:ser>
          <c:idx val="1"/>
          <c:order val="1"/>
          <c:tx>
            <c:strRef>
              <c:f>Sheet5!$U$3</c:f>
              <c:strCache>
                <c:ptCount val="1"/>
                <c:pt idx="0">
                  <c:v>Black</c:v>
                </c:pt>
              </c:strCache>
            </c:strRef>
          </c:tx>
          <c:dLbls>
            <c:dLbl>
              <c:idx val="0"/>
              <c:layout>
                <c:manualLayout>
                  <c:x val="-9.9231630611849447E-2"/>
                  <c:y val="-6.8567278078679419E-2"/>
                </c:manualLayout>
              </c:layout>
              <c:dLblPos val="r"/>
              <c:showVal val="1"/>
            </c:dLbl>
            <c:dLbl>
              <c:idx val="9"/>
              <c:layout>
                <c:manualLayout>
                  <c:x val="0"/>
                  <c:y val="-8.6705202312138713E-2"/>
                </c:manualLayout>
              </c:layout>
              <c:dLblPos val="r"/>
              <c:showVal val="1"/>
            </c:dLbl>
            <c:delete val="1"/>
            <c:numFmt formatCode="0%" sourceLinked="0"/>
            <c:dLblPos val="b"/>
          </c:dLbls>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Sheet5!$U$4:$U$13</c:f>
              <c:numCache>
                <c:formatCode>#,##0.00</c:formatCode>
                <c:ptCount val="10"/>
                <c:pt idx="0">
                  <c:v>0.11702676644052708</c:v>
                </c:pt>
                <c:pt idx="1">
                  <c:v>0.11632069725076298</c:v>
                </c:pt>
                <c:pt idx="2">
                  <c:v>0.11708550176778305</c:v>
                </c:pt>
                <c:pt idx="3">
                  <c:v>0.118060420392333</c:v>
                </c:pt>
                <c:pt idx="4">
                  <c:v>0.119058161350582</c:v>
                </c:pt>
                <c:pt idx="5">
                  <c:v>0.11935086289294389</c:v>
                </c:pt>
                <c:pt idx="6">
                  <c:v>0.120359475272455</c:v>
                </c:pt>
                <c:pt idx="7">
                  <c:v>0.121101457130704</c:v>
                </c:pt>
                <c:pt idx="8">
                  <c:v>0.123059704742347</c:v>
                </c:pt>
                <c:pt idx="9">
                  <c:v>0.12361727739401</c:v>
                </c:pt>
              </c:numCache>
            </c:numRef>
          </c:val>
        </c:ser>
        <c:ser>
          <c:idx val="2"/>
          <c:order val="2"/>
          <c:tx>
            <c:strRef>
              <c:f>Sheet5!$V$3</c:f>
              <c:strCache>
                <c:ptCount val="1"/>
                <c:pt idx="0">
                  <c:v>Hispanic</c:v>
                </c:pt>
              </c:strCache>
            </c:strRef>
          </c:tx>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Sheet5!$V$4:$V$13</c:f>
              <c:numCache>
                <c:formatCode>#,##0.00</c:formatCode>
                <c:ptCount val="10"/>
                <c:pt idx="0">
                  <c:v>0.12959371636593101</c:v>
                </c:pt>
                <c:pt idx="1">
                  <c:v>0.13231001155672412</c:v>
                </c:pt>
                <c:pt idx="2">
                  <c:v>0.135372166715998</c:v>
                </c:pt>
                <c:pt idx="3">
                  <c:v>0.13940514018090921</c:v>
                </c:pt>
                <c:pt idx="4">
                  <c:v>0.14321910929496912</c:v>
                </c:pt>
                <c:pt idx="5">
                  <c:v>0.14474240702497812</c:v>
                </c:pt>
                <c:pt idx="6">
                  <c:v>0.14365747327777501</c:v>
                </c:pt>
                <c:pt idx="7">
                  <c:v>0.146027545438046</c:v>
                </c:pt>
                <c:pt idx="8">
                  <c:v>0.15367837932350289</c:v>
                </c:pt>
                <c:pt idx="9">
                  <c:v>0.15612426526297304</c:v>
                </c:pt>
              </c:numCache>
            </c:numRef>
          </c:val>
        </c:ser>
        <c:marker val="1"/>
        <c:axId val="174055808"/>
        <c:axId val="174057344"/>
      </c:lineChart>
      <c:catAx>
        <c:axId val="174055808"/>
        <c:scaling>
          <c:orientation val="minMax"/>
        </c:scaling>
        <c:axPos val="b"/>
        <c:numFmt formatCode="General" sourceLinked="1"/>
        <c:tickLblPos val="nextTo"/>
        <c:txPr>
          <a:bodyPr rot="-5400000" vert="horz"/>
          <a:lstStyle/>
          <a:p>
            <a:pPr>
              <a:defRPr/>
            </a:pPr>
            <a:endParaRPr lang="en-US"/>
          </a:p>
        </c:txPr>
        <c:crossAx val="174057344"/>
        <c:crosses val="autoZero"/>
        <c:auto val="1"/>
        <c:lblAlgn val="ctr"/>
        <c:lblOffset val="100"/>
      </c:catAx>
      <c:valAx>
        <c:axId val="174057344"/>
        <c:scaling>
          <c:orientation val="minMax"/>
          <c:max val="1"/>
          <c:min val="0"/>
        </c:scaling>
        <c:delete val="1"/>
        <c:axPos val="l"/>
        <c:numFmt formatCode="0%" sourceLinked="0"/>
        <c:tickLblPos val="none"/>
        <c:crossAx val="174055808"/>
        <c:crosses val="autoZero"/>
        <c:crossBetween val="between"/>
        <c:majorUnit val="0.2"/>
      </c:valAx>
    </c:plotArea>
    <c:plotVisOnly val="1"/>
    <c:dispBlanksAs val="gap"/>
  </c:chart>
  <c:spPr>
    <a:ln>
      <a:noFill/>
    </a:ln>
  </c:spPr>
  <c:txPr>
    <a:bodyPr/>
    <a:lstStyle/>
    <a:p>
      <a:pPr>
        <a:defRPr sz="1200">
          <a:latin typeface="Times New Roman" panose="02020603050405020304" pitchFamily="18" charset="0"/>
          <a:cs typeface="Times New Roman" panose="02020603050405020304" pitchFamily="18" charset="0"/>
        </a:defRPr>
      </a:pPr>
      <a:endParaRPr lang="en-US"/>
    </a:p>
  </c:txPr>
  <c:externalData r:id="rId2"/>
</c:chartSpace>
</file>

<file path=ppt/charts/chart23.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12703018372703412"/>
          <c:y val="5.1400554097404495E-2"/>
          <c:w val="0.75021522309711342"/>
          <c:h val="0.7863232720909894"/>
        </c:manualLayout>
      </c:layout>
      <c:lineChart>
        <c:grouping val="standard"/>
        <c:ser>
          <c:idx val="0"/>
          <c:order val="0"/>
          <c:tx>
            <c:strRef>
              <c:f>Sheet5!$T$3</c:f>
              <c:strCache>
                <c:ptCount val="1"/>
                <c:pt idx="0">
                  <c:v>White</c:v>
                </c:pt>
              </c:strCache>
            </c:strRef>
          </c:tx>
          <c:dLbls>
            <c:dLbl>
              <c:idx val="0"/>
              <c:layout>
                <c:manualLayout>
                  <c:x val="-6.2019978845927942E-2"/>
                  <c:y val="-5.7048702245552606E-2"/>
                </c:manualLayout>
              </c:layout>
              <c:dLblPos val="r"/>
              <c:showVal val="1"/>
            </c:dLbl>
            <c:dLbl>
              <c:idx val="9"/>
              <c:layout/>
              <c:dLblPos val="t"/>
              <c:showVal val="1"/>
            </c:dLbl>
            <c:delete val="1"/>
            <c:txPr>
              <a:bodyPr/>
              <a:lstStyle/>
              <a:p>
                <a:pPr>
                  <a:defRPr sz="1100">
                    <a:latin typeface="Times New Roman" panose="02020603050405020304" pitchFamily="18" charset="0"/>
                    <a:cs typeface="Times New Roman" panose="02020603050405020304" pitchFamily="18" charset="0"/>
                  </a:defRPr>
                </a:pPr>
                <a:endParaRPr lang="en-US"/>
              </a:p>
            </c:txPr>
            <c:dLblPos val="t"/>
          </c:dLbls>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Sheet5!$T$4:$T$13</c:f>
              <c:numCache>
                <c:formatCode>###0%</c:formatCode>
                <c:ptCount val="10"/>
                <c:pt idx="0">
                  <c:v>0.30407390578418336</c:v>
                </c:pt>
                <c:pt idx="1">
                  <c:v>0.29936712389627324</c:v>
                </c:pt>
                <c:pt idx="2">
                  <c:v>0.29814577860828301</c:v>
                </c:pt>
                <c:pt idx="3">
                  <c:v>0.3012640840057742</c:v>
                </c:pt>
                <c:pt idx="4">
                  <c:v>0.30532436172745481</c:v>
                </c:pt>
                <c:pt idx="5">
                  <c:v>0.29336362060948523</c:v>
                </c:pt>
                <c:pt idx="6">
                  <c:v>0.28719247269563108</c:v>
                </c:pt>
                <c:pt idx="7">
                  <c:v>0.250086719598338</c:v>
                </c:pt>
                <c:pt idx="8">
                  <c:v>0.2387716244991879</c:v>
                </c:pt>
                <c:pt idx="9">
                  <c:v>0.23400976039419211</c:v>
                </c:pt>
              </c:numCache>
            </c:numRef>
          </c:val>
        </c:ser>
        <c:ser>
          <c:idx val="1"/>
          <c:order val="1"/>
          <c:tx>
            <c:strRef>
              <c:f>Sheet5!$U$3</c:f>
              <c:strCache>
                <c:ptCount val="1"/>
                <c:pt idx="0">
                  <c:v>Black</c:v>
                </c:pt>
              </c:strCache>
            </c:strRef>
          </c:tx>
          <c:dLbls>
            <c:dLbl>
              <c:idx val="0"/>
              <c:layout>
                <c:manualLayout>
                  <c:x val="-5.8039879343440313E-2"/>
                  <c:y val="6.6307596967045829E-2"/>
                </c:manualLayout>
              </c:layout>
              <c:dLblPos val="r"/>
              <c:showVal val="1"/>
            </c:dLbl>
            <c:dLbl>
              <c:idx val="9"/>
              <c:layout/>
              <c:dLblPos val="b"/>
              <c:showVal val="1"/>
            </c:dLbl>
            <c:delete val="1"/>
            <c:txPr>
              <a:bodyPr/>
              <a:lstStyle/>
              <a:p>
                <a:pPr>
                  <a:defRPr sz="1100">
                    <a:latin typeface="Times New Roman" panose="02020603050405020304" pitchFamily="18" charset="0"/>
                    <a:cs typeface="Times New Roman" panose="02020603050405020304" pitchFamily="18" charset="0"/>
                  </a:defRPr>
                </a:pPr>
                <a:endParaRPr lang="en-US"/>
              </a:p>
            </c:txPr>
            <c:dLblPos val="b"/>
          </c:dLbls>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Sheet5!$U$4:$U$13</c:f>
              <c:numCache>
                <c:formatCode>###0%</c:formatCode>
                <c:ptCount val="10"/>
                <c:pt idx="0">
                  <c:v>0.2086064405813623</c:v>
                </c:pt>
                <c:pt idx="1">
                  <c:v>0.197202508632671</c:v>
                </c:pt>
                <c:pt idx="2">
                  <c:v>0.20955033978288018</c:v>
                </c:pt>
                <c:pt idx="3">
                  <c:v>0.2139576756223141</c:v>
                </c:pt>
                <c:pt idx="4">
                  <c:v>0.2056676195369381</c:v>
                </c:pt>
                <c:pt idx="5">
                  <c:v>0.20470352815833701</c:v>
                </c:pt>
                <c:pt idx="6">
                  <c:v>0.2143139795733531</c:v>
                </c:pt>
                <c:pt idx="7">
                  <c:v>0.18859894075399125</c:v>
                </c:pt>
                <c:pt idx="8">
                  <c:v>0.17784676883705811</c:v>
                </c:pt>
                <c:pt idx="9">
                  <c:v>0.16869274812884497</c:v>
                </c:pt>
              </c:numCache>
            </c:numRef>
          </c:val>
        </c:ser>
        <c:ser>
          <c:idx val="2"/>
          <c:order val="2"/>
          <c:tx>
            <c:strRef>
              <c:f>Sheet5!$V$3</c:f>
              <c:strCache>
                <c:ptCount val="1"/>
                <c:pt idx="0">
                  <c:v>Hispanic</c:v>
                </c:pt>
              </c:strCache>
            </c:strRef>
          </c:tx>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Sheet5!$V$4:$V$13</c:f>
              <c:numCache>
                <c:formatCode>###0%</c:formatCode>
                <c:ptCount val="10"/>
                <c:pt idx="0">
                  <c:v>0.27089012965939802</c:v>
                </c:pt>
                <c:pt idx="1">
                  <c:v>0.25070816563186421</c:v>
                </c:pt>
                <c:pt idx="2">
                  <c:v>0.276907117231035</c:v>
                </c:pt>
                <c:pt idx="3">
                  <c:v>0.28190715636495423</c:v>
                </c:pt>
                <c:pt idx="4">
                  <c:v>0.29060566470283722</c:v>
                </c:pt>
                <c:pt idx="5">
                  <c:v>0.27298041268508122</c:v>
                </c:pt>
                <c:pt idx="6">
                  <c:v>0.27994435498553799</c:v>
                </c:pt>
                <c:pt idx="7">
                  <c:v>0.25682562394223724</c:v>
                </c:pt>
                <c:pt idx="8">
                  <c:v>0.23788258491414291</c:v>
                </c:pt>
                <c:pt idx="9">
                  <c:v>0.22742390479012312</c:v>
                </c:pt>
              </c:numCache>
            </c:numRef>
          </c:val>
        </c:ser>
        <c:marker val="1"/>
        <c:axId val="165597568"/>
        <c:axId val="165599104"/>
      </c:lineChart>
      <c:catAx>
        <c:axId val="165597568"/>
        <c:scaling>
          <c:orientation val="minMax"/>
        </c:scaling>
        <c:axPos val="b"/>
        <c:numFmt formatCode="General" sourceLinked="1"/>
        <c:tickLblPos val="nextTo"/>
        <c:txPr>
          <a:bodyPr rot="-5400000" vert="horz"/>
          <a:lstStyle/>
          <a:p>
            <a:pPr>
              <a:defRPr sz="1100">
                <a:latin typeface="Times New Roman" panose="02020603050405020304" pitchFamily="18" charset="0"/>
                <a:cs typeface="Times New Roman" panose="02020603050405020304" pitchFamily="18" charset="0"/>
              </a:defRPr>
            </a:pPr>
            <a:endParaRPr lang="en-US"/>
          </a:p>
        </c:txPr>
        <c:crossAx val="165599104"/>
        <c:crosses val="autoZero"/>
        <c:auto val="1"/>
        <c:lblAlgn val="ctr"/>
        <c:lblOffset val="100"/>
      </c:catAx>
      <c:valAx>
        <c:axId val="165599104"/>
        <c:scaling>
          <c:orientation val="minMax"/>
          <c:max val="1"/>
        </c:scaling>
        <c:axPos val="l"/>
        <c:numFmt formatCode="###0%" sourceLinked="1"/>
        <c:tickLblPos val="nextTo"/>
        <c:txPr>
          <a:bodyPr/>
          <a:lstStyle/>
          <a:p>
            <a:pPr>
              <a:defRPr sz="1100">
                <a:latin typeface="Times New Roman" panose="02020603050405020304" pitchFamily="18" charset="0"/>
                <a:cs typeface="Times New Roman" panose="02020603050405020304" pitchFamily="18" charset="0"/>
              </a:defRPr>
            </a:pPr>
            <a:endParaRPr lang="en-US"/>
          </a:p>
        </c:txPr>
        <c:crossAx val="165597568"/>
        <c:crosses val="autoZero"/>
        <c:crossBetween val="between"/>
        <c:majorUnit val="0.2"/>
      </c:valAx>
    </c:plotArea>
    <c:legend>
      <c:legendPos val="r"/>
      <c:layout>
        <c:manualLayout>
          <c:xMode val="edge"/>
          <c:yMode val="edge"/>
          <c:x val="0.1737579817448191"/>
          <c:y val="7.3498104403616371E-2"/>
          <c:w val="0.28597077604105536"/>
          <c:h val="0.25115157480314981"/>
        </c:manualLayout>
      </c:layout>
      <c:txPr>
        <a:bodyPr/>
        <a:lstStyle/>
        <a:p>
          <a:pPr>
            <a:defRPr sz="1100">
              <a:latin typeface="Times New Roman" panose="02020603050405020304" pitchFamily="18" charset="0"/>
              <a:cs typeface="Times New Roman" panose="02020603050405020304" pitchFamily="18" charset="0"/>
            </a:defRPr>
          </a:pPr>
          <a:endParaRPr lang="en-US"/>
        </a:p>
      </c:txPr>
    </c:legend>
    <c:plotVisOnly val="1"/>
    <c:dispBlanksAs val="gap"/>
  </c:chart>
  <c:spPr>
    <a:ln>
      <a:noFill/>
    </a:ln>
  </c:spPr>
  <c:externalData r:id="rId2"/>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1.7506033222357213E-3"/>
          <c:y val="5.1400554097404495E-2"/>
          <c:w val="0.93182405890538944"/>
          <c:h val="0.7863232720909894"/>
        </c:manualLayout>
      </c:layout>
      <c:lineChart>
        <c:grouping val="standard"/>
        <c:ser>
          <c:idx val="0"/>
          <c:order val="0"/>
          <c:tx>
            <c:strRef>
              <c:f>Sheet5!$Z$3</c:f>
              <c:strCache>
                <c:ptCount val="1"/>
                <c:pt idx="0">
                  <c:v>White</c:v>
                </c:pt>
              </c:strCache>
            </c:strRef>
          </c:tx>
          <c:dLbls>
            <c:dLbl>
              <c:idx val="0"/>
              <c:layout>
                <c:manualLayout>
                  <c:x val="-6.2019978845927942E-2"/>
                  <c:y val="-5.7048702245552606E-2"/>
                </c:manualLayout>
              </c:layout>
              <c:dLblPos val="r"/>
              <c:showVal val="1"/>
            </c:dLbl>
            <c:dLbl>
              <c:idx val="9"/>
              <c:layout/>
              <c:dLblPos val="t"/>
              <c:showVal val="1"/>
            </c:dLbl>
            <c:delete val="1"/>
            <c:txPr>
              <a:bodyPr/>
              <a:lstStyle/>
              <a:p>
                <a:pPr>
                  <a:defRPr sz="1100">
                    <a:latin typeface="Times New Roman" panose="02020603050405020304" pitchFamily="18" charset="0"/>
                    <a:cs typeface="Times New Roman" panose="02020603050405020304" pitchFamily="18" charset="0"/>
                  </a:defRPr>
                </a:pPr>
                <a:endParaRPr lang="en-US"/>
              </a:p>
            </c:txPr>
            <c:dLblPos val="t"/>
          </c:dLbls>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Sheet5!$Z$4:$Z$13</c:f>
              <c:numCache>
                <c:formatCode>###0%</c:formatCode>
                <c:ptCount val="10"/>
                <c:pt idx="0">
                  <c:v>0.53010093064866504</c:v>
                </c:pt>
                <c:pt idx="1">
                  <c:v>0.4440380576065997</c:v>
                </c:pt>
                <c:pt idx="2">
                  <c:v>0.4363903091224095</c:v>
                </c:pt>
                <c:pt idx="3">
                  <c:v>0.44321340156519878</c:v>
                </c:pt>
                <c:pt idx="4">
                  <c:v>0.44389876383708338</c:v>
                </c:pt>
                <c:pt idx="5">
                  <c:v>0.43594743659992602</c:v>
                </c:pt>
                <c:pt idx="6">
                  <c:v>0.48170662593221136</c:v>
                </c:pt>
                <c:pt idx="7">
                  <c:v>0.4444490814342732</c:v>
                </c:pt>
                <c:pt idx="8">
                  <c:v>0.42193712271421302</c:v>
                </c:pt>
                <c:pt idx="9">
                  <c:v>0.41823213512829099</c:v>
                </c:pt>
              </c:numCache>
            </c:numRef>
          </c:val>
        </c:ser>
        <c:ser>
          <c:idx val="1"/>
          <c:order val="1"/>
          <c:tx>
            <c:strRef>
              <c:f>Sheet5!$AA$3</c:f>
              <c:strCache>
                <c:ptCount val="1"/>
                <c:pt idx="0">
                  <c:v>Black</c:v>
                </c:pt>
              </c:strCache>
            </c:strRef>
          </c:tx>
          <c:dLbls>
            <c:dLbl>
              <c:idx val="0"/>
              <c:layout>
                <c:manualLayout>
                  <c:x val="-5.8039879343440313E-2"/>
                  <c:y val="6.6307596967045829E-2"/>
                </c:manualLayout>
              </c:layout>
              <c:dLblPos val="r"/>
              <c:showVal val="1"/>
            </c:dLbl>
            <c:dLbl>
              <c:idx val="9"/>
              <c:layout/>
              <c:dLblPos val="b"/>
              <c:showVal val="1"/>
            </c:dLbl>
            <c:delete val="1"/>
            <c:txPr>
              <a:bodyPr/>
              <a:lstStyle/>
              <a:p>
                <a:pPr>
                  <a:defRPr sz="1100">
                    <a:latin typeface="Times New Roman" panose="02020603050405020304" pitchFamily="18" charset="0"/>
                    <a:cs typeface="Times New Roman" panose="02020603050405020304" pitchFamily="18" charset="0"/>
                  </a:defRPr>
                </a:pPr>
                <a:endParaRPr lang="en-US"/>
              </a:p>
            </c:txPr>
            <c:dLblPos val="b"/>
          </c:dLbls>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Sheet5!$AA$4:$AA$13</c:f>
              <c:numCache>
                <c:formatCode>###0%</c:formatCode>
                <c:ptCount val="10"/>
                <c:pt idx="0">
                  <c:v>0.42976735040137565</c:v>
                </c:pt>
                <c:pt idx="1">
                  <c:v>0.3400521304871908</c:v>
                </c:pt>
                <c:pt idx="2">
                  <c:v>0.32455987950573723</c:v>
                </c:pt>
                <c:pt idx="3">
                  <c:v>0.34249700420132578</c:v>
                </c:pt>
                <c:pt idx="4">
                  <c:v>0.34636376644997835</c:v>
                </c:pt>
                <c:pt idx="5">
                  <c:v>0.33111584570585251</c:v>
                </c:pt>
                <c:pt idx="6">
                  <c:v>0.37651263740992436</c:v>
                </c:pt>
                <c:pt idx="7">
                  <c:v>0.346255553936341</c:v>
                </c:pt>
                <c:pt idx="8">
                  <c:v>0.32002125750787336</c:v>
                </c:pt>
                <c:pt idx="9">
                  <c:v>0.31192074481357135</c:v>
                </c:pt>
              </c:numCache>
            </c:numRef>
          </c:val>
        </c:ser>
        <c:ser>
          <c:idx val="2"/>
          <c:order val="2"/>
          <c:tx>
            <c:strRef>
              <c:f>Sheet5!$AB$3</c:f>
              <c:strCache>
                <c:ptCount val="1"/>
                <c:pt idx="0">
                  <c:v>Hispanic</c:v>
                </c:pt>
              </c:strCache>
            </c:strRef>
          </c:tx>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Sheet5!$AB$4:$AB$13</c:f>
              <c:numCache>
                <c:formatCode>###0%</c:formatCode>
                <c:ptCount val="10"/>
                <c:pt idx="0">
                  <c:v>0.4820306362922232</c:v>
                </c:pt>
                <c:pt idx="1">
                  <c:v>0.403737099200559</c:v>
                </c:pt>
                <c:pt idx="2">
                  <c:v>0.4210802850854895</c:v>
                </c:pt>
                <c:pt idx="3">
                  <c:v>0.42052907047270821</c:v>
                </c:pt>
                <c:pt idx="4">
                  <c:v>0.43896345621945337</c:v>
                </c:pt>
                <c:pt idx="5">
                  <c:v>0.42344206182941657</c:v>
                </c:pt>
                <c:pt idx="6">
                  <c:v>0.46313651938890721</c:v>
                </c:pt>
                <c:pt idx="7">
                  <c:v>0.43817747184123423</c:v>
                </c:pt>
                <c:pt idx="8">
                  <c:v>0.41917749928425252</c:v>
                </c:pt>
                <c:pt idx="9">
                  <c:v>0.41267833834993622</c:v>
                </c:pt>
              </c:numCache>
            </c:numRef>
          </c:val>
        </c:ser>
        <c:marker val="1"/>
        <c:axId val="174251392"/>
        <c:axId val="174064768"/>
      </c:lineChart>
      <c:catAx>
        <c:axId val="174251392"/>
        <c:scaling>
          <c:orientation val="minMax"/>
        </c:scaling>
        <c:axPos val="b"/>
        <c:numFmt formatCode="General" sourceLinked="1"/>
        <c:tickLblPos val="nextTo"/>
        <c:txPr>
          <a:bodyPr rot="-5400000" vert="horz"/>
          <a:lstStyle/>
          <a:p>
            <a:pPr>
              <a:defRPr sz="1100">
                <a:latin typeface="Times New Roman" panose="02020603050405020304" pitchFamily="18" charset="0"/>
                <a:cs typeface="Times New Roman" panose="02020603050405020304" pitchFamily="18" charset="0"/>
              </a:defRPr>
            </a:pPr>
            <a:endParaRPr lang="en-US"/>
          </a:p>
        </c:txPr>
        <c:crossAx val="174064768"/>
        <c:crosses val="autoZero"/>
        <c:auto val="1"/>
        <c:lblAlgn val="ctr"/>
        <c:lblOffset val="100"/>
      </c:catAx>
      <c:valAx>
        <c:axId val="174064768"/>
        <c:scaling>
          <c:orientation val="minMax"/>
          <c:max val="1"/>
        </c:scaling>
        <c:delete val="1"/>
        <c:axPos val="l"/>
        <c:numFmt formatCode="###0%" sourceLinked="1"/>
        <c:tickLblPos val="none"/>
        <c:crossAx val="174251392"/>
        <c:crosses val="autoZero"/>
        <c:crossBetween val="between"/>
        <c:majorUnit val="0.2"/>
      </c:valAx>
    </c:plotArea>
    <c:plotVisOnly val="1"/>
    <c:dispBlanksAs val="gap"/>
  </c:chart>
  <c:spPr>
    <a:ln>
      <a:noFill/>
    </a:ln>
  </c:spPr>
  <c:externalData r:id="rId2"/>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2.2007334699600926E-2"/>
          <c:y val="5.1400554097404495E-2"/>
          <c:w val="0.89988135044763196"/>
          <c:h val="0.7863232720909894"/>
        </c:manualLayout>
      </c:layout>
      <c:lineChart>
        <c:grouping val="standard"/>
        <c:ser>
          <c:idx val="0"/>
          <c:order val="0"/>
          <c:tx>
            <c:strRef>
              <c:f>Sheet5!$AC$3</c:f>
              <c:strCache>
                <c:ptCount val="1"/>
                <c:pt idx="0">
                  <c:v>White</c:v>
                </c:pt>
              </c:strCache>
            </c:strRef>
          </c:tx>
          <c:dLbls>
            <c:dLbl>
              <c:idx val="0"/>
              <c:layout>
                <c:manualLayout>
                  <c:x val="-6.2019978845927942E-2"/>
                  <c:y val="-5.7048702245552606E-2"/>
                </c:manualLayout>
              </c:layout>
              <c:dLblPos val="r"/>
              <c:showVal val="1"/>
            </c:dLbl>
            <c:dLbl>
              <c:idx val="9"/>
              <c:layout/>
              <c:dLblPos val="t"/>
              <c:showVal val="1"/>
            </c:dLbl>
            <c:delete val="1"/>
            <c:txPr>
              <a:bodyPr/>
              <a:lstStyle/>
              <a:p>
                <a:pPr>
                  <a:defRPr sz="1100">
                    <a:latin typeface="Times New Roman" panose="02020603050405020304" pitchFamily="18" charset="0"/>
                    <a:cs typeface="Times New Roman" panose="02020603050405020304" pitchFamily="18" charset="0"/>
                  </a:defRPr>
                </a:pPr>
                <a:endParaRPr lang="en-US"/>
              </a:p>
            </c:txPr>
            <c:dLblPos val="t"/>
          </c:dLbls>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Sheet5!$AC$4:$AC$13</c:f>
              <c:numCache>
                <c:formatCode>###0%</c:formatCode>
                <c:ptCount val="10"/>
                <c:pt idx="0">
                  <c:v>0.73504098660718276</c:v>
                </c:pt>
                <c:pt idx="1">
                  <c:v>0.73165091715965258</c:v>
                </c:pt>
                <c:pt idx="2">
                  <c:v>0.732726843032244</c:v>
                </c:pt>
                <c:pt idx="3">
                  <c:v>0.73689210384634896</c:v>
                </c:pt>
                <c:pt idx="4">
                  <c:v>0.74770021529787889</c:v>
                </c:pt>
                <c:pt idx="5">
                  <c:v>0.74650924950723196</c:v>
                </c:pt>
                <c:pt idx="6">
                  <c:v>0.74826599680378059</c:v>
                </c:pt>
                <c:pt idx="7">
                  <c:v>0.71680560371071445</c:v>
                </c:pt>
                <c:pt idx="8">
                  <c:v>0.70315072568835202</c:v>
                </c:pt>
                <c:pt idx="9">
                  <c:v>0.7046373913285614</c:v>
                </c:pt>
              </c:numCache>
            </c:numRef>
          </c:val>
        </c:ser>
        <c:ser>
          <c:idx val="1"/>
          <c:order val="1"/>
          <c:tx>
            <c:strRef>
              <c:f>Sheet5!$AD$3</c:f>
              <c:strCache>
                <c:ptCount val="1"/>
                <c:pt idx="0">
                  <c:v>Black</c:v>
                </c:pt>
              </c:strCache>
            </c:strRef>
          </c:tx>
          <c:dLbls>
            <c:dLbl>
              <c:idx val="0"/>
              <c:layout>
                <c:manualLayout>
                  <c:x val="-5.8039879343440313E-2"/>
                  <c:y val="6.6307596967045829E-2"/>
                </c:manualLayout>
              </c:layout>
              <c:dLblPos val="r"/>
              <c:showVal val="1"/>
            </c:dLbl>
            <c:dLbl>
              <c:idx val="9"/>
              <c:layout/>
              <c:dLblPos val="b"/>
              <c:showVal val="1"/>
            </c:dLbl>
            <c:delete val="1"/>
            <c:txPr>
              <a:bodyPr/>
              <a:lstStyle/>
              <a:p>
                <a:pPr>
                  <a:defRPr sz="1100">
                    <a:latin typeface="Times New Roman" panose="02020603050405020304" pitchFamily="18" charset="0"/>
                    <a:cs typeface="Times New Roman" panose="02020603050405020304" pitchFamily="18" charset="0"/>
                  </a:defRPr>
                </a:pPr>
                <a:endParaRPr lang="en-US"/>
              </a:p>
            </c:txPr>
            <c:dLblPos val="b"/>
          </c:dLbls>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Sheet5!$AD$4:$AD$13</c:f>
              <c:numCache>
                <c:formatCode>###0%</c:formatCode>
                <c:ptCount val="10"/>
                <c:pt idx="0">
                  <c:v>0.65835703003682644</c:v>
                </c:pt>
                <c:pt idx="1">
                  <c:v>0.64526987165478888</c:v>
                </c:pt>
                <c:pt idx="2">
                  <c:v>0.64895874727120639</c:v>
                </c:pt>
                <c:pt idx="3">
                  <c:v>0.65125469893320342</c:v>
                </c:pt>
                <c:pt idx="4">
                  <c:v>0.66301648076205855</c:v>
                </c:pt>
                <c:pt idx="5">
                  <c:v>0.66652421009790241</c:v>
                </c:pt>
                <c:pt idx="6">
                  <c:v>0.670656547087357</c:v>
                </c:pt>
                <c:pt idx="7">
                  <c:v>0.62663750286176501</c:v>
                </c:pt>
                <c:pt idx="8">
                  <c:v>0.60559763738318306</c:v>
                </c:pt>
                <c:pt idx="9">
                  <c:v>0.60814310335906041</c:v>
                </c:pt>
              </c:numCache>
            </c:numRef>
          </c:val>
        </c:ser>
        <c:ser>
          <c:idx val="2"/>
          <c:order val="2"/>
          <c:tx>
            <c:strRef>
              <c:f>Sheet5!$AE$3</c:f>
              <c:strCache>
                <c:ptCount val="1"/>
                <c:pt idx="0">
                  <c:v>Hispanic</c:v>
                </c:pt>
              </c:strCache>
            </c:strRef>
          </c:tx>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Sheet5!$AE$4:$AE$13</c:f>
              <c:numCache>
                <c:formatCode>###0%</c:formatCode>
                <c:ptCount val="10"/>
                <c:pt idx="0">
                  <c:v>0.6706758362720292</c:v>
                </c:pt>
                <c:pt idx="1">
                  <c:v>0.66375737868227358</c:v>
                </c:pt>
                <c:pt idx="2">
                  <c:v>0.67214310835718472</c:v>
                </c:pt>
                <c:pt idx="3">
                  <c:v>0.67816178619512946</c:v>
                </c:pt>
                <c:pt idx="4">
                  <c:v>0.69868189939596104</c:v>
                </c:pt>
                <c:pt idx="5">
                  <c:v>0.69765358140943601</c:v>
                </c:pt>
                <c:pt idx="6">
                  <c:v>0.71021672881531128</c:v>
                </c:pt>
                <c:pt idx="7">
                  <c:v>0.67058737781398003</c:v>
                </c:pt>
                <c:pt idx="8">
                  <c:v>0.65048084203415246</c:v>
                </c:pt>
                <c:pt idx="9">
                  <c:v>0.65337922740256171</c:v>
                </c:pt>
              </c:numCache>
            </c:numRef>
          </c:val>
        </c:ser>
        <c:marker val="1"/>
        <c:axId val="174115072"/>
        <c:axId val="174395392"/>
      </c:lineChart>
      <c:catAx>
        <c:axId val="174115072"/>
        <c:scaling>
          <c:orientation val="minMax"/>
        </c:scaling>
        <c:axPos val="b"/>
        <c:numFmt formatCode="General" sourceLinked="1"/>
        <c:tickLblPos val="nextTo"/>
        <c:txPr>
          <a:bodyPr rot="-5400000" vert="horz"/>
          <a:lstStyle/>
          <a:p>
            <a:pPr>
              <a:defRPr sz="1100">
                <a:latin typeface="Times New Roman" panose="02020603050405020304" pitchFamily="18" charset="0"/>
                <a:cs typeface="Times New Roman" panose="02020603050405020304" pitchFamily="18" charset="0"/>
              </a:defRPr>
            </a:pPr>
            <a:endParaRPr lang="en-US"/>
          </a:p>
        </c:txPr>
        <c:crossAx val="174395392"/>
        <c:crosses val="autoZero"/>
        <c:auto val="1"/>
        <c:lblAlgn val="ctr"/>
        <c:lblOffset val="100"/>
      </c:catAx>
      <c:valAx>
        <c:axId val="174395392"/>
        <c:scaling>
          <c:orientation val="minMax"/>
          <c:max val="1"/>
        </c:scaling>
        <c:delete val="1"/>
        <c:axPos val="l"/>
        <c:numFmt formatCode="###0%" sourceLinked="1"/>
        <c:tickLblPos val="none"/>
        <c:crossAx val="174115072"/>
        <c:crosses val="autoZero"/>
        <c:crossBetween val="between"/>
        <c:majorUnit val="0.2"/>
      </c:valAx>
    </c:plotArea>
    <c:plotVisOnly val="1"/>
    <c:dispBlanksAs val="gap"/>
  </c:chart>
  <c:spPr>
    <a:ln>
      <a:noFill/>
    </a:ln>
  </c:spPr>
  <c:externalData r:id="rId2"/>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2703018372703412"/>
          <c:y val="5.1400554097404495E-2"/>
          <c:w val="0.85136470219397242"/>
          <c:h val="0.7863232720909894"/>
        </c:manualLayout>
      </c:layout>
      <c:lineChart>
        <c:grouping val="standard"/>
        <c:ser>
          <c:idx val="0"/>
          <c:order val="0"/>
          <c:tx>
            <c:strRef>
              <c:f>Sheet5!$AU$3</c:f>
              <c:strCache>
                <c:ptCount val="1"/>
                <c:pt idx="0">
                  <c:v>White</c:v>
                </c:pt>
              </c:strCache>
            </c:strRef>
          </c:tx>
          <c:dLbls>
            <c:dLbl>
              <c:idx val="0"/>
              <c:layout>
                <c:manualLayout>
                  <c:x val="-6.2019978845927942E-2"/>
                  <c:y val="-5.7048702245552606E-2"/>
                </c:manualLayout>
              </c:layout>
              <c:dLblPos val="r"/>
              <c:showVal val="1"/>
            </c:dLbl>
            <c:dLbl>
              <c:idx val="9"/>
              <c:layout/>
              <c:dLblPos val="t"/>
              <c:showVal val="1"/>
            </c:dLbl>
            <c:delete val="1"/>
            <c:numFmt formatCode="&quot;$&quot;#,##0" sourceLinked="0"/>
            <c:dLblPos val="t"/>
          </c:dLbls>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Sheet5!$AU$4:$AU$13</c:f>
              <c:numCache>
                <c:formatCode>"$"#,##0</c:formatCode>
                <c:ptCount val="10"/>
                <c:pt idx="0">
                  <c:v>23.886520053729555</c:v>
                </c:pt>
                <c:pt idx="1">
                  <c:v>23.26476276840107</c:v>
                </c:pt>
                <c:pt idx="2">
                  <c:v>23.512479114628928</c:v>
                </c:pt>
                <c:pt idx="3">
                  <c:v>22.23311168267659</c:v>
                </c:pt>
                <c:pt idx="4">
                  <c:v>22.421292963061255</c:v>
                </c:pt>
                <c:pt idx="5">
                  <c:v>22.569292314791301</c:v>
                </c:pt>
                <c:pt idx="6">
                  <c:v>20.755629066340333</c:v>
                </c:pt>
                <c:pt idx="7">
                  <c:v>21.054325702710301</c:v>
                </c:pt>
                <c:pt idx="8">
                  <c:v>20.781683254993705</c:v>
                </c:pt>
                <c:pt idx="9">
                  <c:v>20.216960346663885</c:v>
                </c:pt>
              </c:numCache>
            </c:numRef>
          </c:val>
        </c:ser>
        <c:ser>
          <c:idx val="1"/>
          <c:order val="1"/>
          <c:tx>
            <c:strRef>
              <c:f>Sheet5!$AV$3</c:f>
              <c:strCache>
                <c:ptCount val="1"/>
                <c:pt idx="0">
                  <c:v>Black</c:v>
                </c:pt>
              </c:strCache>
            </c:strRef>
          </c:tx>
          <c:dLbls>
            <c:dLbl>
              <c:idx val="0"/>
              <c:layout>
                <c:manualLayout>
                  <c:x val="-5.8039879343440313E-2"/>
                  <c:y val="6.6307596967045829E-2"/>
                </c:manualLayout>
              </c:layout>
              <c:dLblPos val="r"/>
              <c:showVal val="1"/>
            </c:dLbl>
            <c:dLbl>
              <c:idx val="9"/>
              <c:layout/>
              <c:dLblPos val="b"/>
              <c:showVal val="1"/>
            </c:dLbl>
            <c:delete val="1"/>
            <c:numFmt formatCode="&quot;$&quot;#,##0" sourceLinked="0"/>
            <c:dLblPos val="b"/>
          </c:dLbls>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Sheet5!$AV$4:$AV$13</c:f>
              <c:numCache>
                <c:formatCode>"$"#,##0</c:formatCode>
                <c:ptCount val="10"/>
                <c:pt idx="0">
                  <c:v>19.271678181218199</c:v>
                </c:pt>
                <c:pt idx="1">
                  <c:v>19.044060545837326</c:v>
                </c:pt>
                <c:pt idx="2">
                  <c:v>20.230683763787727</c:v>
                </c:pt>
                <c:pt idx="3">
                  <c:v>18.617540690757121</c:v>
                </c:pt>
                <c:pt idx="4">
                  <c:v>17.94621051538218</c:v>
                </c:pt>
                <c:pt idx="5">
                  <c:v>18.11941974694626</c:v>
                </c:pt>
                <c:pt idx="6">
                  <c:v>18.237440946467835</c:v>
                </c:pt>
                <c:pt idx="7">
                  <c:v>17.21736785864363</c:v>
                </c:pt>
                <c:pt idx="8">
                  <c:v>18.124918369799463</c:v>
                </c:pt>
                <c:pt idx="9">
                  <c:v>17.422389959202135</c:v>
                </c:pt>
              </c:numCache>
            </c:numRef>
          </c:val>
        </c:ser>
        <c:ser>
          <c:idx val="2"/>
          <c:order val="2"/>
          <c:tx>
            <c:strRef>
              <c:f>Sheet5!$AW$3</c:f>
              <c:strCache>
                <c:ptCount val="1"/>
                <c:pt idx="0">
                  <c:v>Hispanic</c:v>
                </c:pt>
              </c:strCache>
            </c:strRef>
          </c:tx>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Sheet5!$AW$4:$AW$13</c:f>
              <c:numCache>
                <c:formatCode>"$"#,##0</c:formatCode>
                <c:ptCount val="10"/>
                <c:pt idx="0">
                  <c:v>20.797274401018843</c:v>
                </c:pt>
                <c:pt idx="1">
                  <c:v>21.231958251628814</c:v>
                </c:pt>
                <c:pt idx="2">
                  <c:v>19.900122519518224</c:v>
                </c:pt>
                <c:pt idx="3">
                  <c:v>18.632946852445937</c:v>
                </c:pt>
                <c:pt idx="4">
                  <c:v>19.049205116109921</c:v>
                </c:pt>
                <c:pt idx="5">
                  <c:v>20.127446812540214</c:v>
                </c:pt>
                <c:pt idx="6">
                  <c:v>18.570650605297473</c:v>
                </c:pt>
                <c:pt idx="7">
                  <c:v>19.732598942179855</c:v>
                </c:pt>
                <c:pt idx="8">
                  <c:v>18.983736544965762</c:v>
                </c:pt>
                <c:pt idx="9">
                  <c:v>18.570661057198283</c:v>
                </c:pt>
              </c:numCache>
            </c:numRef>
          </c:val>
        </c:ser>
        <c:marker val="1"/>
        <c:axId val="174430080"/>
        <c:axId val="174431616"/>
      </c:lineChart>
      <c:catAx>
        <c:axId val="174430080"/>
        <c:scaling>
          <c:orientation val="minMax"/>
        </c:scaling>
        <c:axPos val="b"/>
        <c:numFmt formatCode="General" sourceLinked="1"/>
        <c:tickLblPos val="nextTo"/>
        <c:txPr>
          <a:bodyPr rot="-5400000" vert="horz"/>
          <a:lstStyle/>
          <a:p>
            <a:pPr>
              <a:defRPr/>
            </a:pPr>
            <a:endParaRPr lang="en-US"/>
          </a:p>
        </c:txPr>
        <c:crossAx val="174431616"/>
        <c:crosses val="autoZero"/>
        <c:auto val="1"/>
        <c:lblAlgn val="ctr"/>
        <c:lblOffset val="100"/>
      </c:catAx>
      <c:valAx>
        <c:axId val="174431616"/>
        <c:scaling>
          <c:orientation val="minMax"/>
          <c:max val="50"/>
        </c:scaling>
        <c:axPos val="l"/>
        <c:numFmt formatCode="&quot;$&quot;#,##0" sourceLinked="0"/>
        <c:tickLblPos val="nextTo"/>
        <c:crossAx val="174430080"/>
        <c:crosses val="autoZero"/>
        <c:crossBetween val="between"/>
        <c:majorUnit val="10"/>
      </c:valAx>
    </c:plotArea>
    <c:legend>
      <c:legendPos val="r"/>
      <c:layout>
        <c:manualLayout>
          <c:xMode val="edge"/>
          <c:yMode val="edge"/>
          <c:x val="0.1737579817448191"/>
          <c:y val="7.3498104403616371E-2"/>
          <c:w val="0.4836718314157552"/>
          <c:h val="0.25115157480314981"/>
        </c:manualLayout>
      </c:layout>
    </c:legend>
    <c:plotVisOnly val="1"/>
    <c:dispBlanksAs val="gap"/>
  </c:chart>
  <c:spPr>
    <a:ln>
      <a:noFill/>
    </a:ln>
  </c:spPr>
  <c:txPr>
    <a:bodyPr/>
    <a:lstStyle/>
    <a:p>
      <a:pPr>
        <a:defRPr sz="1200">
          <a:latin typeface="Times New Roman" panose="02020603050405020304" pitchFamily="18" charset="0"/>
          <a:cs typeface="Times New Roman" panose="02020603050405020304" pitchFamily="18" charset="0"/>
        </a:defRPr>
      </a:pPr>
      <a:endParaRPr lang="en-US"/>
    </a:p>
  </c:txPr>
  <c:externalData r:id="rId2"/>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1.5637988383140299E-2"/>
          <c:y val="5.1400554097404495E-2"/>
          <c:w val="0.96793662197284058"/>
          <c:h val="0.7863232720909894"/>
        </c:manualLayout>
      </c:layout>
      <c:lineChart>
        <c:grouping val="standard"/>
        <c:ser>
          <c:idx val="0"/>
          <c:order val="0"/>
          <c:tx>
            <c:strRef>
              <c:f>Sheet5!$AX$3</c:f>
              <c:strCache>
                <c:ptCount val="1"/>
                <c:pt idx="0">
                  <c:v>White</c:v>
                </c:pt>
              </c:strCache>
            </c:strRef>
          </c:tx>
          <c:dLbls>
            <c:dLbl>
              <c:idx val="0"/>
              <c:layout>
                <c:manualLayout>
                  <c:x val="-6.2019978845927942E-2"/>
                  <c:y val="-5.7048702245552606E-2"/>
                </c:manualLayout>
              </c:layout>
              <c:dLblPos val="r"/>
              <c:showVal val="1"/>
            </c:dLbl>
            <c:dLbl>
              <c:idx val="9"/>
              <c:layout/>
              <c:dLblPos val="t"/>
              <c:showVal val="1"/>
            </c:dLbl>
            <c:delete val="1"/>
            <c:numFmt formatCode="&quot;$&quot;#,##0" sourceLinked="0"/>
            <c:dLblPos val="t"/>
          </c:dLbls>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Sheet5!$AX$4:$AX$13</c:f>
              <c:numCache>
                <c:formatCode>"$"#,##0</c:formatCode>
                <c:ptCount val="10"/>
                <c:pt idx="0">
                  <c:v>37.052020931852645</c:v>
                </c:pt>
                <c:pt idx="1">
                  <c:v>35.162163515332246</c:v>
                </c:pt>
                <c:pt idx="2">
                  <c:v>35.469680555043567</c:v>
                </c:pt>
                <c:pt idx="3">
                  <c:v>35.347971271070143</c:v>
                </c:pt>
                <c:pt idx="4">
                  <c:v>34.800181008999147</c:v>
                </c:pt>
                <c:pt idx="5">
                  <c:v>35.435801918745526</c:v>
                </c:pt>
                <c:pt idx="6">
                  <c:v>37.484665426989544</c:v>
                </c:pt>
                <c:pt idx="7">
                  <c:v>36.771812754732956</c:v>
                </c:pt>
                <c:pt idx="8">
                  <c:v>36.432649209706796</c:v>
                </c:pt>
                <c:pt idx="9">
                  <c:v>35.845373049466545</c:v>
                </c:pt>
              </c:numCache>
            </c:numRef>
          </c:val>
        </c:ser>
        <c:ser>
          <c:idx val="1"/>
          <c:order val="1"/>
          <c:tx>
            <c:strRef>
              <c:f>Sheet5!$AY$3</c:f>
              <c:strCache>
                <c:ptCount val="1"/>
                <c:pt idx="0">
                  <c:v>Black</c:v>
                </c:pt>
              </c:strCache>
            </c:strRef>
          </c:tx>
          <c:dLbls>
            <c:dLbl>
              <c:idx val="0"/>
              <c:layout>
                <c:manualLayout>
                  <c:x val="-7.8293201119026976E-2"/>
                  <c:y val="-5.8692403032954234E-2"/>
                </c:manualLayout>
              </c:layout>
              <c:dLblPos val="r"/>
              <c:showVal val="1"/>
            </c:dLbl>
            <c:dLbl>
              <c:idx val="9"/>
              <c:layout>
                <c:manualLayout>
                  <c:x val="-9.125880942537256E-3"/>
                  <c:y val="-6.5277777777777796E-2"/>
                </c:manualLayout>
              </c:layout>
              <c:dLblPos val="r"/>
              <c:showVal val="1"/>
            </c:dLbl>
            <c:delete val="1"/>
            <c:numFmt formatCode="&quot;$&quot;#,##0" sourceLinked="0"/>
            <c:dLblPos val="b"/>
          </c:dLbls>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Sheet5!$AY$4:$AY$13</c:f>
              <c:numCache>
                <c:formatCode>"$"#,##0</c:formatCode>
                <c:ptCount val="10"/>
                <c:pt idx="0">
                  <c:v>28.601805689240354</c:v>
                </c:pt>
                <c:pt idx="1">
                  <c:v>27.597077380789671</c:v>
                </c:pt>
                <c:pt idx="2">
                  <c:v>28.774690353598551</c:v>
                </c:pt>
                <c:pt idx="3">
                  <c:v>27.211396888317086</c:v>
                </c:pt>
                <c:pt idx="4">
                  <c:v>27.106446538882409</c:v>
                </c:pt>
                <c:pt idx="5">
                  <c:v>27.563004322021428</c:v>
                </c:pt>
                <c:pt idx="6">
                  <c:v>27.478504062040628</c:v>
                </c:pt>
                <c:pt idx="7">
                  <c:v>27.961493315489829</c:v>
                </c:pt>
                <c:pt idx="8">
                  <c:v>27.00045382831453</c:v>
                </c:pt>
                <c:pt idx="9">
                  <c:v>27.411088779211564</c:v>
                </c:pt>
              </c:numCache>
            </c:numRef>
          </c:val>
        </c:ser>
        <c:ser>
          <c:idx val="2"/>
          <c:order val="2"/>
          <c:tx>
            <c:strRef>
              <c:f>Sheet5!$AZ$3</c:f>
              <c:strCache>
                <c:ptCount val="1"/>
                <c:pt idx="0">
                  <c:v>Hispanic</c:v>
                </c:pt>
              </c:strCache>
            </c:strRef>
          </c:tx>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Sheet5!$AZ$4:$AZ$13</c:f>
              <c:numCache>
                <c:formatCode>"$"#,##0</c:formatCode>
                <c:ptCount val="10"/>
                <c:pt idx="0">
                  <c:v>28.214419777387246</c:v>
                </c:pt>
                <c:pt idx="1">
                  <c:v>27.058327596086329</c:v>
                </c:pt>
                <c:pt idx="2">
                  <c:v>27.085695617599285</c:v>
                </c:pt>
                <c:pt idx="3">
                  <c:v>25.981276188339265</c:v>
                </c:pt>
                <c:pt idx="4">
                  <c:v>25.600592572697082</c:v>
                </c:pt>
                <c:pt idx="5">
                  <c:v>26.259290549586979</c:v>
                </c:pt>
                <c:pt idx="6">
                  <c:v>26.795306335947654</c:v>
                </c:pt>
                <c:pt idx="7">
                  <c:v>26.911818162631985</c:v>
                </c:pt>
                <c:pt idx="8">
                  <c:v>26.166792642412979</c:v>
                </c:pt>
                <c:pt idx="9">
                  <c:v>24.370652352181626</c:v>
                </c:pt>
              </c:numCache>
            </c:numRef>
          </c:val>
        </c:ser>
        <c:marker val="1"/>
        <c:axId val="174482560"/>
        <c:axId val="174484096"/>
      </c:lineChart>
      <c:catAx>
        <c:axId val="174482560"/>
        <c:scaling>
          <c:orientation val="minMax"/>
        </c:scaling>
        <c:axPos val="b"/>
        <c:numFmt formatCode="General" sourceLinked="1"/>
        <c:tickLblPos val="nextTo"/>
        <c:txPr>
          <a:bodyPr rot="-5400000" vert="horz"/>
          <a:lstStyle/>
          <a:p>
            <a:pPr>
              <a:defRPr/>
            </a:pPr>
            <a:endParaRPr lang="en-US"/>
          </a:p>
        </c:txPr>
        <c:crossAx val="174484096"/>
        <c:crosses val="autoZero"/>
        <c:auto val="1"/>
        <c:lblAlgn val="ctr"/>
        <c:lblOffset val="100"/>
      </c:catAx>
      <c:valAx>
        <c:axId val="174484096"/>
        <c:scaling>
          <c:orientation val="minMax"/>
          <c:max val="50"/>
        </c:scaling>
        <c:delete val="1"/>
        <c:axPos val="l"/>
        <c:numFmt formatCode="&quot;$&quot;#,##0" sourceLinked="0"/>
        <c:tickLblPos val="none"/>
        <c:crossAx val="174482560"/>
        <c:crosses val="autoZero"/>
        <c:crossBetween val="between"/>
        <c:majorUnit val="10"/>
      </c:valAx>
    </c:plotArea>
    <c:plotVisOnly val="1"/>
    <c:dispBlanksAs val="gap"/>
  </c:chart>
  <c:spPr>
    <a:ln>
      <a:noFill/>
    </a:ln>
  </c:spPr>
  <c:txPr>
    <a:bodyPr/>
    <a:lstStyle/>
    <a:p>
      <a:pPr>
        <a:defRPr sz="1200">
          <a:latin typeface="Times New Roman" panose="02020603050405020304" pitchFamily="18" charset="0"/>
          <a:cs typeface="Times New Roman" panose="02020603050405020304" pitchFamily="18" charset="0"/>
        </a:defRPr>
      </a:pPr>
      <a:endParaRPr lang="en-US"/>
    </a:p>
  </c:txPr>
  <c:externalData r:id="rId2"/>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2.9343955086146612E-2"/>
          <c:y val="5.1400554097404495E-2"/>
          <c:w val="0.95072932788319575"/>
          <c:h val="0.7863232720909894"/>
        </c:manualLayout>
      </c:layout>
      <c:lineChart>
        <c:grouping val="standard"/>
        <c:ser>
          <c:idx val="0"/>
          <c:order val="0"/>
          <c:tx>
            <c:strRef>
              <c:f>Sheet5!$BA$3</c:f>
              <c:strCache>
                <c:ptCount val="1"/>
                <c:pt idx="0">
                  <c:v>White</c:v>
                </c:pt>
              </c:strCache>
            </c:strRef>
          </c:tx>
          <c:dLbls>
            <c:dLbl>
              <c:idx val="0"/>
              <c:layout>
                <c:manualLayout>
                  <c:x val="-6.2019978845927942E-2"/>
                  <c:y val="-5.7048702245552606E-2"/>
                </c:manualLayout>
              </c:layout>
              <c:dLblPos val="r"/>
              <c:showVal val="1"/>
            </c:dLbl>
            <c:dLbl>
              <c:idx val="9"/>
              <c:layout/>
              <c:dLblPos val="t"/>
              <c:showVal val="1"/>
            </c:dLbl>
            <c:delete val="1"/>
            <c:numFmt formatCode="&quot;$&quot;#,##0" sourceLinked="0"/>
            <c:dLblPos val="t"/>
          </c:dLbls>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Sheet5!$BA$4:$BA$13</c:f>
              <c:numCache>
                <c:formatCode>"$"#,##0</c:formatCode>
                <c:ptCount val="10"/>
                <c:pt idx="0">
                  <c:v>45.468534372458329</c:v>
                </c:pt>
                <c:pt idx="1">
                  <c:v>45.360648478795795</c:v>
                </c:pt>
                <c:pt idx="2">
                  <c:v>45.695679010534811</c:v>
                </c:pt>
                <c:pt idx="3">
                  <c:v>45.902657666030215</c:v>
                </c:pt>
                <c:pt idx="4">
                  <c:v>45.853319193725852</c:v>
                </c:pt>
                <c:pt idx="5">
                  <c:v>46.625974020898795</c:v>
                </c:pt>
                <c:pt idx="6">
                  <c:v>45.339626641084706</c:v>
                </c:pt>
                <c:pt idx="7">
                  <c:v>45.117530344667031</c:v>
                </c:pt>
                <c:pt idx="8">
                  <c:v>44.078488303824031</c:v>
                </c:pt>
                <c:pt idx="9">
                  <c:v>43.480115687601099</c:v>
                </c:pt>
              </c:numCache>
            </c:numRef>
          </c:val>
        </c:ser>
        <c:ser>
          <c:idx val="1"/>
          <c:order val="1"/>
          <c:tx>
            <c:strRef>
              <c:f>Sheet5!$BB$3</c:f>
              <c:strCache>
                <c:ptCount val="1"/>
                <c:pt idx="0">
                  <c:v>Black</c:v>
                </c:pt>
              </c:strCache>
            </c:strRef>
          </c:tx>
          <c:dLbls>
            <c:dLbl>
              <c:idx val="0"/>
              <c:layout>
                <c:manualLayout>
                  <c:x val="-7.3463929937886488E-2"/>
                  <c:y val="-9.110017497812771E-2"/>
                </c:manualLayout>
              </c:layout>
              <c:dLblPos val="r"/>
              <c:showVal val="1"/>
            </c:dLbl>
            <c:dLbl>
              <c:idx val="9"/>
              <c:layout>
                <c:manualLayout>
                  <c:x val="-1.0907835189022908E-2"/>
                  <c:y val="-7.4537037037037152E-2"/>
                </c:manualLayout>
              </c:layout>
              <c:dLblPos val="r"/>
              <c:showVal val="1"/>
            </c:dLbl>
            <c:delete val="1"/>
            <c:numFmt formatCode="&quot;$&quot;#,##0" sourceLinked="0"/>
            <c:dLblPos val="b"/>
          </c:dLbls>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Sheet5!$BB$4:$BB$13</c:f>
              <c:numCache>
                <c:formatCode>"$"#,##0</c:formatCode>
                <c:ptCount val="10"/>
                <c:pt idx="0">
                  <c:v>32.889845785485065</c:v>
                </c:pt>
                <c:pt idx="1">
                  <c:v>33.47975013617463</c:v>
                </c:pt>
                <c:pt idx="2">
                  <c:v>33.308091530815176</c:v>
                </c:pt>
                <c:pt idx="3">
                  <c:v>32.859812494444235</c:v>
                </c:pt>
                <c:pt idx="4">
                  <c:v>32.542447685409748</c:v>
                </c:pt>
                <c:pt idx="5">
                  <c:v>33.186087525360414</c:v>
                </c:pt>
                <c:pt idx="6">
                  <c:v>32.348226992800882</c:v>
                </c:pt>
                <c:pt idx="7">
                  <c:v>32.739644329273446</c:v>
                </c:pt>
                <c:pt idx="8">
                  <c:v>32.515751595054752</c:v>
                </c:pt>
                <c:pt idx="9">
                  <c:v>31.878361092893091</c:v>
                </c:pt>
              </c:numCache>
            </c:numRef>
          </c:val>
        </c:ser>
        <c:ser>
          <c:idx val="2"/>
          <c:order val="2"/>
          <c:tx>
            <c:strRef>
              <c:f>Sheet5!$BC$3</c:f>
              <c:strCache>
                <c:ptCount val="1"/>
                <c:pt idx="0">
                  <c:v>Hispanic</c:v>
                </c:pt>
              </c:strCache>
            </c:strRef>
          </c:tx>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Sheet5!$BC$4:$BC$13</c:f>
              <c:numCache>
                <c:formatCode>"$"#,##0</c:formatCode>
                <c:ptCount val="10"/>
                <c:pt idx="0">
                  <c:v>30.572362676455786</c:v>
                </c:pt>
                <c:pt idx="1">
                  <c:v>30.103194745507601</c:v>
                </c:pt>
                <c:pt idx="2">
                  <c:v>30.481076873809556</c:v>
                </c:pt>
                <c:pt idx="3">
                  <c:v>29.965705868247333</c:v>
                </c:pt>
                <c:pt idx="4">
                  <c:v>29.824121894712661</c:v>
                </c:pt>
                <c:pt idx="5">
                  <c:v>30.604545548144692</c:v>
                </c:pt>
                <c:pt idx="6">
                  <c:v>30.42225132046881</c:v>
                </c:pt>
                <c:pt idx="7">
                  <c:v>29.733688321031327</c:v>
                </c:pt>
                <c:pt idx="8">
                  <c:v>28.950224567959282</c:v>
                </c:pt>
                <c:pt idx="9">
                  <c:v>28.460600660452087</c:v>
                </c:pt>
              </c:numCache>
            </c:numRef>
          </c:val>
        </c:ser>
        <c:marker val="1"/>
        <c:axId val="174555136"/>
        <c:axId val="174556672"/>
      </c:lineChart>
      <c:catAx>
        <c:axId val="174555136"/>
        <c:scaling>
          <c:orientation val="minMax"/>
        </c:scaling>
        <c:axPos val="b"/>
        <c:numFmt formatCode="General" sourceLinked="1"/>
        <c:tickLblPos val="nextTo"/>
        <c:txPr>
          <a:bodyPr rot="-5400000" vert="horz"/>
          <a:lstStyle/>
          <a:p>
            <a:pPr>
              <a:defRPr/>
            </a:pPr>
            <a:endParaRPr lang="en-US"/>
          </a:p>
        </c:txPr>
        <c:crossAx val="174556672"/>
        <c:crosses val="autoZero"/>
        <c:auto val="1"/>
        <c:lblAlgn val="ctr"/>
        <c:lblOffset val="100"/>
      </c:catAx>
      <c:valAx>
        <c:axId val="174556672"/>
        <c:scaling>
          <c:orientation val="minMax"/>
          <c:max val="50"/>
        </c:scaling>
        <c:delete val="1"/>
        <c:axPos val="l"/>
        <c:numFmt formatCode="&quot;$&quot;#,##0" sourceLinked="0"/>
        <c:tickLblPos val="none"/>
        <c:crossAx val="174555136"/>
        <c:crosses val="autoZero"/>
        <c:crossBetween val="between"/>
        <c:majorUnit val="10"/>
      </c:valAx>
    </c:plotArea>
    <c:plotVisOnly val="1"/>
    <c:dispBlanksAs val="gap"/>
  </c:chart>
  <c:spPr>
    <a:ln>
      <a:noFill/>
    </a:ln>
  </c:spPr>
  <c:txPr>
    <a:bodyPr/>
    <a:lstStyle/>
    <a:p>
      <a:pPr>
        <a:defRPr sz="1200">
          <a:latin typeface="Times New Roman" panose="02020603050405020304" pitchFamily="18" charset="0"/>
          <a:cs typeface="Times New Roman" panose="02020603050405020304" pitchFamily="18" charset="0"/>
        </a:defRPr>
      </a:pPr>
      <a:endParaRPr lang="en-US"/>
    </a:p>
  </c:txPr>
  <c:externalData r:id="rId2"/>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2703018372703412"/>
          <c:y val="5.1400554097404495E-2"/>
          <c:w val="0.85547816880370098"/>
          <c:h val="0.7863232720909894"/>
        </c:manualLayout>
      </c:layout>
      <c:lineChart>
        <c:grouping val="standard"/>
        <c:ser>
          <c:idx val="0"/>
          <c:order val="0"/>
          <c:tx>
            <c:strRef>
              <c:f>Sheet5!$BG$3</c:f>
              <c:strCache>
                <c:ptCount val="1"/>
                <c:pt idx="0">
                  <c:v>White</c:v>
                </c:pt>
              </c:strCache>
            </c:strRef>
          </c:tx>
          <c:dLbls>
            <c:dLbl>
              <c:idx val="0"/>
              <c:layout>
                <c:manualLayout>
                  <c:x val="-6.2019978845927942E-2"/>
                  <c:y val="-5.7048702245552606E-2"/>
                </c:manualLayout>
              </c:layout>
              <c:dLblPos val="r"/>
              <c:showVal val="1"/>
            </c:dLbl>
            <c:dLbl>
              <c:idx val="9"/>
              <c:layout/>
              <c:dLblPos val="t"/>
              <c:showVal val="1"/>
            </c:dLbl>
            <c:delete val="1"/>
            <c:numFmt formatCode="#,##0" sourceLinked="0"/>
            <c:dLblPos val="t"/>
          </c:dLbls>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Sheet5!$BG$4:$BG$13</c:f>
              <c:numCache>
                <c:formatCode>#,##0</c:formatCode>
                <c:ptCount val="10"/>
                <c:pt idx="0">
                  <c:v>34.604522311254676</c:v>
                </c:pt>
                <c:pt idx="1">
                  <c:v>34.181706844549716</c:v>
                </c:pt>
                <c:pt idx="2">
                  <c:v>34.136743172627831</c:v>
                </c:pt>
                <c:pt idx="3">
                  <c:v>34.081734089135807</c:v>
                </c:pt>
                <c:pt idx="4">
                  <c:v>34.13215993234504</c:v>
                </c:pt>
                <c:pt idx="5">
                  <c:v>33.965254106782346</c:v>
                </c:pt>
                <c:pt idx="6">
                  <c:v>32.759328492634346</c:v>
                </c:pt>
                <c:pt idx="7">
                  <c:v>32.105880444465647</c:v>
                </c:pt>
                <c:pt idx="8">
                  <c:v>31.958905151148961</c:v>
                </c:pt>
                <c:pt idx="9">
                  <c:v>31.817821369151119</c:v>
                </c:pt>
              </c:numCache>
            </c:numRef>
          </c:val>
        </c:ser>
        <c:ser>
          <c:idx val="1"/>
          <c:order val="1"/>
          <c:tx>
            <c:strRef>
              <c:f>Sheet5!$BH$3</c:f>
              <c:strCache>
                <c:ptCount val="1"/>
                <c:pt idx="0">
                  <c:v>Black</c:v>
                </c:pt>
              </c:strCache>
            </c:strRef>
          </c:tx>
          <c:dLbls>
            <c:dLbl>
              <c:idx val="0"/>
              <c:layout>
                <c:manualLayout>
                  <c:x val="-5.8039879343440313E-2"/>
                  <c:y val="6.6307596967045829E-2"/>
                </c:manualLayout>
              </c:layout>
              <c:dLblPos val="r"/>
              <c:showVal val="1"/>
            </c:dLbl>
            <c:dLbl>
              <c:idx val="9"/>
              <c:layout/>
              <c:dLblPos val="b"/>
              <c:showVal val="1"/>
            </c:dLbl>
            <c:delete val="1"/>
            <c:numFmt formatCode="#,##0" sourceLinked="0"/>
            <c:dLblPos val="b"/>
          </c:dLbls>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Sheet5!$BH$4:$BH$13</c:f>
              <c:numCache>
                <c:formatCode>#,##0</c:formatCode>
                <c:ptCount val="10"/>
                <c:pt idx="0">
                  <c:v>33.731215892189013</c:v>
                </c:pt>
                <c:pt idx="1">
                  <c:v>33.180770257417578</c:v>
                </c:pt>
                <c:pt idx="2">
                  <c:v>34.555357497569197</c:v>
                </c:pt>
                <c:pt idx="3">
                  <c:v>33.644866913274228</c:v>
                </c:pt>
                <c:pt idx="4">
                  <c:v>32.928485505038516</c:v>
                </c:pt>
                <c:pt idx="5">
                  <c:v>33.093559261090249</c:v>
                </c:pt>
                <c:pt idx="6">
                  <c:v>32.067442642140101</c:v>
                </c:pt>
                <c:pt idx="7">
                  <c:v>31.571550941517511</c:v>
                </c:pt>
                <c:pt idx="8">
                  <c:v>31.452156209014781</c:v>
                </c:pt>
                <c:pt idx="9">
                  <c:v>30.897783227997319</c:v>
                </c:pt>
              </c:numCache>
            </c:numRef>
          </c:val>
        </c:ser>
        <c:ser>
          <c:idx val="2"/>
          <c:order val="2"/>
          <c:tx>
            <c:strRef>
              <c:f>Sheet5!$BI$3</c:f>
              <c:strCache>
                <c:ptCount val="1"/>
                <c:pt idx="0">
                  <c:v>Hispanic</c:v>
                </c:pt>
              </c:strCache>
            </c:strRef>
          </c:tx>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Sheet5!$BI$4:$BI$13</c:f>
              <c:numCache>
                <c:formatCode>#,##0</c:formatCode>
                <c:ptCount val="10"/>
                <c:pt idx="0">
                  <c:v>35.969118022622453</c:v>
                </c:pt>
                <c:pt idx="1">
                  <c:v>35.336627612214848</c:v>
                </c:pt>
                <c:pt idx="2">
                  <c:v>35.137781310392079</c:v>
                </c:pt>
                <c:pt idx="3">
                  <c:v>35.260595244286613</c:v>
                </c:pt>
                <c:pt idx="4">
                  <c:v>34.685263953248608</c:v>
                </c:pt>
                <c:pt idx="5">
                  <c:v>35.148619991993783</c:v>
                </c:pt>
                <c:pt idx="6">
                  <c:v>33.817547055251822</c:v>
                </c:pt>
                <c:pt idx="7">
                  <c:v>33.505480189783242</c:v>
                </c:pt>
                <c:pt idx="8">
                  <c:v>32.93779995248287</c:v>
                </c:pt>
                <c:pt idx="9">
                  <c:v>32.580646690238979</c:v>
                </c:pt>
              </c:numCache>
            </c:numRef>
          </c:val>
        </c:ser>
        <c:marker val="1"/>
        <c:axId val="174625152"/>
        <c:axId val="174626688"/>
      </c:lineChart>
      <c:catAx>
        <c:axId val="174625152"/>
        <c:scaling>
          <c:orientation val="minMax"/>
        </c:scaling>
        <c:axPos val="b"/>
        <c:numFmt formatCode="General" sourceLinked="1"/>
        <c:tickLblPos val="nextTo"/>
        <c:txPr>
          <a:bodyPr rot="-5400000" vert="horz"/>
          <a:lstStyle/>
          <a:p>
            <a:pPr>
              <a:defRPr/>
            </a:pPr>
            <a:endParaRPr lang="en-US"/>
          </a:p>
        </c:txPr>
        <c:crossAx val="174626688"/>
        <c:crosses val="autoZero"/>
        <c:auto val="1"/>
        <c:lblAlgn val="ctr"/>
        <c:lblOffset val="100"/>
      </c:catAx>
      <c:valAx>
        <c:axId val="174626688"/>
        <c:scaling>
          <c:orientation val="minMax"/>
          <c:max val="40"/>
        </c:scaling>
        <c:axPos val="l"/>
        <c:numFmt formatCode="#,##0" sourceLinked="0"/>
        <c:tickLblPos val="nextTo"/>
        <c:crossAx val="174625152"/>
        <c:crosses val="autoZero"/>
        <c:crossBetween val="between"/>
        <c:majorUnit val="10"/>
      </c:valAx>
    </c:plotArea>
    <c:legend>
      <c:legendPos val="r"/>
      <c:layout>
        <c:manualLayout>
          <c:xMode val="edge"/>
          <c:yMode val="edge"/>
          <c:x val="0.15153565179352604"/>
          <c:y val="0.4346092155147272"/>
          <c:w val="0.37113051725958435"/>
          <c:h val="0.25115157480314981"/>
        </c:manualLayout>
      </c:layout>
    </c:legend>
    <c:plotVisOnly val="1"/>
    <c:dispBlanksAs val="gap"/>
  </c:chart>
  <c:spPr>
    <a:ln>
      <a:noFill/>
    </a:ln>
  </c:spPr>
  <c:txPr>
    <a:bodyPr/>
    <a:lstStyle/>
    <a:p>
      <a:pPr>
        <a:defRPr sz="1200">
          <a:latin typeface="Times New Roman" panose="02020603050405020304" pitchFamily="18" charset="0"/>
          <a:cs typeface="Times New Roman" panose="02020603050405020304" pitchFamily="18" charset="0"/>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dLbls>
            <c:txPr>
              <a:bodyPr/>
              <a:lstStyle/>
              <a:p>
                <a:pPr>
                  <a:defRPr sz="1400"/>
                </a:pPr>
                <a:endParaRPr lang="en-US"/>
              </a:p>
            </c:txPr>
            <c:showVal val="1"/>
          </c:dLbls>
          <c:cat>
            <c:strRef>
              <c:f>Sheet1!$B$154:$B$156</c:f>
              <c:strCache>
                <c:ptCount val="3"/>
                <c:pt idx="0">
                  <c:v>White, Non-Hispanic</c:v>
                </c:pt>
                <c:pt idx="1">
                  <c:v>African American, Non-Hispanic</c:v>
                </c:pt>
                <c:pt idx="2">
                  <c:v>Hispanic</c:v>
                </c:pt>
              </c:strCache>
            </c:strRef>
          </c:cat>
          <c:val>
            <c:numRef>
              <c:f>Sheet1!$C$154:$C$156</c:f>
              <c:numCache>
                <c:formatCode>0%</c:formatCode>
                <c:ptCount val="3"/>
                <c:pt idx="0">
                  <c:v>0.92</c:v>
                </c:pt>
                <c:pt idx="1">
                  <c:v>0.89</c:v>
                </c:pt>
                <c:pt idx="2">
                  <c:v>0.85000000000000064</c:v>
                </c:pt>
              </c:numCache>
            </c:numRef>
          </c:val>
        </c:ser>
        <c:axId val="77866496"/>
        <c:axId val="77868032"/>
      </c:barChart>
      <c:catAx>
        <c:axId val="77866496"/>
        <c:scaling>
          <c:orientation val="minMax"/>
        </c:scaling>
        <c:axPos val="b"/>
        <c:tickLblPos val="nextTo"/>
        <c:crossAx val="77868032"/>
        <c:crosses val="autoZero"/>
        <c:auto val="1"/>
        <c:lblAlgn val="ctr"/>
        <c:lblOffset val="100"/>
      </c:catAx>
      <c:valAx>
        <c:axId val="77868032"/>
        <c:scaling>
          <c:orientation val="minMax"/>
          <c:max val="1"/>
          <c:min val="0"/>
        </c:scaling>
        <c:axPos val="l"/>
        <c:majorGridlines/>
        <c:numFmt formatCode="0%" sourceLinked="1"/>
        <c:tickLblPos val="nextTo"/>
        <c:crossAx val="77866496"/>
        <c:crosses val="autoZero"/>
        <c:crossBetween val="between"/>
      </c:valAx>
    </c:plotArea>
    <c:plotVisOnly val="1"/>
  </c:chart>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9.9817635464071793E-3"/>
          <c:y val="5.1400554097404495E-2"/>
          <c:w val="0.97252630781739058"/>
          <c:h val="0.7863232720909894"/>
        </c:manualLayout>
      </c:layout>
      <c:lineChart>
        <c:grouping val="standard"/>
        <c:ser>
          <c:idx val="0"/>
          <c:order val="0"/>
          <c:tx>
            <c:strRef>
              <c:f>Sheet5!$BJ$3</c:f>
              <c:strCache>
                <c:ptCount val="1"/>
                <c:pt idx="0">
                  <c:v>White</c:v>
                </c:pt>
              </c:strCache>
            </c:strRef>
          </c:tx>
          <c:dLbls>
            <c:dLbl>
              <c:idx val="0"/>
              <c:layout>
                <c:manualLayout>
                  <c:x val="-6.2019978845927942E-2"/>
                  <c:y val="-5.7048702245552606E-2"/>
                </c:manualLayout>
              </c:layout>
              <c:dLblPos val="r"/>
              <c:showVal val="1"/>
            </c:dLbl>
            <c:dLbl>
              <c:idx val="9"/>
              <c:layout/>
              <c:dLblPos val="t"/>
              <c:showVal val="1"/>
            </c:dLbl>
            <c:delete val="1"/>
            <c:numFmt formatCode="#,##0" sourceLinked="0"/>
            <c:dLblPos val="t"/>
          </c:dLbls>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Sheet5!$BJ$4:$BJ$13</c:f>
              <c:numCache>
                <c:formatCode>#,##0</c:formatCode>
                <c:ptCount val="10"/>
                <c:pt idx="0">
                  <c:v>39.235096729939819</c:v>
                </c:pt>
                <c:pt idx="1">
                  <c:v>38.948495449643794</c:v>
                </c:pt>
                <c:pt idx="2">
                  <c:v>38.757652401911344</c:v>
                </c:pt>
                <c:pt idx="3">
                  <c:v>38.77093798614257</c:v>
                </c:pt>
                <c:pt idx="4">
                  <c:v>38.877923642015645</c:v>
                </c:pt>
                <c:pt idx="5">
                  <c:v>38.740360348520639</c:v>
                </c:pt>
                <c:pt idx="6">
                  <c:v>39.178971281399598</c:v>
                </c:pt>
                <c:pt idx="7">
                  <c:v>38.337415628955412</c:v>
                </c:pt>
                <c:pt idx="8">
                  <c:v>38.042698793248896</c:v>
                </c:pt>
                <c:pt idx="9">
                  <c:v>38.136531121717901</c:v>
                </c:pt>
              </c:numCache>
            </c:numRef>
          </c:val>
        </c:ser>
        <c:ser>
          <c:idx val="1"/>
          <c:order val="1"/>
          <c:tx>
            <c:strRef>
              <c:f>Sheet5!$BK$3</c:f>
              <c:strCache>
                <c:ptCount val="1"/>
                <c:pt idx="0">
                  <c:v>Black</c:v>
                </c:pt>
              </c:strCache>
            </c:strRef>
          </c:tx>
          <c:dLbls>
            <c:dLbl>
              <c:idx val="0"/>
              <c:layout>
                <c:manualLayout>
                  <c:x val="-5.8039879343440313E-2"/>
                  <c:y val="6.6307596967045829E-2"/>
                </c:manualLayout>
              </c:layout>
              <c:dLblPos val="r"/>
              <c:showVal val="1"/>
            </c:dLbl>
            <c:dLbl>
              <c:idx val="9"/>
              <c:layout/>
              <c:dLblPos val="b"/>
              <c:showVal val="1"/>
            </c:dLbl>
            <c:delete val="1"/>
            <c:numFmt formatCode="#,##0" sourceLinked="0"/>
            <c:dLblPos val="b"/>
          </c:dLbls>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Sheet5!$BK$4:$BK$13</c:f>
              <c:numCache>
                <c:formatCode>#,##0</c:formatCode>
                <c:ptCount val="10"/>
                <c:pt idx="0">
                  <c:v>37.924110827059579</c:v>
                </c:pt>
                <c:pt idx="1">
                  <c:v>37.299991412569412</c:v>
                </c:pt>
                <c:pt idx="2">
                  <c:v>37.211386827581123</c:v>
                </c:pt>
                <c:pt idx="3">
                  <c:v>37.479780378404129</c:v>
                </c:pt>
                <c:pt idx="4">
                  <c:v>37.597351916510263</c:v>
                </c:pt>
                <c:pt idx="5">
                  <c:v>37.706815124627866</c:v>
                </c:pt>
                <c:pt idx="6">
                  <c:v>37.048569252630614</c:v>
                </c:pt>
                <c:pt idx="7">
                  <c:v>36.621742441475313</c:v>
                </c:pt>
                <c:pt idx="8">
                  <c:v>35.773113524089915</c:v>
                </c:pt>
                <c:pt idx="9">
                  <c:v>36.188116329821248</c:v>
                </c:pt>
              </c:numCache>
            </c:numRef>
          </c:val>
        </c:ser>
        <c:ser>
          <c:idx val="2"/>
          <c:order val="2"/>
          <c:tx>
            <c:strRef>
              <c:f>Sheet5!$BL$3</c:f>
              <c:strCache>
                <c:ptCount val="1"/>
                <c:pt idx="0">
                  <c:v>Hispanic</c:v>
                </c:pt>
              </c:strCache>
            </c:strRef>
          </c:tx>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Sheet5!$BL$4:$BL$13</c:f>
              <c:numCache>
                <c:formatCode>#,##0</c:formatCode>
                <c:ptCount val="10"/>
                <c:pt idx="0">
                  <c:v>38.513616820203616</c:v>
                </c:pt>
                <c:pt idx="1">
                  <c:v>38.741785785720296</c:v>
                </c:pt>
                <c:pt idx="2">
                  <c:v>38.220905146409478</c:v>
                </c:pt>
                <c:pt idx="3">
                  <c:v>38.342988285042175</c:v>
                </c:pt>
                <c:pt idx="4">
                  <c:v>38.543712756835312</c:v>
                </c:pt>
                <c:pt idx="5">
                  <c:v>38.313389725838448</c:v>
                </c:pt>
                <c:pt idx="6">
                  <c:v>38.21462731630097</c:v>
                </c:pt>
                <c:pt idx="7">
                  <c:v>37.528833925360779</c:v>
                </c:pt>
                <c:pt idx="8">
                  <c:v>36.822453107760296</c:v>
                </c:pt>
                <c:pt idx="9">
                  <c:v>36.600492697714245</c:v>
                </c:pt>
              </c:numCache>
            </c:numRef>
          </c:val>
        </c:ser>
        <c:marker val="1"/>
        <c:axId val="174751104"/>
        <c:axId val="174765184"/>
      </c:lineChart>
      <c:catAx>
        <c:axId val="174751104"/>
        <c:scaling>
          <c:orientation val="minMax"/>
        </c:scaling>
        <c:axPos val="b"/>
        <c:numFmt formatCode="General" sourceLinked="1"/>
        <c:tickLblPos val="nextTo"/>
        <c:txPr>
          <a:bodyPr rot="-5400000" vert="horz"/>
          <a:lstStyle/>
          <a:p>
            <a:pPr>
              <a:defRPr/>
            </a:pPr>
            <a:endParaRPr lang="en-US"/>
          </a:p>
        </c:txPr>
        <c:crossAx val="174765184"/>
        <c:crosses val="autoZero"/>
        <c:auto val="1"/>
        <c:lblAlgn val="ctr"/>
        <c:lblOffset val="100"/>
      </c:catAx>
      <c:valAx>
        <c:axId val="174765184"/>
        <c:scaling>
          <c:orientation val="minMax"/>
          <c:max val="40"/>
          <c:min val="0"/>
        </c:scaling>
        <c:delete val="1"/>
        <c:axPos val="l"/>
        <c:numFmt formatCode="#,##0" sourceLinked="0"/>
        <c:tickLblPos val="none"/>
        <c:crossAx val="174751104"/>
        <c:crosses val="autoZero"/>
        <c:crossBetween val="between"/>
        <c:majorUnit val="10"/>
      </c:valAx>
    </c:plotArea>
    <c:plotVisOnly val="1"/>
    <c:dispBlanksAs val="gap"/>
  </c:chart>
  <c:spPr>
    <a:ln>
      <a:noFill/>
    </a:ln>
  </c:spPr>
  <c:txPr>
    <a:bodyPr/>
    <a:lstStyle/>
    <a:p>
      <a:pPr>
        <a:defRPr sz="1200">
          <a:latin typeface="Times New Roman" panose="02020603050405020304" pitchFamily="18" charset="0"/>
          <a:cs typeface="Times New Roman" panose="02020603050405020304" pitchFamily="18" charset="0"/>
        </a:defRPr>
      </a:pPr>
      <a:endParaRPr lang="en-US"/>
    </a:p>
  </c:txPr>
  <c:externalData r:id="rId2"/>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1.7369701539975902E-2"/>
          <c:y val="5.1400554097404495E-2"/>
          <c:w val="0.96513888894599598"/>
          <c:h val="0.7863232720909894"/>
        </c:manualLayout>
      </c:layout>
      <c:lineChart>
        <c:grouping val="standard"/>
        <c:ser>
          <c:idx val="0"/>
          <c:order val="0"/>
          <c:tx>
            <c:strRef>
              <c:f>Sheet5!$BM$3</c:f>
              <c:strCache>
                <c:ptCount val="1"/>
                <c:pt idx="0">
                  <c:v>White</c:v>
                </c:pt>
              </c:strCache>
            </c:strRef>
          </c:tx>
          <c:dLbls>
            <c:dLbl>
              <c:idx val="0"/>
              <c:layout>
                <c:manualLayout>
                  <c:x val="-6.2019978845927942E-2"/>
                  <c:y val="-5.7048702245552606E-2"/>
                </c:manualLayout>
              </c:layout>
              <c:dLblPos val="r"/>
              <c:showVal val="1"/>
            </c:dLbl>
            <c:dLbl>
              <c:idx val="9"/>
              <c:layout/>
              <c:dLblPos val="t"/>
              <c:showVal val="1"/>
            </c:dLbl>
            <c:delete val="1"/>
            <c:numFmt formatCode="#,##0" sourceLinked="0"/>
            <c:dLblPos val="t"/>
          </c:dLbls>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Sheet5!$BM$4:$BM$13</c:f>
              <c:numCache>
                <c:formatCode>#,##0</c:formatCode>
                <c:ptCount val="10"/>
                <c:pt idx="0">
                  <c:v>39.650906570560274</c:v>
                </c:pt>
                <c:pt idx="1">
                  <c:v>39.604970451093024</c:v>
                </c:pt>
                <c:pt idx="2">
                  <c:v>39.588700340109419</c:v>
                </c:pt>
                <c:pt idx="3">
                  <c:v>39.636153462529116</c:v>
                </c:pt>
                <c:pt idx="4">
                  <c:v>39.649940080326395</c:v>
                </c:pt>
                <c:pt idx="5">
                  <c:v>39.712832268387551</c:v>
                </c:pt>
                <c:pt idx="6">
                  <c:v>39.160921200506863</c:v>
                </c:pt>
                <c:pt idx="7">
                  <c:v>38.574848192882229</c:v>
                </c:pt>
                <c:pt idx="8">
                  <c:v>38.485565089598978</c:v>
                </c:pt>
                <c:pt idx="9">
                  <c:v>38.561572593989162</c:v>
                </c:pt>
              </c:numCache>
            </c:numRef>
          </c:val>
        </c:ser>
        <c:ser>
          <c:idx val="1"/>
          <c:order val="1"/>
          <c:tx>
            <c:strRef>
              <c:f>Sheet5!$BN$3</c:f>
              <c:strCache>
                <c:ptCount val="1"/>
                <c:pt idx="0">
                  <c:v>Black</c:v>
                </c:pt>
              </c:strCache>
            </c:strRef>
          </c:tx>
          <c:dLbls>
            <c:dLbl>
              <c:idx val="0"/>
              <c:layout>
                <c:manualLayout>
                  <c:x val="-5.8039879343440313E-2"/>
                  <c:y val="6.6307596967045829E-2"/>
                </c:manualLayout>
              </c:layout>
              <c:dLblPos val="r"/>
              <c:showVal val="1"/>
            </c:dLbl>
            <c:dLbl>
              <c:idx val="9"/>
              <c:layout/>
              <c:dLblPos val="b"/>
              <c:showVal val="1"/>
            </c:dLbl>
            <c:delete val="1"/>
            <c:numFmt formatCode="#,##0" sourceLinked="0"/>
            <c:dLblPos val="b"/>
          </c:dLbls>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Sheet5!$BN$4:$BN$13</c:f>
              <c:numCache>
                <c:formatCode>#,##0</c:formatCode>
                <c:ptCount val="10"/>
                <c:pt idx="0">
                  <c:v>38.700476235156103</c:v>
                </c:pt>
                <c:pt idx="1">
                  <c:v>38.723803136033283</c:v>
                </c:pt>
                <c:pt idx="2">
                  <c:v>38.722507852888867</c:v>
                </c:pt>
                <c:pt idx="3">
                  <c:v>38.677808860021273</c:v>
                </c:pt>
                <c:pt idx="4">
                  <c:v>38.749266485383885</c:v>
                </c:pt>
                <c:pt idx="5">
                  <c:v>38.837331758215321</c:v>
                </c:pt>
                <c:pt idx="6">
                  <c:v>38.313584366139516</c:v>
                </c:pt>
                <c:pt idx="7">
                  <c:v>37.638562033267647</c:v>
                </c:pt>
                <c:pt idx="8">
                  <c:v>37.446503357526446</c:v>
                </c:pt>
                <c:pt idx="9">
                  <c:v>37.36843153060925</c:v>
                </c:pt>
              </c:numCache>
            </c:numRef>
          </c:val>
        </c:ser>
        <c:ser>
          <c:idx val="2"/>
          <c:order val="2"/>
          <c:tx>
            <c:strRef>
              <c:f>Sheet5!$BO$3</c:f>
              <c:strCache>
                <c:ptCount val="1"/>
                <c:pt idx="0">
                  <c:v>Hispanic</c:v>
                </c:pt>
              </c:strCache>
            </c:strRef>
          </c:tx>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Sheet5!$BO$4:$BO$13</c:f>
              <c:numCache>
                <c:formatCode>#,##0</c:formatCode>
                <c:ptCount val="10"/>
                <c:pt idx="0">
                  <c:v>39.136918967441453</c:v>
                </c:pt>
                <c:pt idx="1">
                  <c:v>39.15893918766487</c:v>
                </c:pt>
                <c:pt idx="2">
                  <c:v>39.194697195558305</c:v>
                </c:pt>
                <c:pt idx="3">
                  <c:v>39.330867718265964</c:v>
                </c:pt>
                <c:pt idx="4">
                  <c:v>39.480278708512174</c:v>
                </c:pt>
                <c:pt idx="5">
                  <c:v>39.462707636613047</c:v>
                </c:pt>
                <c:pt idx="6">
                  <c:v>38.923824185419129</c:v>
                </c:pt>
                <c:pt idx="7">
                  <c:v>37.989874451533836</c:v>
                </c:pt>
                <c:pt idx="8">
                  <c:v>37.649697593875466</c:v>
                </c:pt>
                <c:pt idx="9">
                  <c:v>37.633806737197027</c:v>
                </c:pt>
              </c:numCache>
            </c:numRef>
          </c:val>
        </c:ser>
        <c:marker val="1"/>
        <c:axId val="174811392"/>
        <c:axId val="174825472"/>
      </c:lineChart>
      <c:catAx>
        <c:axId val="174811392"/>
        <c:scaling>
          <c:orientation val="minMax"/>
        </c:scaling>
        <c:axPos val="b"/>
        <c:numFmt formatCode="General" sourceLinked="1"/>
        <c:tickLblPos val="nextTo"/>
        <c:txPr>
          <a:bodyPr rot="-5400000" vert="horz"/>
          <a:lstStyle/>
          <a:p>
            <a:pPr>
              <a:defRPr/>
            </a:pPr>
            <a:endParaRPr lang="en-US"/>
          </a:p>
        </c:txPr>
        <c:crossAx val="174825472"/>
        <c:crosses val="autoZero"/>
        <c:auto val="1"/>
        <c:lblAlgn val="ctr"/>
        <c:lblOffset val="100"/>
      </c:catAx>
      <c:valAx>
        <c:axId val="174825472"/>
        <c:scaling>
          <c:orientation val="minMax"/>
          <c:max val="40"/>
          <c:min val="0"/>
        </c:scaling>
        <c:delete val="1"/>
        <c:axPos val="l"/>
        <c:numFmt formatCode="#,##0" sourceLinked="0"/>
        <c:tickLblPos val="none"/>
        <c:crossAx val="174811392"/>
        <c:crosses val="autoZero"/>
        <c:crossBetween val="between"/>
        <c:majorUnit val="10"/>
      </c:valAx>
    </c:plotArea>
    <c:plotVisOnly val="1"/>
    <c:dispBlanksAs val="gap"/>
  </c:chart>
  <c:spPr>
    <a:ln>
      <a:noFill/>
    </a:ln>
  </c:spPr>
  <c:txPr>
    <a:bodyPr/>
    <a:lstStyle/>
    <a:p>
      <a:pPr>
        <a:defRPr sz="1200">
          <a:latin typeface="Times New Roman" panose="02020603050405020304" pitchFamily="18" charset="0"/>
          <a:cs typeface="Times New Roman" panose="02020603050405020304" pitchFamily="18" charset="0"/>
        </a:defRPr>
      </a:pPr>
      <a:endParaRPr lang="en-US"/>
    </a:p>
  </c:txPr>
  <c:externalData r:id="rId2"/>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2703018372703412"/>
          <c:y val="5.1400554097404495E-2"/>
          <c:w val="0.81399644360072443"/>
          <c:h val="0.7863232720909894"/>
        </c:manualLayout>
      </c:layout>
      <c:lineChart>
        <c:grouping val="standard"/>
        <c:ser>
          <c:idx val="0"/>
          <c:order val="0"/>
          <c:tx>
            <c:strRef>
              <c:f>Sheet5!$BS$3</c:f>
              <c:strCache>
                <c:ptCount val="1"/>
                <c:pt idx="0">
                  <c:v>White</c:v>
                </c:pt>
              </c:strCache>
            </c:strRef>
          </c:tx>
          <c:dLbls>
            <c:dLbl>
              <c:idx val="0"/>
              <c:layout>
                <c:manualLayout>
                  <c:x val="-7.5687379804717334E-2"/>
                  <c:y val="5.869203849518824E-2"/>
                </c:manualLayout>
              </c:layout>
              <c:dLblPos val="r"/>
              <c:showVal val="1"/>
            </c:dLbl>
            <c:dLbl>
              <c:idx val="9"/>
              <c:layout>
                <c:manualLayout>
                  <c:x val="-4.555807021754163E-3"/>
                  <c:y val="9.305555555555578E-2"/>
                </c:manualLayout>
              </c:layout>
              <c:dLblPos val="r"/>
              <c:showVal val="1"/>
            </c:dLbl>
            <c:delete val="1"/>
            <c:numFmt formatCode="0%" sourceLinked="0"/>
            <c:dLblPos val="t"/>
          </c:dLbls>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Sheet5!$BS$4:$BS$13</c:f>
              <c:numCache>
                <c:formatCode>###0%</c:formatCode>
                <c:ptCount val="10"/>
                <c:pt idx="0">
                  <c:v>0.25675530786613671</c:v>
                </c:pt>
                <c:pt idx="1">
                  <c:v>0.26191406301856524</c:v>
                </c:pt>
                <c:pt idx="2">
                  <c:v>0.26818258213430823</c:v>
                </c:pt>
                <c:pt idx="3">
                  <c:v>0.278209886843992</c:v>
                </c:pt>
                <c:pt idx="4">
                  <c:v>0.27281634469670402</c:v>
                </c:pt>
                <c:pt idx="5">
                  <c:v>0.2640712234628762</c:v>
                </c:pt>
                <c:pt idx="6">
                  <c:v>0.29502688017048451</c:v>
                </c:pt>
                <c:pt idx="7">
                  <c:v>0.30444758848428422</c:v>
                </c:pt>
                <c:pt idx="8">
                  <c:v>0.30825543815055401</c:v>
                </c:pt>
                <c:pt idx="9">
                  <c:v>0.31547347598874159</c:v>
                </c:pt>
              </c:numCache>
            </c:numRef>
          </c:val>
        </c:ser>
        <c:ser>
          <c:idx val="1"/>
          <c:order val="1"/>
          <c:tx>
            <c:strRef>
              <c:f>Sheet5!$BT$3</c:f>
              <c:strCache>
                <c:ptCount val="1"/>
                <c:pt idx="0">
                  <c:v>Black</c:v>
                </c:pt>
              </c:strCache>
            </c:strRef>
          </c:tx>
          <c:dLbls>
            <c:dLbl>
              <c:idx val="0"/>
              <c:layout>
                <c:manualLayout>
                  <c:x val="-5.8039905282260884E-2"/>
                  <c:y val="-0.10035906969962088"/>
                </c:manualLayout>
              </c:layout>
              <c:dLblPos val="r"/>
              <c:showVal val="1"/>
            </c:dLbl>
            <c:dLbl>
              <c:idx val="9"/>
              <c:layout>
                <c:manualLayout>
                  <c:x val="-9.1116140435083207E-3"/>
                  <c:y val="-9.305555555555578E-2"/>
                </c:manualLayout>
              </c:layout>
              <c:dLblPos val="r"/>
              <c:showVal val="1"/>
            </c:dLbl>
            <c:delete val="1"/>
            <c:numFmt formatCode="0%" sourceLinked="0"/>
            <c:dLblPos val="b"/>
          </c:dLbls>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Sheet5!$BT$4:$BT$13</c:f>
              <c:numCache>
                <c:formatCode>###0%</c:formatCode>
                <c:ptCount val="10"/>
                <c:pt idx="0">
                  <c:v>0.37814589529425452</c:v>
                </c:pt>
                <c:pt idx="1">
                  <c:v>0.41535622661782323</c:v>
                </c:pt>
                <c:pt idx="2">
                  <c:v>0.41497601760517022</c:v>
                </c:pt>
                <c:pt idx="3">
                  <c:v>0.4150983387243482</c:v>
                </c:pt>
                <c:pt idx="4">
                  <c:v>0.40235903714554322</c:v>
                </c:pt>
                <c:pt idx="5">
                  <c:v>0.40110229337121522</c:v>
                </c:pt>
                <c:pt idx="6">
                  <c:v>0.41342989312934653</c:v>
                </c:pt>
                <c:pt idx="7">
                  <c:v>0.42360194905582521</c:v>
                </c:pt>
                <c:pt idx="8">
                  <c:v>0.42583804122683222</c:v>
                </c:pt>
                <c:pt idx="9">
                  <c:v>0.42700317312458536</c:v>
                </c:pt>
              </c:numCache>
            </c:numRef>
          </c:val>
        </c:ser>
        <c:ser>
          <c:idx val="2"/>
          <c:order val="2"/>
          <c:tx>
            <c:strRef>
              <c:f>Sheet5!$BU$3</c:f>
              <c:strCache>
                <c:ptCount val="1"/>
                <c:pt idx="0">
                  <c:v>Hispanic</c:v>
                </c:pt>
              </c:strCache>
            </c:strRef>
          </c:tx>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Sheet5!$BU$4:$BU$13</c:f>
              <c:numCache>
                <c:formatCode>###0%</c:formatCode>
                <c:ptCount val="10"/>
                <c:pt idx="0">
                  <c:v>0.33474347797604437</c:v>
                </c:pt>
                <c:pt idx="1">
                  <c:v>0.36304790480651</c:v>
                </c:pt>
                <c:pt idx="2">
                  <c:v>0.33991996678491559</c:v>
                </c:pt>
                <c:pt idx="3">
                  <c:v>0.35669865048161181</c:v>
                </c:pt>
                <c:pt idx="4">
                  <c:v>0.33006199620381144</c:v>
                </c:pt>
                <c:pt idx="5">
                  <c:v>0.32830298337835068</c:v>
                </c:pt>
                <c:pt idx="6">
                  <c:v>0.34290258960820735</c:v>
                </c:pt>
                <c:pt idx="7">
                  <c:v>0.34973121922573081</c:v>
                </c:pt>
                <c:pt idx="8">
                  <c:v>0.3568218612462486</c:v>
                </c:pt>
                <c:pt idx="9">
                  <c:v>0.36665367807408122</c:v>
                </c:pt>
              </c:numCache>
            </c:numRef>
          </c:val>
        </c:ser>
        <c:marker val="1"/>
        <c:axId val="174950656"/>
        <c:axId val="174968832"/>
      </c:lineChart>
      <c:catAx>
        <c:axId val="174950656"/>
        <c:scaling>
          <c:orientation val="minMax"/>
        </c:scaling>
        <c:axPos val="b"/>
        <c:numFmt formatCode="General" sourceLinked="1"/>
        <c:tickLblPos val="nextTo"/>
        <c:txPr>
          <a:bodyPr rot="-5400000" vert="horz"/>
          <a:lstStyle/>
          <a:p>
            <a:pPr>
              <a:defRPr/>
            </a:pPr>
            <a:endParaRPr lang="en-US"/>
          </a:p>
        </c:txPr>
        <c:crossAx val="174968832"/>
        <c:crosses val="autoZero"/>
        <c:auto val="1"/>
        <c:lblAlgn val="ctr"/>
        <c:lblOffset val="100"/>
      </c:catAx>
      <c:valAx>
        <c:axId val="174968832"/>
        <c:scaling>
          <c:orientation val="minMax"/>
          <c:max val="1"/>
        </c:scaling>
        <c:axPos val="l"/>
        <c:numFmt formatCode="0%" sourceLinked="0"/>
        <c:tickLblPos val="nextTo"/>
        <c:crossAx val="174950656"/>
        <c:crosses val="autoZero"/>
        <c:crossBetween val="between"/>
        <c:majorUnit val="0.2"/>
      </c:valAx>
    </c:plotArea>
    <c:legend>
      <c:legendPos val="r"/>
      <c:layout>
        <c:manualLayout>
          <c:xMode val="edge"/>
          <c:yMode val="edge"/>
          <c:x val="0.1737579817448191"/>
          <c:y val="7.3498104403616371E-2"/>
          <c:w val="0.36797540294678222"/>
          <c:h val="0.25115157480314981"/>
        </c:manualLayout>
      </c:layout>
    </c:legend>
    <c:plotVisOnly val="1"/>
    <c:dispBlanksAs val="gap"/>
  </c:chart>
  <c:spPr>
    <a:ln>
      <a:noFill/>
    </a:ln>
  </c:spPr>
  <c:txPr>
    <a:bodyPr/>
    <a:lstStyle/>
    <a:p>
      <a:pPr>
        <a:defRPr sz="1200">
          <a:latin typeface="Times New Roman" panose="02020603050405020304" pitchFamily="18" charset="0"/>
          <a:cs typeface="Times New Roman" panose="02020603050405020304" pitchFamily="18" charset="0"/>
        </a:defRPr>
      </a:pPr>
      <a:endParaRPr lang="en-US"/>
    </a:p>
  </c:txPr>
  <c:externalData r:id="rId2"/>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1.8696850393700813E-2"/>
          <c:y val="5.1400554097404495E-2"/>
          <c:w val="0.96688188976378042"/>
          <c:h val="0.7863232720909894"/>
        </c:manualLayout>
      </c:layout>
      <c:lineChart>
        <c:grouping val="standard"/>
        <c:ser>
          <c:idx val="0"/>
          <c:order val="0"/>
          <c:tx>
            <c:strRef>
              <c:f>Sheet5!$BV$3</c:f>
              <c:strCache>
                <c:ptCount val="1"/>
                <c:pt idx="0">
                  <c:v>White</c:v>
                </c:pt>
              </c:strCache>
            </c:strRef>
          </c:tx>
          <c:dLbls>
            <c:dLbl>
              <c:idx val="0"/>
              <c:layout>
                <c:manualLayout>
                  <c:x val="-8.258563950139082E-2"/>
                  <c:y val="5.8692038495188122E-2"/>
                </c:manualLayout>
              </c:layout>
              <c:dLblPos val="r"/>
              <c:showVal val="1"/>
            </c:dLbl>
            <c:dLbl>
              <c:idx val="9"/>
              <c:layout>
                <c:manualLayout>
                  <c:x val="-5.1413860934007762E-3"/>
                  <c:y val="6.9907407407407529E-2"/>
                </c:manualLayout>
              </c:layout>
              <c:dLblPos val="r"/>
              <c:showVal val="1"/>
            </c:dLbl>
            <c:delete val="1"/>
            <c:numFmt formatCode="0%" sourceLinked="0"/>
            <c:dLblPos val="t"/>
          </c:dLbls>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Sheet5!$BV$4:$BV$13</c:f>
              <c:numCache>
                <c:formatCode>###0%</c:formatCode>
                <c:ptCount val="10"/>
                <c:pt idx="0">
                  <c:v>0.14148240808721121</c:v>
                </c:pt>
                <c:pt idx="1">
                  <c:v>0.17240787211341604</c:v>
                </c:pt>
                <c:pt idx="2">
                  <c:v>0.18383965341519612</c:v>
                </c:pt>
                <c:pt idx="3">
                  <c:v>0.18386346695974301</c:v>
                </c:pt>
                <c:pt idx="4">
                  <c:v>0.18086996788615911</c:v>
                </c:pt>
                <c:pt idx="5">
                  <c:v>0.1757747161670711</c:v>
                </c:pt>
                <c:pt idx="6">
                  <c:v>0.178100854103867</c:v>
                </c:pt>
                <c:pt idx="7">
                  <c:v>0.18897114314689925</c:v>
                </c:pt>
                <c:pt idx="8">
                  <c:v>0.19752645638066801</c:v>
                </c:pt>
                <c:pt idx="9">
                  <c:v>0.20402982454070701</c:v>
                </c:pt>
              </c:numCache>
            </c:numRef>
          </c:val>
        </c:ser>
        <c:ser>
          <c:idx val="1"/>
          <c:order val="1"/>
          <c:tx>
            <c:strRef>
              <c:f>Sheet5!$BW$3</c:f>
              <c:strCache>
                <c:ptCount val="1"/>
                <c:pt idx="0">
                  <c:v>Black</c:v>
                </c:pt>
              </c:strCache>
            </c:strRef>
          </c:tx>
          <c:dLbls>
            <c:dLbl>
              <c:idx val="0"/>
              <c:layout>
                <c:manualLayout>
                  <c:x val="-7.3464334771437129E-2"/>
                  <c:y val="-9.5729804607757304E-2"/>
                </c:manualLayout>
              </c:layout>
              <c:dLblPos val="r"/>
              <c:showVal val="1"/>
            </c:dLbl>
            <c:dLbl>
              <c:idx val="9"/>
              <c:layout>
                <c:manualLayout>
                  <c:x val="0"/>
                  <c:y val="-6.0648148148148104E-2"/>
                </c:manualLayout>
              </c:layout>
              <c:dLblPos val="r"/>
              <c:showVal val="1"/>
            </c:dLbl>
            <c:delete val="1"/>
            <c:numFmt formatCode="0%" sourceLinked="0"/>
            <c:dLblPos val="b"/>
          </c:dLbls>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Sheet5!$BW$4:$BW$13</c:f>
              <c:numCache>
                <c:formatCode>###0%</c:formatCode>
                <c:ptCount val="10"/>
                <c:pt idx="0">
                  <c:v>0.27115936965781723</c:v>
                </c:pt>
                <c:pt idx="1">
                  <c:v>0.32148975273499336</c:v>
                </c:pt>
                <c:pt idx="2">
                  <c:v>0.33365949436700537</c:v>
                </c:pt>
                <c:pt idx="3">
                  <c:v>0.33479027661826721</c:v>
                </c:pt>
                <c:pt idx="4">
                  <c:v>0.32019900144781022</c:v>
                </c:pt>
                <c:pt idx="5">
                  <c:v>0.32288604920875752</c:v>
                </c:pt>
                <c:pt idx="6">
                  <c:v>0.32575938858487535</c:v>
                </c:pt>
                <c:pt idx="7">
                  <c:v>0.33798036164276468</c:v>
                </c:pt>
                <c:pt idx="8">
                  <c:v>0.33941452403440253</c:v>
                </c:pt>
                <c:pt idx="9">
                  <c:v>0.35858382409380923</c:v>
                </c:pt>
              </c:numCache>
            </c:numRef>
          </c:val>
        </c:ser>
        <c:ser>
          <c:idx val="2"/>
          <c:order val="2"/>
          <c:tx>
            <c:strRef>
              <c:f>Sheet5!$BX$3</c:f>
              <c:strCache>
                <c:ptCount val="1"/>
                <c:pt idx="0">
                  <c:v>Hispanic</c:v>
                </c:pt>
              </c:strCache>
            </c:strRef>
          </c:tx>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Sheet5!$BX$4:$BX$13</c:f>
              <c:numCache>
                <c:formatCode>###0%</c:formatCode>
                <c:ptCount val="10"/>
                <c:pt idx="0">
                  <c:v>0.22219586013294501</c:v>
                </c:pt>
                <c:pt idx="1">
                  <c:v>0.26663046321388423</c:v>
                </c:pt>
                <c:pt idx="2">
                  <c:v>0.26767612308613281</c:v>
                </c:pt>
                <c:pt idx="3">
                  <c:v>0.27248874963386438</c:v>
                </c:pt>
                <c:pt idx="4">
                  <c:v>0.27308910032963335</c:v>
                </c:pt>
                <c:pt idx="5">
                  <c:v>0.257597099225995</c:v>
                </c:pt>
                <c:pt idx="6">
                  <c:v>0.25348184614677599</c:v>
                </c:pt>
                <c:pt idx="7">
                  <c:v>0.27004700766560102</c:v>
                </c:pt>
                <c:pt idx="8">
                  <c:v>0.28125823289645902</c:v>
                </c:pt>
                <c:pt idx="9">
                  <c:v>0.30388848069616436</c:v>
                </c:pt>
              </c:numCache>
            </c:numRef>
          </c:val>
        </c:ser>
        <c:marker val="1"/>
        <c:axId val="173438464"/>
        <c:axId val="173440000"/>
      </c:lineChart>
      <c:catAx>
        <c:axId val="173438464"/>
        <c:scaling>
          <c:orientation val="minMax"/>
        </c:scaling>
        <c:axPos val="b"/>
        <c:numFmt formatCode="General" sourceLinked="1"/>
        <c:tickLblPos val="nextTo"/>
        <c:txPr>
          <a:bodyPr rot="-5400000" vert="horz"/>
          <a:lstStyle/>
          <a:p>
            <a:pPr>
              <a:defRPr/>
            </a:pPr>
            <a:endParaRPr lang="en-US"/>
          </a:p>
        </c:txPr>
        <c:crossAx val="173440000"/>
        <c:crosses val="autoZero"/>
        <c:auto val="1"/>
        <c:lblAlgn val="ctr"/>
        <c:lblOffset val="100"/>
      </c:catAx>
      <c:valAx>
        <c:axId val="173440000"/>
        <c:scaling>
          <c:orientation val="minMax"/>
          <c:max val="1"/>
        </c:scaling>
        <c:delete val="1"/>
        <c:axPos val="l"/>
        <c:numFmt formatCode="0%" sourceLinked="0"/>
        <c:tickLblPos val="none"/>
        <c:crossAx val="173438464"/>
        <c:crosses val="autoZero"/>
        <c:crossBetween val="between"/>
        <c:majorUnit val="0.2"/>
      </c:valAx>
    </c:plotArea>
    <c:plotVisOnly val="1"/>
    <c:dispBlanksAs val="gap"/>
  </c:chart>
  <c:spPr>
    <a:ln>
      <a:noFill/>
    </a:ln>
  </c:spPr>
  <c:txPr>
    <a:bodyPr/>
    <a:lstStyle/>
    <a:p>
      <a:pPr>
        <a:defRPr sz="1200">
          <a:latin typeface="Times New Roman" panose="02020603050405020304" pitchFamily="18" charset="0"/>
          <a:cs typeface="Times New Roman" panose="02020603050405020304" pitchFamily="18" charset="0"/>
        </a:defRPr>
      </a:pPr>
      <a:endParaRPr lang="en-US"/>
    </a:p>
  </c:txPr>
  <c:externalData r:id="rId2"/>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1.1544831651132917E-2"/>
          <c:y val="5.1400554097404495E-2"/>
          <c:w val="0.98118627681555859"/>
          <c:h val="0.7863232720909894"/>
        </c:manualLayout>
      </c:layout>
      <c:lineChart>
        <c:grouping val="standard"/>
        <c:ser>
          <c:idx val="0"/>
          <c:order val="0"/>
          <c:tx>
            <c:strRef>
              <c:f>Sheet5!$BY$3</c:f>
              <c:strCache>
                <c:ptCount val="1"/>
                <c:pt idx="0">
                  <c:v>White</c:v>
                </c:pt>
              </c:strCache>
            </c:strRef>
          </c:tx>
          <c:dLbls>
            <c:dLbl>
              <c:idx val="0"/>
              <c:layout>
                <c:manualLayout>
                  <c:x val="-7.7767963391835351E-2"/>
                  <c:y val="3.5543890347040009E-2"/>
                </c:manualLayout>
              </c:layout>
              <c:dLblPos val="r"/>
              <c:showVal val="1"/>
            </c:dLbl>
            <c:dLbl>
              <c:idx val="9"/>
              <c:layout>
                <c:manualLayout>
                  <c:x val="0"/>
                  <c:y val="6.0648148148148104E-2"/>
                </c:manualLayout>
              </c:layout>
              <c:dLblPos val="r"/>
              <c:showVal val="1"/>
            </c:dLbl>
            <c:delete val="1"/>
            <c:numFmt formatCode="0%" sourceLinked="0"/>
            <c:dLblPos val="t"/>
          </c:dLbls>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Sheet5!$BY$4:$BY$13</c:f>
              <c:numCache>
                <c:formatCode>###0%</c:formatCode>
                <c:ptCount val="10"/>
                <c:pt idx="0">
                  <c:v>8.4601792354515343E-2</c:v>
                </c:pt>
                <c:pt idx="1">
                  <c:v>8.7674443887006778E-2</c:v>
                </c:pt>
                <c:pt idx="2">
                  <c:v>8.9995312300550523E-2</c:v>
                </c:pt>
                <c:pt idx="3">
                  <c:v>9.1815116388273374E-2</c:v>
                </c:pt>
                <c:pt idx="4">
                  <c:v>8.950670649655669E-2</c:v>
                </c:pt>
                <c:pt idx="5">
                  <c:v>8.8022880565637923E-2</c:v>
                </c:pt>
                <c:pt idx="6">
                  <c:v>9.2830528821058925E-2</c:v>
                </c:pt>
                <c:pt idx="7">
                  <c:v>0.10356079426197808</c:v>
                </c:pt>
                <c:pt idx="8">
                  <c:v>0.11292588001225702</c:v>
                </c:pt>
                <c:pt idx="9">
                  <c:v>0.11755172973224202</c:v>
                </c:pt>
              </c:numCache>
            </c:numRef>
          </c:val>
        </c:ser>
        <c:ser>
          <c:idx val="1"/>
          <c:order val="1"/>
          <c:tx>
            <c:strRef>
              <c:f>Sheet5!$BZ$3</c:f>
              <c:strCache>
                <c:ptCount val="1"/>
                <c:pt idx="0">
                  <c:v>Black</c:v>
                </c:pt>
              </c:strCache>
            </c:strRef>
          </c:tx>
          <c:dLbls>
            <c:dLbl>
              <c:idx val="0"/>
              <c:layout>
                <c:manualLayout>
                  <c:x val="-8.9535995397113086E-2"/>
                  <c:y val="-7.7210921551472869E-2"/>
                </c:manualLayout>
              </c:layout>
              <c:dLblPos val="r"/>
              <c:showVal val="1"/>
            </c:dLbl>
            <c:dLbl>
              <c:idx val="9"/>
              <c:layout>
                <c:manualLayout>
                  <c:x val="-1.5748024986866303E-2"/>
                  <c:y val="-6.9907407407407529E-2"/>
                </c:manualLayout>
              </c:layout>
              <c:dLblPos val="r"/>
              <c:showVal val="1"/>
            </c:dLbl>
            <c:delete val="1"/>
            <c:numFmt formatCode="0%" sourceLinked="0"/>
            <c:dLblPos val="b"/>
          </c:dLbls>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Sheet5!$BZ$4:$BZ$13</c:f>
              <c:numCache>
                <c:formatCode>###0%</c:formatCode>
                <c:ptCount val="10"/>
                <c:pt idx="0">
                  <c:v>0.18878661120486101</c:v>
                </c:pt>
                <c:pt idx="1">
                  <c:v>0.19335450240068985</c:v>
                </c:pt>
                <c:pt idx="2">
                  <c:v>0.2024768183172361</c:v>
                </c:pt>
                <c:pt idx="3">
                  <c:v>0.201668749259418</c:v>
                </c:pt>
                <c:pt idx="4">
                  <c:v>0.19419350215889</c:v>
                </c:pt>
                <c:pt idx="5">
                  <c:v>0.190844464921649</c:v>
                </c:pt>
                <c:pt idx="6">
                  <c:v>0.19100940575690512</c:v>
                </c:pt>
                <c:pt idx="7">
                  <c:v>0.20831906180666418</c:v>
                </c:pt>
                <c:pt idx="8">
                  <c:v>0.22311433893445101</c:v>
                </c:pt>
                <c:pt idx="9">
                  <c:v>0.23351111128801791</c:v>
                </c:pt>
              </c:numCache>
            </c:numRef>
          </c:val>
        </c:ser>
        <c:ser>
          <c:idx val="2"/>
          <c:order val="2"/>
          <c:tx>
            <c:strRef>
              <c:f>Sheet5!$CA$3</c:f>
              <c:strCache>
                <c:ptCount val="1"/>
                <c:pt idx="0">
                  <c:v>Hispanic</c:v>
                </c:pt>
              </c:strCache>
            </c:strRef>
          </c:tx>
          <c:cat>
            <c:numRef>
              <c:f>Sheet5!$A$4:$A$13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Sheet5!$CA$4:$CA$13</c:f>
              <c:numCache>
                <c:formatCode>###0%</c:formatCode>
                <c:ptCount val="10"/>
                <c:pt idx="0">
                  <c:v>0.17724932616244629</c:v>
                </c:pt>
                <c:pt idx="1">
                  <c:v>0.18130893995773112</c:v>
                </c:pt>
                <c:pt idx="2">
                  <c:v>0.18406322384376111</c:v>
                </c:pt>
                <c:pt idx="3">
                  <c:v>0.18682305382280218</c:v>
                </c:pt>
                <c:pt idx="4">
                  <c:v>0.1753035256382709</c:v>
                </c:pt>
                <c:pt idx="5">
                  <c:v>0.1684473358416973</c:v>
                </c:pt>
                <c:pt idx="6">
                  <c:v>0.17341443383668925</c:v>
                </c:pt>
                <c:pt idx="7">
                  <c:v>0.19420830212553511</c:v>
                </c:pt>
                <c:pt idx="8">
                  <c:v>0.20818379356859101</c:v>
                </c:pt>
                <c:pt idx="9">
                  <c:v>0.2171966293923121</c:v>
                </c:pt>
              </c:numCache>
            </c:numRef>
          </c:val>
        </c:ser>
        <c:marker val="1"/>
        <c:axId val="174678400"/>
        <c:axId val="174679936"/>
      </c:lineChart>
      <c:catAx>
        <c:axId val="174678400"/>
        <c:scaling>
          <c:orientation val="minMax"/>
        </c:scaling>
        <c:axPos val="b"/>
        <c:numFmt formatCode="General" sourceLinked="1"/>
        <c:tickLblPos val="nextTo"/>
        <c:txPr>
          <a:bodyPr rot="-5400000" vert="horz"/>
          <a:lstStyle/>
          <a:p>
            <a:pPr>
              <a:defRPr/>
            </a:pPr>
            <a:endParaRPr lang="en-US"/>
          </a:p>
        </c:txPr>
        <c:crossAx val="174679936"/>
        <c:crosses val="autoZero"/>
        <c:auto val="1"/>
        <c:lblAlgn val="ctr"/>
        <c:lblOffset val="100"/>
      </c:catAx>
      <c:valAx>
        <c:axId val="174679936"/>
        <c:scaling>
          <c:orientation val="minMax"/>
          <c:max val="1"/>
        </c:scaling>
        <c:delete val="1"/>
        <c:axPos val="l"/>
        <c:numFmt formatCode="0%" sourceLinked="0"/>
        <c:tickLblPos val="none"/>
        <c:crossAx val="174678400"/>
        <c:crosses val="autoZero"/>
        <c:crossBetween val="between"/>
        <c:majorUnit val="0.2"/>
      </c:valAx>
    </c:plotArea>
    <c:plotVisOnly val="1"/>
    <c:dispBlanksAs val="gap"/>
  </c:chart>
  <c:spPr>
    <a:ln>
      <a:noFill/>
    </a:ln>
  </c:spPr>
  <c:txPr>
    <a:bodyPr/>
    <a:lstStyle/>
    <a:p>
      <a:pPr>
        <a:defRPr sz="1200">
          <a:latin typeface="Times New Roman" panose="02020603050405020304" pitchFamily="18" charset="0"/>
          <a:cs typeface="Times New Roman" panose="02020603050405020304" pitchFamily="18" charset="0"/>
        </a:defRPr>
      </a:pPr>
      <a:endParaRPr lang="en-US"/>
    </a:p>
  </c:txPr>
  <c:externalData r:id="rId2"/>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35252405949256"/>
          <c:y val="5.1400554097404495E-2"/>
          <c:w val="0.84221981627296605"/>
          <c:h val="0.78278032954213961"/>
        </c:manualLayout>
      </c:layout>
      <c:lineChart>
        <c:grouping val="standard"/>
        <c:ser>
          <c:idx val="0"/>
          <c:order val="0"/>
          <c:tx>
            <c:strRef>
              <c:f>Tabl0!$B$1</c:f>
              <c:strCache>
                <c:ptCount val="1"/>
                <c:pt idx="0">
                  <c:v>Total closures</c:v>
                </c:pt>
              </c:strCache>
            </c:strRef>
          </c:tx>
          <c:dLbls>
            <c:dLbl>
              <c:idx val="0"/>
              <c:layout>
                <c:manualLayout>
                  <c:x val="-4.7222222222222325E-2"/>
                  <c:y val="-6.8981481481481519E-2"/>
                </c:manualLayout>
              </c:layout>
              <c:dLblPos val="r"/>
              <c:showVal val="1"/>
            </c:dLbl>
            <c:dLbl>
              <c:idx val="9"/>
              <c:layout/>
              <c:dLblPos val="t"/>
              <c:showVal val="1"/>
            </c:dLbl>
            <c:delete val="1"/>
            <c:txPr>
              <a:bodyPr/>
              <a:lstStyle/>
              <a:p>
                <a:pPr>
                  <a:defRPr sz="1200">
                    <a:latin typeface="Times New Roman" pitchFamily="18" charset="0"/>
                    <a:cs typeface="Times New Roman" pitchFamily="18" charset="0"/>
                  </a:defRPr>
                </a:pPr>
                <a:endParaRPr lang="en-US"/>
              </a:p>
            </c:txPr>
            <c:dLblPos val="t"/>
          </c:dLbls>
          <c:cat>
            <c:numRef>
              <c:f>Tabl0!$A$2:$A$11</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Tabl0!$B$2:$B$11</c:f>
              <c:numCache>
                <c:formatCode>#,##0</c:formatCode>
                <c:ptCount val="10"/>
                <c:pt idx="0">
                  <c:v>643994</c:v>
                </c:pt>
                <c:pt idx="1">
                  <c:v>647596</c:v>
                </c:pt>
                <c:pt idx="2">
                  <c:v>609501</c:v>
                </c:pt>
                <c:pt idx="3">
                  <c:v>609367</c:v>
                </c:pt>
                <c:pt idx="4">
                  <c:v>592422</c:v>
                </c:pt>
                <c:pt idx="5">
                  <c:v>609624</c:v>
                </c:pt>
                <c:pt idx="6">
                  <c:v>580295</c:v>
                </c:pt>
                <c:pt idx="7">
                  <c:v>602814</c:v>
                </c:pt>
                <c:pt idx="8">
                  <c:v>581258</c:v>
                </c:pt>
                <c:pt idx="9">
                  <c:v>571975</c:v>
                </c:pt>
              </c:numCache>
            </c:numRef>
          </c:val>
        </c:ser>
        <c:ser>
          <c:idx val="1"/>
          <c:order val="1"/>
          <c:tx>
            <c:strRef>
              <c:f>Tabl0!$C$1</c:f>
              <c:strCache>
                <c:ptCount val="1"/>
                <c:pt idx="0">
                  <c:v>Other disabilities</c:v>
                </c:pt>
              </c:strCache>
            </c:strRef>
          </c:tx>
          <c:dLbls>
            <c:dLbl>
              <c:idx val="0"/>
              <c:layout>
                <c:manualLayout>
                  <c:x val="-0.05"/>
                  <c:y val="8.7962962962963076E-2"/>
                </c:manualLayout>
              </c:layout>
              <c:showVal val="1"/>
            </c:dLbl>
            <c:dLbl>
              <c:idx val="9"/>
              <c:layout>
                <c:manualLayout>
                  <c:x val="-2.7777777777777952E-3"/>
                  <c:y val="-4.1666666666666713E-2"/>
                </c:manualLayout>
              </c:layout>
              <c:showVal val="1"/>
            </c:dLbl>
            <c:delete val="1"/>
            <c:numFmt formatCode="#,##0" sourceLinked="0"/>
            <c:txPr>
              <a:bodyPr/>
              <a:lstStyle/>
              <a:p>
                <a:pPr algn="ctr">
                  <a:defRPr lang="en-US" sz="1200" b="0" i="0" u="none" strike="noStrike" kern="1200" baseline="0">
                    <a:solidFill>
                      <a:sysClr val="windowText" lastClr="000000"/>
                    </a:solidFill>
                    <a:latin typeface="Times New Roman" pitchFamily="18" charset="0"/>
                    <a:ea typeface="+mn-ea"/>
                    <a:cs typeface="Times New Roman" pitchFamily="18" charset="0"/>
                  </a:defRPr>
                </a:pPr>
                <a:endParaRPr lang="en-US"/>
              </a:p>
            </c:txPr>
          </c:dLbls>
          <c:cat>
            <c:numRef>
              <c:f>Tabl0!$A$2:$A$11</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Tabl0!$C$2:$C$11</c:f>
              <c:numCache>
                <c:formatCode>###0</c:formatCode>
                <c:ptCount val="10"/>
                <c:pt idx="0">
                  <c:v>565677</c:v>
                </c:pt>
                <c:pt idx="1">
                  <c:v>532001</c:v>
                </c:pt>
                <c:pt idx="2">
                  <c:v>497950</c:v>
                </c:pt>
                <c:pt idx="3">
                  <c:v>492532</c:v>
                </c:pt>
                <c:pt idx="4">
                  <c:v>490901</c:v>
                </c:pt>
                <c:pt idx="5">
                  <c:v>505894</c:v>
                </c:pt>
                <c:pt idx="6">
                  <c:v>488210</c:v>
                </c:pt>
                <c:pt idx="7">
                  <c:v>510658</c:v>
                </c:pt>
                <c:pt idx="8">
                  <c:v>494102</c:v>
                </c:pt>
                <c:pt idx="9">
                  <c:v>483997</c:v>
                </c:pt>
              </c:numCache>
            </c:numRef>
          </c:val>
        </c:ser>
        <c:ser>
          <c:idx val="2"/>
          <c:order val="2"/>
          <c:tx>
            <c:strRef>
              <c:f>Tabl0!$D$1</c:f>
              <c:strCache>
                <c:ptCount val="1"/>
                <c:pt idx="0">
                  <c:v>Intellectual disability</c:v>
                </c:pt>
              </c:strCache>
            </c:strRef>
          </c:tx>
          <c:dLbls>
            <c:dLbl>
              <c:idx val="0"/>
              <c:layout>
                <c:manualLayout>
                  <c:x val="-4.1666666666666713E-2"/>
                  <c:y val="-6.8981481481481519E-2"/>
                </c:manualLayout>
              </c:layout>
              <c:dLblPos val="r"/>
              <c:showVal val="1"/>
            </c:dLbl>
            <c:dLbl>
              <c:idx val="9"/>
              <c:layout/>
              <c:dLblPos val="t"/>
              <c:showVal val="1"/>
            </c:dLbl>
            <c:delete val="1"/>
            <c:numFmt formatCode="#,##0" sourceLinked="0"/>
            <c:txPr>
              <a:bodyPr/>
              <a:lstStyle/>
              <a:p>
                <a:pPr>
                  <a:defRPr sz="1200">
                    <a:latin typeface="Times New Roman" pitchFamily="18" charset="0"/>
                    <a:cs typeface="Times New Roman" pitchFamily="18" charset="0"/>
                  </a:defRPr>
                </a:pPr>
                <a:endParaRPr lang="en-US"/>
              </a:p>
            </c:txPr>
            <c:dLblPos val="t"/>
          </c:dLbls>
          <c:cat>
            <c:numRef>
              <c:f>Tabl0!$A$2:$A$11</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Tabl0!$D$2:$D$11</c:f>
              <c:numCache>
                <c:formatCode>###0</c:formatCode>
                <c:ptCount val="10"/>
                <c:pt idx="0">
                  <c:v>69377</c:v>
                </c:pt>
                <c:pt idx="1">
                  <c:v>56966</c:v>
                </c:pt>
                <c:pt idx="2">
                  <c:v>56309</c:v>
                </c:pt>
                <c:pt idx="3">
                  <c:v>55607</c:v>
                </c:pt>
                <c:pt idx="4">
                  <c:v>53603</c:v>
                </c:pt>
                <c:pt idx="5">
                  <c:v>53962</c:v>
                </c:pt>
                <c:pt idx="6">
                  <c:v>49363</c:v>
                </c:pt>
                <c:pt idx="7">
                  <c:v>49690</c:v>
                </c:pt>
                <c:pt idx="8">
                  <c:v>47808</c:v>
                </c:pt>
                <c:pt idx="9">
                  <c:v>46652</c:v>
                </c:pt>
              </c:numCache>
            </c:numRef>
          </c:val>
        </c:ser>
        <c:marker val="1"/>
        <c:axId val="173540480"/>
        <c:axId val="173542016"/>
      </c:lineChart>
      <c:catAx>
        <c:axId val="173540480"/>
        <c:scaling>
          <c:orientation val="minMax"/>
        </c:scaling>
        <c:axPos val="b"/>
        <c:numFmt formatCode="General" sourceLinked="1"/>
        <c:tickLblPos val="nextTo"/>
        <c:txPr>
          <a:bodyPr/>
          <a:lstStyle/>
          <a:p>
            <a:pPr>
              <a:defRPr sz="1200">
                <a:latin typeface="Times New Roman" pitchFamily="18" charset="0"/>
                <a:cs typeface="Times New Roman" pitchFamily="18" charset="0"/>
              </a:defRPr>
            </a:pPr>
            <a:endParaRPr lang="en-US"/>
          </a:p>
        </c:txPr>
        <c:crossAx val="173542016"/>
        <c:crosses val="autoZero"/>
        <c:auto val="1"/>
        <c:lblAlgn val="ctr"/>
        <c:lblOffset val="100"/>
      </c:catAx>
      <c:valAx>
        <c:axId val="173542016"/>
        <c:scaling>
          <c:orientation val="minMax"/>
        </c:scaling>
        <c:axPos val="l"/>
        <c:numFmt formatCode="#,##0" sourceLinked="1"/>
        <c:tickLblPos val="nextTo"/>
        <c:txPr>
          <a:bodyPr/>
          <a:lstStyle/>
          <a:p>
            <a:pPr>
              <a:defRPr sz="1200">
                <a:latin typeface="Times New Roman" pitchFamily="18" charset="0"/>
                <a:cs typeface="Times New Roman" pitchFamily="18" charset="0"/>
              </a:defRPr>
            </a:pPr>
            <a:endParaRPr lang="en-US"/>
          </a:p>
        </c:txPr>
        <c:crossAx val="173540480"/>
        <c:crosses val="autoZero"/>
        <c:crossBetween val="between"/>
        <c:majorUnit val="200000"/>
      </c:valAx>
    </c:plotArea>
    <c:legend>
      <c:legendPos val="r"/>
      <c:layout>
        <c:manualLayout>
          <c:xMode val="edge"/>
          <c:yMode val="edge"/>
          <c:x val="0.64969444444444602"/>
          <c:y val="0.41609069699620921"/>
          <c:w val="0.31697222222222338"/>
          <c:h val="0.25115157480314981"/>
        </c:manualLayout>
      </c:layout>
    </c:legend>
    <c:plotVisOnly val="1"/>
    <c:dispBlanksAs val="gap"/>
  </c:chart>
  <c:spPr>
    <a:ln>
      <a:noFill/>
    </a:ln>
  </c:spPr>
  <c:externalData r:id="rId2"/>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3.3710629921259803E-2"/>
          <c:y val="5.1400554097404495E-2"/>
          <c:w val="0.94056714785651729"/>
          <c:h val="0.83261956838728501"/>
        </c:manualLayout>
      </c:layout>
      <c:lineChart>
        <c:grouping val="standard"/>
        <c:ser>
          <c:idx val="0"/>
          <c:order val="0"/>
          <c:tx>
            <c:strRef>
              <c:f>[1]Sheet2!$B$6</c:f>
              <c:strCache>
                <c:ptCount val="1"/>
                <c:pt idx="0">
                  <c:v>White</c:v>
                </c:pt>
              </c:strCache>
            </c:strRef>
          </c:tx>
          <c:dLbls>
            <c:dLbl>
              <c:idx val="0"/>
              <c:layout/>
              <c:dLblPos val="t"/>
              <c:showVal val="1"/>
            </c:dLbl>
            <c:dLbl>
              <c:idx val="9"/>
              <c:layout/>
              <c:dLblPos val="t"/>
              <c:showVal val="1"/>
            </c:dLbl>
            <c:delete val="1"/>
            <c:numFmt formatCode="0%" sourceLinked="0"/>
            <c:txPr>
              <a:bodyPr/>
              <a:lstStyle/>
              <a:p>
                <a:pPr>
                  <a:defRPr sz="1200">
                    <a:latin typeface="Times New Roman" pitchFamily="18" charset="0"/>
                    <a:cs typeface="Times New Roman" pitchFamily="18" charset="0"/>
                  </a:defRPr>
                </a:pPr>
                <a:endParaRPr lang="en-US"/>
              </a:p>
            </c:txPr>
            <c:dLblPos val="t"/>
          </c:dLbls>
          <c:cat>
            <c:numRef>
              <c:f>[1]Sheet2!$A$7:$A$16</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[1]Sheet2!$B$7:$B$16</c:f>
              <c:numCache>
                <c:formatCode>General</c:formatCode>
                <c:ptCount val="10"/>
                <c:pt idx="0">
                  <c:v>0.66748161936935846</c:v>
                </c:pt>
                <c:pt idx="1">
                  <c:v>0.65797056772449758</c:v>
                </c:pt>
                <c:pt idx="2">
                  <c:v>0.66861331458981976</c:v>
                </c:pt>
                <c:pt idx="3">
                  <c:v>0.6768291197323224</c:v>
                </c:pt>
                <c:pt idx="4">
                  <c:v>0.66361038172666142</c:v>
                </c:pt>
                <c:pt idx="5">
                  <c:v>0.65544956057988601</c:v>
                </c:pt>
                <c:pt idx="6">
                  <c:v>0.65704922062227489</c:v>
                </c:pt>
                <c:pt idx="7">
                  <c:v>0.64170540753302807</c:v>
                </c:pt>
                <c:pt idx="8">
                  <c:v>0.63760316695743002</c:v>
                </c:pt>
                <c:pt idx="9">
                  <c:v>0.63584071802098074</c:v>
                </c:pt>
              </c:numCache>
            </c:numRef>
          </c:val>
        </c:ser>
        <c:ser>
          <c:idx val="1"/>
          <c:order val="1"/>
          <c:tx>
            <c:strRef>
              <c:f>[1]Sheet2!$C$6</c:f>
              <c:strCache>
                <c:ptCount val="1"/>
                <c:pt idx="0">
                  <c:v>Black</c:v>
                </c:pt>
              </c:strCache>
            </c:strRef>
          </c:tx>
          <c:dLbls>
            <c:dLbl>
              <c:idx val="0"/>
              <c:layout>
                <c:manualLayout>
                  <c:x val="-5.1382108486439204E-2"/>
                  <c:y val="-8.2848837209302181E-2"/>
                </c:manualLayout>
              </c:layout>
              <c:dLblPos val="r"/>
              <c:showVal val="1"/>
            </c:dLbl>
            <c:dLbl>
              <c:idx val="9"/>
              <c:layout>
                <c:manualLayout>
                  <c:x val="-3.0257655293088388E-2"/>
                  <c:y val="-9.7383720930232509E-2"/>
                </c:manualLayout>
              </c:layout>
              <c:dLblPos val="r"/>
              <c:showVal val="1"/>
            </c:dLbl>
            <c:delete val="1"/>
            <c:numFmt formatCode="0%" sourceLinked="0"/>
            <c:txPr>
              <a:bodyPr/>
              <a:lstStyle/>
              <a:p>
                <a:pPr>
                  <a:defRPr sz="1200">
                    <a:latin typeface="Times New Roman" pitchFamily="18" charset="0"/>
                    <a:cs typeface="Times New Roman" pitchFamily="18" charset="0"/>
                  </a:defRPr>
                </a:pPr>
                <a:endParaRPr lang="en-US"/>
              </a:p>
            </c:txPr>
            <c:dLblPos val="b"/>
          </c:dLbls>
          <c:cat>
            <c:numRef>
              <c:f>[1]Sheet2!$A$7:$A$16</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[1]Sheet2!$C$7:$C$16</c:f>
              <c:numCache>
                <c:formatCode>General</c:formatCode>
                <c:ptCount val="10"/>
                <c:pt idx="0">
                  <c:v>0.21947330366976212</c:v>
                </c:pt>
                <c:pt idx="1">
                  <c:v>0.22492250954415491</c:v>
                </c:pt>
                <c:pt idx="2">
                  <c:v>0.21969073200120512</c:v>
                </c:pt>
                <c:pt idx="3">
                  <c:v>0.22404229572900911</c:v>
                </c:pt>
                <c:pt idx="4">
                  <c:v>0.22150087288475689</c:v>
                </c:pt>
                <c:pt idx="5">
                  <c:v>0.2244640181540011</c:v>
                </c:pt>
                <c:pt idx="6">
                  <c:v>0.23023903648020322</c:v>
                </c:pt>
                <c:pt idx="7">
                  <c:v>0.24034089351385901</c:v>
                </c:pt>
                <c:pt idx="8">
                  <c:v>0.23884744445478912</c:v>
                </c:pt>
                <c:pt idx="9">
                  <c:v>0.2423072870286391</c:v>
                </c:pt>
              </c:numCache>
            </c:numRef>
          </c:val>
        </c:ser>
        <c:ser>
          <c:idx val="2"/>
          <c:order val="2"/>
          <c:tx>
            <c:strRef>
              <c:f>[1]Sheet2!$D$6</c:f>
              <c:strCache>
                <c:ptCount val="1"/>
                <c:pt idx="0">
                  <c:v>Hispanic</c:v>
                </c:pt>
              </c:strCache>
            </c:strRef>
          </c:tx>
          <c:spPr>
            <a:ln>
              <a:solidFill>
                <a:srgbClr val="FFFF00"/>
              </a:solidFill>
              <a:prstDash val="solid"/>
            </a:ln>
          </c:spPr>
          <c:marker>
            <c:spPr>
              <a:solidFill>
                <a:srgbClr val="FFFF00"/>
              </a:solidFill>
              <a:ln>
                <a:solidFill>
                  <a:schemeClr val="tx1"/>
                </a:solidFill>
              </a:ln>
            </c:spPr>
          </c:marker>
          <c:dLbls>
            <c:dLbl>
              <c:idx val="0"/>
              <c:layout>
                <c:manualLayout>
                  <c:x val="-4.7222222222222325E-2"/>
                  <c:y val="-4.8449612403100716E-2"/>
                </c:manualLayout>
              </c:layout>
              <c:showVal val="1"/>
            </c:dLbl>
            <c:dLbl>
              <c:idx val="9"/>
              <c:layout>
                <c:manualLayout>
                  <c:x val="-3.055555555555561E-2"/>
                  <c:y val="-4.3604651162790706E-2"/>
                </c:manualLayout>
              </c:layout>
              <c:showVal val="1"/>
            </c:dLbl>
            <c:delete val="1"/>
            <c:numFmt formatCode="0%" sourceLinked="0"/>
            <c:txPr>
              <a:bodyPr/>
              <a:lstStyle/>
              <a:p>
                <a:pPr>
                  <a:defRPr sz="1200">
                    <a:latin typeface="Times New Roman" pitchFamily="18" charset="0"/>
                    <a:cs typeface="Times New Roman" pitchFamily="18" charset="0"/>
                  </a:defRPr>
                </a:pPr>
                <a:endParaRPr lang="en-US"/>
              </a:p>
            </c:txPr>
          </c:dLbls>
          <c:cat>
            <c:numRef>
              <c:f>[1]Sheet2!$A$7:$A$16</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[1]Sheet2!$D$7:$D$16</c:f>
              <c:numCache>
                <c:formatCode>General</c:formatCode>
                <c:ptCount val="10"/>
                <c:pt idx="0">
                  <c:v>8.8985410402049228E-2</c:v>
                </c:pt>
                <c:pt idx="1">
                  <c:v>9.2578773348170426E-2</c:v>
                </c:pt>
                <c:pt idx="2">
                  <c:v>8.5072798473742328E-2</c:v>
                </c:pt>
                <c:pt idx="3">
                  <c:v>8.6845118692795584E-2</c:v>
                </c:pt>
                <c:pt idx="4">
                  <c:v>8.7826262321731005E-2</c:v>
                </c:pt>
                <c:pt idx="5">
                  <c:v>9.4515847193285735E-2</c:v>
                </c:pt>
                <c:pt idx="6">
                  <c:v>8.7661047500051228E-2</c:v>
                </c:pt>
                <c:pt idx="7">
                  <c:v>9.3448061128974844E-2</c:v>
                </c:pt>
                <c:pt idx="8">
                  <c:v>9.7340225297610647E-2</c:v>
                </c:pt>
                <c:pt idx="9">
                  <c:v>9.564522094145235E-2</c:v>
                </c:pt>
              </c:numCache>
            </c:numRef>
          </c:val>
        </c:ser>
        <c:ser>
          <c:idx val="3"/>
          <c:order val="3"/>
          <c:tx>
            <c:strRef>
              <c:f>[1]Sheet2!$E$6</c:f>
              <c:strCache>
                <c:ptCount val="1"/>
                <c:pt idx="0">
                  <c:v>Other</c:v>
                </c:pt>
              </c:strCache>
            </c:strRef>
          </c:tx>
          <c:cat>
            <c:numRef>
              <c:f>[1]Sheet2!$A$7:$A$16</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[1]Sheet2!$E$7:$E$16</c:f>
              <c:numCache>
                <c:formatCode>General</c:formatCode>
                <c:ptCount val="10"/>
                <c:pt idx="0">
                  <c:v>2.4059666558831301E-2</c:v>
                </c:pt>
                <c:pt idx="1">
                  <c:v>2.4528149383177798E-2</c:v>
                </c:pt>
                <c:pt idx="2">
                  <c:v>2.6623154935234507E-2</c:v>
                </c:pt>
                <c:pt idx="3">
                  <c:v>1.2283465845874003E-2</c:v>
                </c:pt>
                <c:pt idx="4">
                  <c:v>2.7062483066850506E-2</c:v>
                </c:pt>
                <c:pt idx="5">
                  <c:v>2.5570574072829526E-2</c:v>
                </c:pt>
                <c:pt idx="6">
                  <c:v>2.5050695397472407E-2</c:v>
                </c:pt>
                <c:pt idx="7">
                  <c:v>2.4505637824140621E-2</c:v>
                </c:pt>
                <c:pt idx="8">
                  <c:v>2.6209163290170909E-2</c:v>
                </c:pt>
                <c:pt idx="9">
                  <c:v>2.6206774008929828E-2</c:v>
                </c:pt>
              </c:numCache>
            </c:numRef>
          </c:val>
        </c:ser>
        <c:marker val="1"/>
        <c:axId val="173610880"/>
        <c:axId val="173612416"/>
      </c:lineChart>
      <c:catAx>
        <c:axId val="173610880"/>
        <c:scaling>
          <c:orientation val="minMax"/>
        </c:scaling>
        <c:axPos val="b"/>
        <c:numFmt formatCode="General" sourceLinked="1"/>
        <c:tickLblPos val="nextTo"/>
        <c:txPr>
          <a:bodyPr/>
          <a:lstStyle/>
          <a:p>
            <a:pPr>
              <a:defRPr sz="1200">
                <a:latin typeface="Times New Roman" pitchFamily="18" charset="0"/>
                <a:cs typeface="Times New Roman" pitchFamily="18" charset="0"/>
              </a:defRPr>
            </a:pPr>
            <a:endParaRPr lang="en-US"/>
          </a:p>
        </c:txPr>
        <c:crossAx val="173612416"/>
        <c:crosses val="autoZero"/>
        <c:auto val="1"/>
        <c:lblAlgn val="ctr"/>
        <c:lblOffset val="100"/>
      </c:catAx>
      <c:valAx>
        <c:axId val="173612416"/>
        <c:scaling>
          <c:orientation val="minMax"/>
          <c:max val="1"/>
          <c:min val="0"/>
        </c:scaling>
        <c:delete val="1"/>
        <c:axPos val="l"/>
        <c:numFmt formatCode="0%" sourceLinked="0"/>
        <c:tickLblPos val="none"/>
        <c:crossAx val="173610880"/>
        <c:crosses val="autoZero"/>
        <c:crossBetween val="between"/>
        <c:majorUnit val="0.2"/>
      </c:valAx>
    </c:plotArea>
    <c:plotVisOnly val="1"/>
    <c:dispBlanksAs val="gap"/>
  </c:chart>
  <c:spPr>
    <a:ln>
      <a:noFill/>
    </a:ln>
  </c:spPr>
  <c:externalData r:id="rId2"/>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0593285214348205"/>
          <c:y val="5.1400554097404495E-2"/>
          <c:w val="0.86834492563429744"/>
          <c:h val="0.83261956838728501"/>
        </c:manualLayout>
      </c:layout>
      <c:lineChart>
        <c:grouping val="standard"/>
        <c:ser>
          <c:idx val="0"/>
          <c:order val="0"/>
          <c:tx>
            <c:strRef>
              <c:f>[1]Sheet2!$F$6</c:f>
              <c:strCache>
                <c:ptCount val="1"/>
                <c:pt idx="0">
                  <c:v>White</c:v>
                </c:pt>
              </c:strCache>
            </c:strRef>
          </c:tx>
          <c:dLbls>
            <c:dLbl>
              <c:idx val="0"/>
              <c:layout/>
              <c:dLblPos val="t"/>
              <c:showVal val="1"/>
            </c:dLbl>
            <c:dLbl>
              <c:idx val="9"/>
              <c:layout/>
              <c:dLblPos val="t"/>
              <c:showVal val="1"/>
            </c:dLbl>
            <c:delete val="1"/>
            <c:numFmt formatCode="0%" sourceLinked="0"/>
            <c:txPr>
              <a:bodyPr/>
              <a:lstStyle/>
              <a:p>
                <a:pPr>
                  <a:defRPr sz="1200">
                    <a:latin typeface="Times New Roman" pitchFamily="18" charset="0"/>
                    <a:cs typeface="Times New Roman" pitchFamily="18" charset="0"/>
                  </a:defRPr>
                </a:pPr>
                <a:endParaRPr lang="en-US"/>
              </a:p>
            </c:txPr>
            <c:dLblPos val="t"/>
          </c:dLbls>
          <c:cat>
            <c:numRef>
              <c:f>[1]Sheet2!$A$7:$A$16</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[1]Sheet2!$F$7:$F$16</c:f>
              <c:numCache>
                <c:formatCode>General</c:formatCode>
                <c:ptCount val="10"/>
                <c:pt idx="0">
                  <c:v>0.61407959410179258</c:v>
                </c:pt>
                <c:pt idx="1">
                  <c:v>0.59075588947793356</c:v>
                </c:pt>
                <c:pt idx="2">
                  <c:v>0.59549983128807271</c:v>
                </c:pt>
                <c:pt idx="3">
                  <c:v>0.5958782167712704</c:v>
                </c:pt>
                <c:pt idx="4">
                  <c:v>0.5875044307221603</c:v>
                </c:pt>
                <c:pt idx="5">
                  <c:v>0.5772395389348064</c:v>
                </c:pt>
                <c:pt idx="6">
                  <c:v>0.57530944229483771</c:v>
                </c:pt>
                <c:pt idx="7">
                  <c:v>0.55520225397464296</c:v>
                </c:pt>
                <c:pt idx="8">
                  <c:v>0.555262717536814</c:v>
                </c:pt>
                <c:pt idx="9">
                  <c:v>0.55187344594015297</c:v>
                </c:pt>
              </c:numCache>
            </c:numRef>
          </c:val>
        </c:ser>
        <c:ser>
          <c:idx val="1"/>
          <c:order val="1"/>
          <c:tx>
            <c:strRef>
              <c:f>[1]Sheet2!$G$6</c:f>
              <c:strCache>
                <c:ptCount val="1"/>
                <c:pt idx="0">
                  <c:v>Black</c:v>
                </c:pt>
              </c:strCache>
            </c:strRef>
          </c:tx>
          <c:dLbls>
            <c:dLbl>
              <c:idx val="0"/>
              <c:layout>
                <c:manualLayout>
                  <c:x val="-5.4159886264217007E-2"/>
                  <c:y val="-6.7773788150807923E-2"/>
                </c:manualLayout>
              </c:layout>
              <c:dLblPos val="r"/>
              <c:showVal val="1"/>
            </c:dLbl>
            <c:dLbl>
              <c:idx val="9"/>
              <c:layout>
                <c:manualLayout>
                  <c:x val="-2.4702099737532873E-2"/>
                  <c:y val="-6.3285457809694898E-2"/>
                </c:manualLayout>
              </c:layout>
              <c:dLblPos val="r"/>
              <c:showVal val="1"/>
            </c:dLbl>
            <c:delete val="1"/>
            <c:numFmt formatCode="0%" sourceLinked="0"/>
            <c:txPr>
              <a:bodyPr/>
              <a:lstStyle/>
              <a:p>
                <a:pPr>
                  <a:defRPr sz="1200">
                    <a:latin typeface="Times New Roman" pitchFamily="18" charset="0"/>
                    <a:cs typeface="Times New Roman" pitchFamily="18" charset="0"/>
                  </a:defRPr>
                </a:pPr>
                <a:endParaRPr lang="en-US"/>
              </a:p>
            </c:txPr>
            <c:dLblPos val="b"/>
          </c:dLbls>
          <c:cat>
            <c:numRef>
              <c:f>[1]Sheet2!$A$7:$A$16</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[1]Sheet2!$G$7:$G$16</c:f>
              <c:numCache>
                <c:formatCode>General</c:formatCode>
                <c:ptCount val="10"/>
                <c:pt idx="0">
                  <c:v>0.29603470890929323</c:v>
                </c:pt>
                <c:pt idx="1">
                  <c:v>0.31724186356774237</c:v>
                </c:pt>
                <c:pt idx="2">
                  <c:v>0.31515388303823622</c:v>
                </c:pt>
                <c:pt idx="3">
                  <c:v>0.32893340766450335</c:v>
                </c:pt>
                <c:pt idx="4">
                  <c:v>0.32255657332612037</c:v>
                </c:pt>
                <c:pt idx="5">
                  <c:v>0.32511767540120823</c:v>
                </c:pt>
                <c:pt idx="6">
                  <c:v>0.32872799465186536</c:v>
                </c:pt>
                <c:pt idx="7">
                  <c:v>0.34447574964781735</c:v>
                </c:pt>
                <c:pt idx="8">
                  <c:v>0.34236947791164751</c:v>
                </c:pt>
                <c:pt idx="9">
                  <c:v>0.34810940581325622</c:v>
                </c:pt>
              </c:numCache>
            </c:numRef>
          </c:val>
        </c:ser>
        <c:ser>
          <c:idx val="2"/>
          <c:order val="2"/>
          <c:tx>
            <c:strRef>
              <c:f>[1]Sheet2!$H$6</c:f>
              <c:strCache>
                <c:ptCount val="1"/>
                <c:pt idx="0">
                  <c:v>Hispanic</c:v>
                </c:pt>
              </c:strCache>
            </c:strRef>
          </c:tx>
          <c:spPr>
            <a:ln>
              <a:solidFill>
                <a:srgbClr val="FFFF00"/>
              </a:solidFill>
              <a:prstDash val="solid"/>
            </a:ln>
          </c:spPr>
          <c:marker>
            <c:spPr>
              <a:solidFill>
                <a:srgbClr val="FFFF00"/>
              </a:solidFill>
              <a:ln>
                <a:solidFill>
                  <a:schemeClr val="tx1"/>
                </a:solidFill>
              </a:ln>
            </c:spPr>
          </c:marker>
          <c:dLbls>
            <c:dLbl>
              <c:idx val="0"/>
              <c:layout>
                <c:manualLayout>
                  <c:x val="-4.1666666666666713E-2"/>
                  <c:y val="-6.7324955116696519E-2"/>
                </c:manualLayout>
              </c:layout>
              <c:showVal val="1"/>
            </c:dLbl>
            <c:dLbl>
              <c:idx val="9"/>
              <c:layout>
                <c:manualLayout>
                  <c:x val="-3.055555555555561E-2"/>
                  <c:y val="-7.1813285457809753E-2"/>
                </c:manualLayout>
              </c:layout>
              <c:showVal val="1"/>
            </c:dLbl>
            <c:delete val="1"/>
            <c:numFmt formatCode="0%" sourceLinked="0"/>
            <c:txPr>
              <a:bodyPr/>
              <a:lstStyle/>
              <a:p>
                <a:pPr>
                  <a:defRPr sz="1200">
                    <a:latin typeface="Times New Roman" pitchFamily="18" charset="0"/>
                    <a:cs typeface="Times New Roman" pitchFamily="18" charset="0"/>
                  </a:defRPr>
                </a:pPr>
                <a:endParaRPr lang="en-US"/>
              </a:p>
            </c:txPr>
          </c:dLbls>
          <c:cat>
            <c:numRef>
              <c:f>[1]Sheet2!$A$7:$A$16</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[1]Sheet2!$H$7:$H$16</c:f>
              <c:numCache>
                <c:formatCode>General</c:formatCode>
                <c:ptCount val="10"/>
                <c:pt idx="0">
                  <c:v>6.6491776813641476E-2</c:v>
                </c:pt>
                <c:pt idx="1">
                  <c:v>6.7443738370255898E-2</c:v>
                </c:pt>
                <c:pt idx="2">
                  <c:v>6.5158322825836029E-2</c:v>
                </c:pt>
                <c:pt idx="3">
                  <c:v>6.5962918337619414E-2</c:v>
                </c:pt>
                <c:pt idx="4">
                  <c:v>6.5667966345167292E-2</c:v>
                </c:pt>
                <c:pt idx="5">
                  <c:v>7.3218190578555317E-2</c:v>
                </c:pt>
                <c:pt idx="6">
                  <c:v>7.15718250511517E-2</c:v>
                </c:pt>
                <c:pt idx="7">
                  <c:v>7.6333266250754719E-2</c:v>
                </c:pt>
                <c:pt idx="8">
                  <c:v>7.8543340026773822E-2</c:v>
                </c:pt>
                <c:pt idx="9">
                  <c:v>7.4873531681385649E-2</c:v>
                </c:pt>
              </c:numCache>
            </c:numRef>
          </c:val>
        </c:ser>
        <c:ser>
          <c:idx val="3"/>
          <c:order val="3"/>
          <c:tx>
            <c:strRef>
              <c:f>[1]Sheet2!$I$6</c:f>
              <c:strCache>
                <c:ptCount val="1"/>
                <c:pt idx="0">
                  <c:v>Other</c:v>
                </c:pt>
              </c:strCache>
            </c:strRef>
          </c:tx>
          <c:cat>
            <c:numRef>
              <c:f>[1]Sheet2!$A$7:$A$16</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[1]Sheet2!$I$7:$I$16</c:f>
              <c:numCache>
                <c:formatCode>General</c:formatCode>
                <c:ptCount val="10"/>
                <c:pt idx="0">
                  <c:v>2.3393920175274221E-2</c:v>
                </c:pt>
                <c:pt idx="1">
                  <c:v>2.4558508584067711E-2</c:v>
                </c:pt>
                <c:pt idx="2">
                  <c:v>2.4187962847857406E-2</c:v>
                </c:pt>
                <c:pt idx="3">
                  <c:v>9.2254572266081761E-3</c:v>
                </c:pt>
                <c:pt idx="4">
                  <c:v>2.4271029606551912E-2</c:v>
                </c:pt>
                <c:pt idx="5">
                  <c:v>2.442459508543051E-2</c:v>
                </c:pt>
                <c:pt idx="6">
                  <c:v>2.4390738002147392E-2</c:v>
                </c:pt>
                <c:pt idx="7">
                  <c:v>2.3988730126786106E-2</c:v>
                </c:pt>
                <c:pt idx="8">
                  <c:v>2.382446452476571E-2</c:v>
                </c:pt>
                <c:pt idx="9">
                  <c:v>2.5143616565206212E-2</c:v>
                </c:pt>
              </c:numCache>
            </c:numRef>
          </c:val>
        </c:ser>
        <c:marker val="1"/>
        <c:axId val="173758336"/>
        <c:axId val="173759872"/>
      </c:lineChart>
      <c:catAx>
        <c:axId val="173758336"/>
        <c:scaling>
          <c:orientation val="minMax"/>
        </c:scaling>
        <c:axPos val="b"/>
        <c:numFmt formatCode="General" sourceLinked="1"/>
        <c:tickLblPos val="nextTo"/>
        <c:txPr>
          <a:bodyPr/>
          <a:lstStyle/>
          <a:p>
            <a:pPr>
              <a:defRPr sz="1200">
                <a:latin typeface="Times New Roman" pitchFamily="18" charset="0"/>
                <a:cs typeface="Times New Roman" pitchFamily="18" charset="0"/>
              </a:defRPr>
            </a:pPr>
            <a:endParaRPr lang="en-US"/>
          </a:p>
        </c:txPr>
        <c:crossAx val="173759872"/>
        <c:crosses val="autoZero"/>
        <c:auto val="1"/>
        <c:lblAlgn val="ctr"/>
        <c:lblOffset val="100"/>
      </c:catAx>
      <c:valAx>
        <c:axId val="173759872"/>
        <c:scaling>
          <c:orientation val="minMax"/>
          <c:max val="1"/>
          <c:min val="0"/>
        </c:scaling>
        <c:axPos val="l"/>
        <c:numFmt formatCode="0%" sourceLinked="0"/>
        <c:tickLblPos val="nextTo"/>
        <c:txPr>
          <a:bodyPr/>
          <a:lstStyle/>
          <a:p>
            <a:pPr>
              <a:defRPr>
                <a:latin typeface="Times New Roman" pitchFamily="18" charset="0"/>
                <a:cs typeface="Times New Roman" pitchFamily="18" charset="0"/>
              </a:defRPr>
            </a:pPr>
            <a:endParaRPr lang="en-US"/>
          </a:p>
        </c:txPr>
        <c:crossAx val="173758336"/>
        <c:crosses val="autoZero"/>
        <c:crossBetween val="between"/>
        <c:majorUnit val="0.2"/>
      </c:valAx>
    </c:plotArea>
    <c:legend>
      <c:legendPos val="r"/>
      <c:layout>
        <c:manualLayout>
          <c:xMode val="edge"/>
          <c:yMode val="edge"/>
          <c:x val="0.46038888888889051"/>
          <c:y val="2.2572178477690431E-2"/>
          <c:w val="0.20181955380577404"/>
          <c:h val="0.26607064741907321"/>
        </c:manualLayout>
      </c:layout>
      <c:txPr>
        <a:bodyPr/>
        <a:lstStyle/>
        <a:p>
          <a:pPr>
            <a:defRPr sz="1200">
              <a:latin typeface="Times New Roman" pitchFamily="18" charset="0"/>
              <a:cs typeface="Times New Roman" pitchFamily="18" charset="0"/>
            </a:defRPr>
          </a:pPr>
          <a:endParaRPr lang="en-US"/>
        </a:p>
      </c:txPr>
    </c:legend>
    <c:plotVisOnly val="1"/>
    <c:dispBlanksAs val="gap"/>
  </c:chart>
  <c:spPr>
    <a:ln>
      <a:noFill/>
    </a:ln>
  </c:spPr>
  <c:externalData r:id="rId2"/>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0593285214348205"/>
          <c:y val="5.1400554097404495E-2"/>
          <c:w val="0.86834492563429644"/>
          <c:h val="0.83261956838728501"/>
        </c:manualLayout>
      </c:layout>
      <c:lineChart>
        <c:grouping val="standard"/>
        <c:ser>
          <c:idx val="0"/>
          <c:order val="0"/>
          <c:tx>
            <c:strRef>
              <c:f>Tabl0!$F$40</c:f>
              <c:strCache>
                <c:ptCount val="1"/>
                <c:pt idx="0">
                  <c:v>White</c:v>
                </c:pt>
              </c:strCache>
            </c:strRef>
          </c:tx>
          <c:dLbls>
            <c:dLbl>
              <c:idx val="0"/>
              <c:layout>
                <c:manualLayout>
                  <c:x val="-6.5270997375328099E-2"/>
                  <c:y val="6.0648148148148104E-2"/>
                </c:manualLayout>
              </c:layout>
              <c:dLblPos val="r"/>
              <c:showVal val="1"/>
            </c:dLbl>
            <c:dLbl>
              <c:idx val="9"/>
              <c:layout/>
              <c:dLblPos val="t"/>
              <c:showVal val="1"/>
            </c:dLbl>
            <c:delete val="1"/>
            <c:numFmt formatCode="0%" sourceLinked="0"/>
            <c:txPr>
              <a:bodyPr/>
              <a:lstStyle/>
              <a:p>
                <a:pPr>
                  <a:defRPr sz="1200">
                    <a:latin typeface="Times New Roman" pitchFamily="18" charset="0"/>
                    <a:cs typeface="Times New Roman" pitchFamily="18" charset="0"/>
                  </a:defRPr>
                </a:pPr>
                <a:endParaRPr lang="en-US"/>
              </a:p>
            </c:txPr>
            <c:dLblPos val="t"/>
          </c:dLbls>
          <c:cat>
            <c:numRef>
              <c:f>Tabl0!$A$41:$A$50</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Tabl0!$F$41:$F$50</c:f>
              <c:numCache>
                <c:formatCode>0%</c:formatCode>
                <c:ptCount val="10"/>
                <c:pt idx="0">
                  <c:v>0.59148416778160995</c:v>
                </c:pt>
                <c:pt idx="1">
                  <c:v>0.72989035152883974</c:v>
                </c:pt>
                <c:pt idx="2">
                  <c:v>0.71797089347489107</c:v>
                </c:pt>
                <c:pt idx="3">
                  <c:v>0.71625169760072571</c:v>
                </c:pt>
                <c:pt idx="4">
                  <c:v>0.70513146195859344</c:v>
                </c:pt>
                <c:pt idx="5">
                  <c:v>0.70037561398439874</c:v>
                </c:pt>
                <c:pt idx="6">
                  <c:v>0.66998837987253101</c:v>
                </c:pt>
                <c:pt idx="7">
                  <c:v>0.66075830071045405</c:v>
                </c:pt>
                <c:pt idx="8">
                  <c:v>0.67207865591803073</c:v>
                </c:pt>
                <c:pt idx="9">
                  <c:v>0.66616173386157174</c:v>
                </c:pt>
              </c:numCache>
            </c:numRef>
          </c:val>
        </c:ser>
        <c:ser>
          <c:idx val="1"/>
          <c:order val="1"/>
          <c:tx>
            <c:strRef>
              <c:f>Tabl0!$G$40</c:f>
              <c:strCache>
                <c:ptCount val="1"/>
                <c:pt idx="0">
                  <c:v>Black</c:v>
                </c:pt>
              </c:strCache>
            </c:strRef>
          </c:tx>
          <c:dLbls>
            <c:dLbl>
              <c:idx val="0"/>
              <c:layout>
                <c:manualLayout>
                  <c:x val="-6.5270997375328099E-2"/>
                  <c:y val="-7.9166666666666774E-2"/>
                </c:manualLayout>
              </c:layout>
              <c:dLblPos val="r"/>
              <c:showVal val="1"/>
            </c:dLbl>
            <c:dLbl>
              <c:idx val="9"/>
              <c:layout/>
              <c:dLblPos val="b"/>
              <c:showVal val="1"/>
            </c:dLbl>
            <c:delete val="1"/>
            <c:numFmt formatCode="0%" sourceLinked="0"/>
            <c:txPr>
              <a:bodyPr/>
              <a:lstStyle/>
              <a:p>
                <a:pPr algn="ctr">
                  <a:defRPr lang="en-US" sz="1200" b="0" i="0" u="none" strike="noStrike" kern="1200" baseline="0">
                    <a:solidFill>
                      <a:sysClr val="windowText" lastClr="000000"/>
                    </a:solidFill>
                    <a:latin typeface="Times New Roman" pitchFamily="18" charset="0"/>
                    <a:ea typeface="+mn-ea"/>
                    <a:cs typeface="Times New Roman" pitchFamily="18" charset="0"/>
                  </a:defRPr>
                </a:pPr>
                <a:endParaRPr lang="en-US"/>
              </a:p>
            </c:txPr>
            <c:dLblPos val="b"/>
          </c:dLbls>
          <c:cat>
            <c:numRef>
              <c:f>Tabl0!$A$41:$A$50</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Tabl0!$G$41:$G$50</c:f>
              <c:numCache>
                <c:formatCode>0%</c:formatCode>
                <c:ptCount val="10"/>
                <c:pt idx="0">
                  <c:v>0.61680786834161105</c:v>
                </c:pt>
                <c:pt idx="1">
                  <c:v>0.703131916777335</c:v>
                </c:pt>
                <c:pt idx="2">
                  <c:v>0.70849768962019644</c:v>
                </c:pt>
                <c:pt idx="3">
                  <c:v>0.68503635667814844</c:v>
                </c:pt>
                <c:pt idx="4">
                  <c:v>0.69201850780798158</c:v>
                </c:pt>
                <c:pt idx="5">
                  <c:v>0.67054263565891559</c:v>
                </c:pt>
                <c:pt idx="6">
                  <c:v>0.62722622789178539</c:v>
                </c:pt>
                <c:pt idx="7">
                  <c:v>0.63878016007478045</c:v>
                </c:pt>
                <c:pt idx="8">
                  <c:v>0.62328934506353939</c:v>
                </c:pt>
                <c:pt idx="9">
                  <c:v>0.62592364532019773</c:v>
                </c:pt>
              </c:numCache>
            </c:numRef>
          </c:val>
        </c:ser>
        <c:ser>
          <c:idx val="2"/>
          <c:order val="2"/>
          <c:tx>
            <c:strRef>
              <c:f>Tabl0!$H$40</c:f>
              <c:strCache>
                <c:ptCount val="1"/>
                <c:pt idx="0">
                  <c:v>Hispanic</c:v>
                </c:pt>
              </c:strCache>
            </c:strRef>
          </c:tx>
          <c:spPr>
            <a:ln>
              <a:solidFill>
                <a:srgbClr val="FFFF00"/>
              </a:solidFill>
              <a:prstDash val="solid"/>
            </a:ln>
          </c:spPr>
          <c:marker>
            <c:spPr>
              <a:solidFill>
                <a:srgbClr val="FFFF00"/>
              </a:solidFill>
              <a:ln>
                <a:solidFill>
                  <a:schemeClr val="tx1"/>
                </a:solidFill>
              </a:ln>
            </c:spPr>
          </c:marker>
          <c:cat>
            <c:numRef>
              <c:f>Tabl0!$A$41:$A$50</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Tabl0!$H$41:$H$50</c:f>
              <c:numCache>
                <c:formatCode>0%</c:formatCode>
                <c:ptCount val="10"/>
                <c:pt idx="0">
                  <c:v>0.58812052893995137</c:v>
                </c:pt>
                <c:pt idx="1">
                  <c:v>0.74414367516918389</c:v>
                </c:pt>
                <c:pt idx="2">
                  <c:v>0.71790678659035201</c:v>
                </c:pt>
                <c:pt idx="3">
                  <c:v>0.70447110141766556</c:v>
                </c:pt>
                <c:pt idx="4">
                  <c:v>0.67215909090909176</c:v>
                </c:pt>
                <c:pt idx="5">
                  <c:v>0.71222475322703105</c:v>
                </c:pt>
                <c:pt idx="6">
                  <c:v>0.67562977639400135</c:v>
                </c:pt>
                <c:pt idx="7">
                  <c:v>0.66807276562088158</c:v>
                </c:pt>
                <c:pt idx="8">
                  <c:v>0.67509986684420875</c:v>
                </c:pt>
                <c:pt idx="9">
                  <c:v>0.64557686802175762</c:v>
                </c:pt>
              </c:numCache>
            </c:numRef>
          </c:val>
        </c:ser>
        <c:marker val="1"/>
        <c:axId val="173835392"/>
        <c:axId val="173837312"/>
      </c:lineChart>
      <c:catAx>
        <c:axId val="173835392"/>
        <c:scaling>
          <c:orientation val="minMax"/>
        </c:scaling>
        <c:axPos val="b"/>
        <c:numFmt formatCode="General" sourceLinked="1"/>
        <c:tickLblPos val="nextTo"/>
        <c:txPr>
          <a:bodyPr/>
          <a:lstStyle/>
          <a:p>
            <a:pPr>
              <a:defRPr sz="1200">
                <a:latin typeface="Times New Roman" pitchFamily="18" charset="0"/>
                <a:cs typeface="Times New Roman" pitchFamily="18" charset="0"/>
              </a:defRPr>
            </a:pPr>
            <a:endParaRPr lang="en-US"/>
          </a:p>
        </c:txPr>
        <c:crossAx val="173837312"/>
        <c:crosses val="autoZero"/>
        <c:auto val="1"/>
        <c:lblAlgn val="ctr"/>
        <c:lblOffset val="100"/>
      </c:catAx>
      <c:valAx>
        <c:axId val="173837312"/>
        <c:scaling>
          <c:orientation val="minMax"/>
          <c:max val="1"/>
          <c:min val="0"/>
        </c:scaling>
        <c:axPos val="l"/>
        <c:numFmt formatCode="0%" sourceLinked="0"/>
        <c:tickLblPos val="nextTo"/>
        <c:txPr>
          <a:bodyPr/>
          <a:lstStyle/>
          <a:p>
            <a:pPr>
              <a:defRPr>
                <a:latin typeface="Times New Roman" pitchFamily="18" charset="0"/>
                <a:cs typeface="Times New Roman" pitchFamily="18" charset="0"/>
              </a:defRPr>
            </a:pPr>
            <a:endParaRPr lang="en-US"/>
          </a:p>
        </c:txPr>
        <c:crossAx val="173835392"/>
        <c:crosses val="autoZero"/>
        <c:crossBetween val="between"/>
        <c:majorUnit val="0.2"/>
      </c:valAx>
    </c:plotArea>
    <c:legend>
      <c:legendPos val="r"/>
      <c:layout>
        <c:manualLayout>
          <c:xMode val="edge"/>
          <c:yMode val="edge"/>
          <c:x val="0.13261111111111101"/>
          <c:y val="0.55497958588509799"/>
          <c:w val="0.20181955380577404"/>
          <c:h val="0.26607064741907321"/>
        </c:manualLayout>
      </c:layout>
      <c:txPr>
        <a:bodyPr/>
        <a:lstStyle/>
        <a:p>
          <a:pPr>
            <a:defRPr sz="1200">
              <a:latin typeface="Times New Roman" pitchFamily="18" charset="0"/>
              <a:cs typeface="Times New Roman" pitchFamily="18" charset="0"/>
            </a:defRPr>
          </a:pPr>
          <a:endParaRPr lang="en-US"/>
        </a:p>
      </c:txPr>
    </c:legend>
    <c:plotVisOnly val="1"/>
    <c:dispBlanksAs val="gap"/>
  </c:chart>
  <c:spPr>
    <a:ln>
      <a:noFill/>
    </a:ln>
  </c:spPr>
  <c:externalData r:id="rId2"/>
</c:chartSpace>
</file>

<file path=ppt/charts/chart39.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3.3710629921259803E-2"/>
          <c:y val="5.1400554097404495E-2"/>
          <c:w val="0.94056714785651629"/>
          <c:h val="0.83261956838728501"/>
        </c:manualLayout>
      </c:layout>
      <c:lineChart>
        <c:grouping val="standard"/>
        <c:ser>
          <c:idx val="0"/>
          <c:order val="0"/>
          <c:tx>
            <c:strRef>
              <c:f>Tabl0!$C$87</c:f>
              <c:strCache>
                <c:ptCount val="1"/>
                <c:pt idx="0">
                  <c:v>White</c:v>
                </c:pt>
              </c:strCache>
            </c:strRef>
          </c:tx>
          <c:dLbls>
            <c:dLbl>
              <c:idx val="0"/>
              <c:layout/>
              <c:dLblPos val="t"/>
              <c:showVal val="1"/>
            </c:dLbl>
            <c:dLbl>
              <c:idx val="9"/>
              <c:layout/>
              <c:dLblPos val="t"/>
              <c:showVal val="1"/>
            </c:dLbl>
            <c:delete val="1"/>
            <c:numFmt formatCode="0%" sourceLinked="0"/>
            <c:txPr>
              <a:bodyPr/>
              <a:lstStyle/>
              <a:p>
                <a:pPr>
                  <a:defRPr sz="1200">
                    <a:latin typeface="Times New Roman" pitchFamily="18" charset="0"/>
                    <a:cs typeface="Times New Roman" pitchFamily="18" charset="0"/>
                  </a:defRPr>
                </a:pPr>
                <a:endParaRPr lang="en-US"/>
              </a:p>
            </c:txPr>
            <c:dLblPos val="t"/>
          </c:dLbls>
          <c:cat>
            <c:numRef>
              <c:f>Tabl0!$B$88:$B$97</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Tabl0!$C$88:$C$97</c:f>
              <c:numCache>
                <c:formatCode>###0.00</c:formatCode>
                <c:ptCount val="10"/>
                <c:pt idx="0">
                  <c:v>0.55410748345113903</c:v>
                </c:pt>
                <c:pt idx="1">
                  <c:v>0.53858801676213497</c:v>
                </c:pt>
                <c:pt idx="2">
                  <c:v>0.56168851147621701</c:v>
                </c:pt>
                <c:pt idx="3">
                  <c:v>0.57083809395792662</c:v>
                </c:pt>
                <c:pt idx="4">
                  <c:v>0.58408960957086498</c:v>
                </c:pt>
                <c:pt idx="5">
                  <c:v>0.5705793949171496</c:v>
                </c:pt>
                <c:pt idx="6">
                  <c:v>0.54264549824174546</c:v>
                </c:pt>
                <c:pt idx="7">
                  <c:v>0.51336360098585943</c:v>
                </c:pt>
                <c:pt idx="8">
                  <c:v>0.53334409481209899</c:v>
                </c:pt>
                <c:pt idx="9">
                  <c:v>0.54999787401407574</c:v>
                </c:pt>
              </c:numCache>
            </c:numRef>
          </c:val>
        </c:ser>
        <c:ser>
          <c:idx val="1"/>
          <c:order val="1"/>
          <c:tx>
            <c:strRef>
              <c:f>Tabl0!$D$87</c:f>
              <c:strCache>
                <c:ptCount val="1"/>
                <c:pt idx="0">
                  <c:v>Black</c:v>
                </c:pt>
              </c:strCache>
            </c:strRef>
          </c:tx>
          <c:dLbls>
            <c:dLbl>
              <c:idx val="0"/>
              <c:layout/>
              <c:dLblPos val="b"/>
              <c:showVal val="1"/>
            </c:dLbl>
            <c:dLbl>
              <c:idx val="9"/>
              <c:layout/>
              <c:dLblPos val="b"/>
              <c:showVal val="1"/>
            </c:dLbl>
            <c:delete val="1"/>
            <c:numFmt formatCode="0%" sourceLinked="0"/>
            <c:txPr>
              <a:bodyPr/>
              <a:lstStyle/>
              <a:p>
                <a:pPr algn="ctr">
                  <a:defRPr lang="en-US" sz="1200" b="0" i="0" u="none" strike="noStrike" kern="1200" baseline="0">
                    <a:solidFill>
                      <a:sysClr val="windowText" lastClr="000000"/>
                    </a:solidFill>
                    <a:latin typeface="Times New Roman" pitchFamily="18" charset="0"/>
                    <a:ea typeface="+mn-ea"/>
                    <a:cs typeface="Times New Roman" pitchFamily="18" charset="0"/>
                  </a:defRPr>
                </a:pPr>
                <a:endParaRPr lang="en-US"/>
              </a:p>
            </c:txPr>
            <c:dLblPos val="b"/>
          </c:dLbls>
          <c:cat>
            <c:numRef>
              <c:f>Tabl0!$B$88:$B$97</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Tabl0!$D$88:$D$97</c:f>
              <c:numCache>
                <c:formatCode>###0.00</c:formatCode>
                <c:ptCount val="10"/>
                <c:pt idx="0">
                  <c:v>0.51395013817839741</c:v>
                </c:pt>
                <c:pt idx="1">
                  <c:v>0.4778503896938705</c:v>
                </c:pt>
                <c:pt idx="2">
                  <c:v>0.51298380948109601</c:v>
                </c:pt>
                <c:pt idx="3">
                  <c:v>0.50917175371165857</c:v>
                </c:pt>
                <c:pt idx="4">
                  <c:v>0.51803193837628803</c:v>
                </c:pt>
                <c:pt idx="5">
                  <c:v>0.50129873941564096</c:v>
                </c:pt>
                <c:pt idx="6">
                  <c:v>0.48806858775899037</c:v>
                </c:pt>
                <c:pt idx="7">
                  <c:v>0.43795631139129237</c:v>
                </c:pt>
                <c:pt idx="8">
                  <c:v>0.46437833487346136</c:v>
                </c:pt>
                <c:pt idx="9">
                  <c:v>0.48117582451108981</c:v>
                </c:pt>
              </c:numCache>
            </c:numRef>
          </c:val>
        </c:ser>
        <c:ser>
          <c:idx val="2"/>
          <c:order val="2"/>
          <c:tx>
            <c:strRef>
              <c:f>Tabl0!$E$87</c:f>
              <c:strCache>
                <c:ptCount val="1"/>
                <c:pt idx="0">
                  <c:v>Hispanic</c:v>
                </c:pt>
              </c:strCache>
            </c:strRef>
          </c:tx>
          <c:spPr>
            <a:ln>
              <a:solidFill>
                <a:srgbClr val="FFFF00"/>
              </a:solidFill>
              <a:prstDash val="solid"/>
            </a:ln>
          </c:spPr>
          <c:marker>
            <c:spPr>
              <a:solidFill>
                <a:srgbClr val="FFFF00"/>
              </a:solidFill>
              <a:ln>
                <a:solidFill>
                  <a:schemeClr val="tx1"/>
                </a:solidFill>
              </a:ln>
            </c:spPr>
          </c:marker>
          <c:cat>
            <c:numRef>
              <c:f>Tabl0!$B$88:$B$97</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Tabl0!$E$88:$E$97</c:f>
              <c:numCache>
                <c:formatCode>###0.00</c:formatCode>
                <c:ptCount val="10"/>
                <c:pt idx="0">
                  <c:v>0.535531370038412</c:v>
                </c:pt>
                <c:pt idx="1">
                  <c:v>0.46687530986613801</c:v>
                </c:pt>
                <c:pt idx="2">
                  <c:v>0.54051888592140329</c:v>
                </c:pt>
                <c:pt idx="3">
                  <c:v>0.55737073283501604</c:v>
                </c:pt>
                <c:pt idx="4">
                  <c:v>0.56986452425960898</c:v>
                </c:pt>
                <c:pt idx="5">
                  <c:v>0.529624101905522</c:v>
                </c:pt>
                <c:pt idx="6">
                  <c:v>0.5371744974521534</c:v>
                </c:pt>
                <c:pt idx="7">
                  <c:v>0.49165402124431024</c:v>
                </c:pt>
                <c:pt idx="8">
                  <c:v>0.50608041613946342</c:v>
                </c:pt>
                <c:pt idx="9">
                  <c:v>0.53759289992062842</c:v>
                </c:pt>
              </c:numCache>
            </c:numRef>
          </c:val>
        </c:ser>
        <c:marker val="1"/>
        <c:axId val="173822720"/>
        <c:axId val="173824640"/>
      </c:lineChart>
      <c:catAx>
        <c:axId val="173822720"/>
        <c:scaling>
          <c:orientation val="minMax"/>
        </c:scaling>
        <c:axPos val="b"/>
        <c:numFmt formatCode="General" sourceLinked="1"/>
        <c:tickLblPos val="nextTo"/>
        <c:txPr>
          <a:bodyPr/>
          <a:lstStyle/>
          <a:p>
            <a:pPr>
              <a:defRPr sz="1200">
                <a:latin typeface="Times New Roman" pitchFamily="18" charset="0"/>
                <a:cs typeface="Times New Roman" pitchFamily="18" charset="0"/>
              </a:defRPr>
            </a:pPr>
            <a:endParaRPr lang="en-US"/>
          </a:p>
        </c:txPr>
        <c:crossAx val="173824640"/>
        <c:crosses val="autoZero"/>
        <c:auto val="1"/>
        <c:lblAlgn val="ctr"/>
        <c:lblOffset val="100"/>
      </c:catAx>
      <c:valAx>
        <c:axId val="173824640"/>
        <c:scaling>
          <c:orientation val="minMax"/>
          <c:max val="1"/>
          <c:min val="0"/>
        </c:scaling>
        <c:delete val="1"/>
        <c:axPos val="l"/>
        <c:numFmt formatCode="0%" sourceLinked="0"/>
        <c:tickLblPos val="none"/>
        <c:crossAx val="173822720"/>
        <c:crosses val="autoZero"/>
        <c:crossBetween val="between"/>
        <c:majorUnit val="0.2"/>
      </c:valAx>
    </c:plotArea>
    <c:plotVisOnly val="1"/>
    <c:dispBlanksAs val="gap"/>
  </c:chart>
  <c:spPr>
    <a:ln>
      <a:noFill/>
    </a:ln>
  </c:sp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Sheet1!$C$173</c:f>
              <c:strCache>
                <c:ptCount val="1"/>
                <c:pt idx="0">
                  <c:v>in past year mos</c:v>
                </c:pt>
              </c:strCache>
            </c:strRef>
          </c:tx>
          <c:dLbls>
            <c:txPr>
              <a:bodyPr/>
              <a:lstStyle/>
              <a:p>
                <a:pPr>
                  <a:defRPr sz="1400"/>
                </a:pPr>
                <a:endParaRPr lang="en-US"/>
              </a:p>
            </c:txPr>
            <c:showVal val="1"/>
          </c:dLbls>
          <c:cat>
            <c:strRef>
              <c:f>Sheet1!$B$174:$B$176</c:f>
              <c:strCache>
                <c:ptCount val="3"/>
                <c:pt idx="0">
                  <c:v>White, Non-Hispanic</c:v>
                </c:pt>
                <c:pt idx="1">
                  <c:v>African American, Non-Hispanic</c:v>
                </c:pt>
                <c:pt idx="2">
                  <c:v>Hispanic</c:v>
                </c:pt>
              </c:strCache>
            </c:strRef>
          </c:cat>
          <c:val>
            <c:numRef>
              <c:f>Sheet1!$C$174:$C$176</c:f>
              <c:numCache>
                <c:formatCode>0%</c:formatCode>
                <c:ptCount val="3"/>
                <c:pt idx="0">
                  <c:v>0.85000000000000064</c:v>
                </c:pt>
                <c:pt idx="1">
                  <c:v>0.75000000000000111</c:v>
                </c:pt>
                <c:pt idx="2">
                  <c:v>0.79</c:v>
                </c:pt>
              </c:numCache>
            </c:numRef>
          </c:val>
        </c:ser>
        <c:axId val="77887744"/>
        <c:axId val="77889536"/>
      </c:barChart>
      <c:catAx>
        <c:axId val="77887744"/>
        <c:scaling>
          <c:orientation val="minMax"/>
        </c:scaling>
        <c:axPos val="b"/>
        <c:tickLblPos val="nextTo"/>
        <c:crossAx val="77889536"/>
        <c:crosses val="autoZero"/>
        <c:auto val="1"/>
        <c:lblAlgn val="ctr"/>
        <c:lblOffset val="100"/>
      </c:catAx>
      <c:valAx>
        <c:axId val="77889536"/>
        <c:scaling>
          <c:orientation val="minMax"/>
          <c:max val="1"/>
          <c:min val="0"/>
        </c:scaling>
        <c:axPos val="l"/>
        <c:majorGridlines/>
        <c:numFmt formatCode="0%" sourceLinked="1"/>
        <c:tickLblPos val="nextTo"/>
        <c:crossAx val="77887744"/>
        <c:crosses val="autoZero"/>
        <c:crossBetween val="between"/>
      </c:valAx>
    </c:plotArea>
    <c:plotVisOnly val="1"/>
  </c:chart>
  <c:externalData r:id="rId1"/>
</c:chartSpace>
</file>

<file path=ppt/charts/chart40.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0593285214348205"/>
          <c:y val="5.1400554097404495E-2"/>
          <c:w val="0.86834492563429644"/>
          <c:h val="0.83261956838728501"/>
        </c:manualLayout>
      </c:layout>
      <c:lineChart>
        <c:grouping val="standard"/>
        <c:ser>
          <c:idx val="0"/>
          <c:order val="0"/>
          <c:tx>
            <c:strRef>
              <c:f>Tabl0!$F$87</c:f>
              <c:strCache>
                <c:ptCount val="1"/>
                <c:pt idx="0">
                  <c:v>White</c:v>
                </c:pt>
              </c:strCache>
            </c:strRef>
          </c:tx>
          <c:dLbls>
            <c:dLbl>
              <c:idx val="0"/>
              <c:layout/>
              <c:dLblPos val="t"/>
              <c:showVal val="1"/>
            </c:dLbl>
            <c:dLbl>
              <c:idx val="9"/>
              <c:layout/>
              <c:dLblPos val="t"/>
              <c:showVal val="1"/>
            </c:dLbl>
            <c:delete val="1"/>
            <c:numFmt formatCode="0%" sourceLinked="0"/>
            <c:txPr>
              <a:bodyPr/>
              <a:lstStyle/>
              <a:p>
                <a:pPr>
                  <a:defRPr sz="1200">
                    <a:latin typeface="Times New Roman" pitchFamily="18" charset="0"/>
                    <a:cs typeface="Times New Roman" pitchFamily="18" charset="0"/>
                  </a:defRPr>
                </a:pPr>
                <a:endParaRPr lang="en-US"/>
              </a:p>
            </c:txPr>
            <c:dLblPos val="t"/>
          </c:dLbls>
          <c:cat>
            <c:numRef>
              <c:f>Tabl0!$B$88:$B$97</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Tabl0!$F$88:$F$97</c:f>
              <c:numCache>
                <c:formatCode>###0.00</c:formatCode>
                <c:ptCount val="10"/>
                <c:pt idx="0">
                  <c:v>0.58026112147307396</c:v>
                </c:pt>
                <c:pt idx="1">
                  <c:v>0.57761674062614499</c:v>
                </c:pt>
                <c:pt idx="2">
                  <c:v>0.58047767393561756</c:v>
                </c:pt>
                <c:pt idx="3">
                  <c:v>0.58829477942105857</c:v>
                </c:pt>
                <c:pt idx="4">
                  <c:v>0.60627758263532405</c:v>
                </c:pt>
                <c:pt idx="5">
                  <c:v>0.58580858085808596</c:v>
                </c:pt>
                <c:pt idx="6">
                  <c:v>0.55037578178378099</c:v>
                </c:pt>
                <c:pt idx="7">
                  <c:v>0.50628120028525958</c:v>
                </c:pt>
                <c:pt idx="8">
                  <c:v>0.5310240457373453</c:v>
                </c:pt>
                <c:pt idx="9">
                  <c:v>0.55314558917847445</c:v>
                </c:pt>
              </c:numCache>
            </c:numRef>
          </c:val>
        </c:ser>
        <c:ser>
          <c:idx val="1"/>
          <c:order val="1"/>
          <c:tx>
            <c:strRef>
              <c:f>Tabl0!$G$87</c:f>
              <c:strCache>
                <c:ptCount val="1"/>
                <c:pt idx="0">
                  <c:v>Black</c:v>
                </c:pt>
              </c:strCache>
            </c:strRef>
          </c:tx>
          <c:dLbls>
            <c:dLbl>
              <c:idx val="0"/>
              <c:layout/>
              <c:dLblPos val="b"/>
              <c:showVal val="1"/>
            </c:dLbl>
            <c:dLbl>
              <c:idx val="9"/>
              <c:layout/>
              <c:dLblPos val="b"/>
              <c:showVal val="1"/>
            </c:dLbl>
            <c:delete val="1"/>
            <c:numFmt formatCode="0%" sourceLinked="0"/>
            <c:txPr>
              <a:bodyPr/>
              <a:lstStyle/>
              <a:p>
                <a:pPr algn="ctr">
                  <a:defRPr lang="en-US" sz="1200" b="0" i="0" u="none" strike="noStrike" kern="1200" baseline="0">
                    <a:solidFill>
                      <a:sysClr val="windowText" lastClr="000000"/>
                    </a:solidFill>
                    <a:latin typeface="Times New Roman" pitchFamily="18" charset="0"/>
                    <a:ea typeface="+mn-ea"/>
                    <a:cs typeface="Times New Roman" pitchFamily="18" charset="0"/>
                  </a:defRPr>
                </a:pPr>
                <a:endParaRPr lang="en-US"/>
              </a:p>
            </c:txPr>
            <c:dLblPos val="b"/>
          </c:dLbls>
          <c:cat>
            <c:numRef>
              <c:f>Tabl0!$B$88:$B$97</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Tabl0!$G$88:$G$97</c:f>
              <c:numCache>
                <c:formatCode>###0.00</c:formatCode>
                <c:ptCount val="10"/>
                <c:pt idx="0">
                  <c:v>0.50884117461319989</c:v>
                </c:pt>
                <c:pt idx="1">
                  <c:v>0.5087746911151344</c:v>
                </c:pt>
                <c:pt idx="2">
                  <c:v>0.50783424799172761</c:v>
                </c:pt>
                <c:pt idx="3">
                  <c:v>0.51197126895451039</c:v>
                </c:pt>
                <c:pt idx="4">
                  <c:v>0.52620142081069798</c:v>
                </c:pt>
                <c:pt idx="5">
                  <c:v>0.52252635158109462</c:v>
                </c:pt>
                <c:pt idx="6">
                  <c:v>0.5029475338966386</c:v>
                </c:pt>
                <c:pt idx="7">
                  <c:v>0.42966892262666923</c:v>
                </c:pt>
                <c:pt idx="8">
                  <c:v>0.46647716134091444</c:v>
                </c:pt>
                <c:pt idx="9">
                  <c:v>0.47358583374323721</c:v>
                </c:pt>
              </c:numCache>
            </c:numRef>
          </c:val>
        </c:ser>
        <c:ser>
          <c:idx val="2"/>
          <c:order val="2"/>
          <c:tx>
            <c:strRef>
              <c:f>Tabl0!$H$87</c:f>
              <c:strCache>
                <c:ptCount val="1"/>
                <c:pt idx="0">
                  <c:v>Hispanic</c:v>
                </c:pt>
              </c:strCache>
            </c:strRef>
          </c:tx>
          <c:spPr>
            <a:ln>
              <a:solidFill>
                <a:srgbClr val="FFFF00"/>
              </a:solidFill>
              <a:prstDash val="solid"/>
            </a:ln>
          </c:spPr>
          <c:marker>
            <c:spPr>
              <a:solidFill>
                <a:srgbClr val="FFFF00"/>
              </a:solidFill>
              <a:ln>
                <a:solidFill>
                  <a:schemeClr val="tx1"/>
                </a:solidFill>
              </a:ln>
            </c:spPr>
          </c:marker>
          <c:cat>
            <c:numRef>
              <c:f>Tabl0!$B$88:$B$97</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Tabl0!$H$88:$H$97</c:f>
              <c:numCache>
                <c:formatCode>###0.00</c:formatCode>
                <c:ptCount val="10"/>
                <c:pt idx="0">
                  <c:v>0.50202727607814346</c:v>
                </c:pt>
                <c:pt idx="1">
                  <c:v>0.49108079748163735</c:v>
                </c:pt>
                <c:pt idx="2">
                  <c:v>0.54252088078967298</c:v>
                </c:pt>
                <c:pt idx="3">
                  <c:v>0.57430340557275461</c:v>
                </c:pt>
                <c:pt idx="4">
                  <c:v>0.57058326289095429</c:v>
                </c:pt>
                <c:pt idx="5">
                  <c:v>0.53127221037668804</c:v>
                </c:pt>
                <c:pt idx="6">
                  <c:v>0.55676581483033105</c:v>
                </c:pt>
                <c:pt idx="7">
                  <c:v>0.49368587213891135</c:v>
                </c:pt>
                <c:pt idx="8">
                  <c:v>0.51834319526627159</c:v>
                </c:pt>
                <c:pt idx="9">
                  <c:v>0.53215077605321504</c:v>
                </c:pt>
              </c:numCache>
            </c:numRef>
          </c:val>
        </c:ser>
        <c:marker val="1"/>
        <c:axId val="173718912"/>
        <c:axId val="173925888"/>
      </c:lineChart>
      <c:catAx>
        <c:axId val="173718912"/>
        <c:scaling>
          <c:orientation val="minMax"/>
        </c:scaling>
        <c:axPos val="b"/>
        <c:numFmt formatCode="General" sourceLinked="1"/>
        <c:tickLblPos val="nextTo"/>
        <c:txPr>
          <a:bodyPr/>
          <a:lstStyle/>
          <a:p>
            <a:pPr>
              <a:defRPr sz="1200">
                <a:latin typeface="Times New Roman" pitchFamily="18" charset="0"/>
                <a:cs typeface="Times New Roman" pitchFamily="18" charset="0"/>
              </a:defRPr>
            </a:pPr>
            <a:endParaRPr lang="en-US"/>
          </a:p>
        </c:txPr>
        <c:crossAx val="173925888"/>
        <c:crosses val="autoZero"/>
        <c:auto val="1"/>
        <c:lblAlgn val="ctr"/>
        <c:lblOffset val="100"/>
      </c:catAx>
      <c:valAx>
        <c:axId val="173925888"/>
        <c:scaling>
          <c:orientation val="minMax"/>
          <c:max val="1"/>
          <c:min val="0"/>
        </c:scaling>
        <c:axPos val="l"/>
        <c:numFmt formatCode="0%" sourceLinked="0"/>
        <c:tickLblPos val="nextTo"/>
        <c:txPr>
          <a:bodyPr/>
          <a:lstStyle/>
          <a:p>
            <a:pPr>
              <a:defRPr>
                <a:latin typeface="Times New Roman" pitchFamily="18" charset="0"/>
                <a:cs typeface="Times New Roman" pitchFamily="18" charset="0"/>
              </a:defRPr>
            </a:pPr>
            <a:endParaRPr lang="en-US"/>
          </a:p>
        </c:txPr>
        <c:crossAx val="173718912"/>
        <c:crosses val="autoZero"/>
        <c:crossBetween val="between"/>
        <c:majorUnit val="0.2"/>
      </c:valAx>
    </c:plotArea>
    <c:legend>
      <c:legendPos val="r"/>
      <c:layout>
        <c:manualLayout>
          <c:xMode val="edge"/>
          <c:yMode val="edge"/>
          <c:x val="0.115944444444444"/>
          <c:y val="2.2572178477690334E-2"/>
          <c:w val="0.20181955380577404"/>
          <c:h val="0.26607064741907321"/>
        </c:manualLayout>
      </c:layout>
      <c:txPr>
        <a:bodyPr/>
        <a:lstStyle/>
        <a:p>
          <a:pPr>
            <a:defRPr sz="1200">
              <a:latin typeface="Times New Roman" pitchFamily="18" charset="0"/>
              <a:cs typeface="Times New Roman" pitchFamily="18" charset="0"/>
            </a:defRPr>
          </a:pPr>
          <a:endParaRPr lang="en-US"/>
        </a:p>
      </c:txPr>
    </c:legend>
    <c:plotVisOnly val="1"/>
    <c:dispBlanksAs val="gap"/>
  </c:chart>
  <c:spPr>
    <a:ln>
      <a:noFill/>
    </a:ln>
  </c:spPr>
  <c:externalData r:id="rId2"/>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3.3710629921259803E-2"/>
          <c:y val="5.1400554097404495E-2"/>
          <c:w val="0.94056714785651629"/>
          <c:h val="0.83261956838728501"/>
        </c:manualLayout>
      </c:layout>
      <c:lineChart>
        <c:grouping val="standard"/>
        <c:ser>
          <c:idx val="0"/>
          <c:order val="0"/>
          <c:tx>
            <c:strRef>
              <c:f>Tabl0!$B$108</c:f>
              <c:strCache>
                <c:ptCount val="1"/>
                <c:pt idx="0">
                  <c:v>White</c:v>
                </c:pt>
              </c:strCache>
            </c:strRef>
          </c:tx>
          <c:dLbls>
            <c:dLbl>
              <c:idx val="0"/>
              <c:layout/>
              <c:dLblPos val="t"/>
              <c:showVal val="1"/>
            </c:dLbl>
            <c:dLbl>
              <c:idx val="9"/>
              <c:layout/>
              <c:dLblPos val="t"/>
              <c:showVal val="1"/>
            </c:dLbl>
            <c:delete val="1"/>
            <c:numFmt formatCode="0%" sourceLinked="0"/>
            <c:txPr>
              <a:bodyPr/>
              <a:lstStyle/>
              <a:p>
                <a:pPr>
                  <a:defRPr sz="1200">
                    <a:latin typeface="Times New Roman" pitchFamily="18" charset="0"/>
                    <a:cs typeface="Times New Roman" pitchFamily="18" charset="0"/>
                  </a:defRPr>
                </a:pPr>
                <a:endParaRPr lang="en-US"/>
              </a:p>
            </c:txPr>
            <c:dLblPos val="t"/>
          </c:dLbls>
          <c:cat>
            <c:numRef>
              <c:f>Tabl0!$A$109:$A$118</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Tabl0!$B$109:$B$118</c:f>
              <c:numCache>
                <c:formatCode>###0.00</c:formatCode>
                <c:ptCount val="10"/>
                <c:pt idx="0">
                  <c:v>0.31278296576468767</c:v>
                </c:pt>
                <c:pt idx="1">
                  <c:v>0.32555549138194351</c:v>
                </c:pt>
                <c:pt idx="2">
                  <c:v>0.34839253360300021</c:v>
                </c:pt>
                <c:pt idx="3">
                  <c:v>0.3724540424172092</c:v>
                </c:pt>
                <c:pt idx="4">
                  <c:v>0.3980772609754275</c:v>
                </c:pt>
                <c:pt idx="5">
                  <c:v>0.42573174221129978</c:v>
                </c:pt>
                <c:pt idx="6">
                  <c:v>0.42263742163084622</c:v>
                </c:pt>
                <c:pt idx="7">
                  <c:v>0.42084356711847037</c:v>
                </c:pt>
                <c:pt idx="8">
                  <c:v>0.42025405442349478</c:v>
                </c:pt>
                <c:pt idx="9">
                  <c:v>0.42543486664089736</c:v>
                </c:pt>
              </c:numCache>
            </c:numRef>
          </c:val>
        </c:ser>
        <c:ser>
          <c:idx val="1"/>
          <c:order val="1"/>
          <c:tx>
            <c:strRef>
              <c:f>Tabl0!$C$108</c:f>
              <c:strCache>
                <c:ptCount val="1"/>
                <c:pt idx="0">
                  <c:v>Black</c:v>
                </c:pt>
              </c:strCache>
            </c:strRef>
          </c:tx>
          <c:dLbls>
            <c:dLbl>
              <c:idx val="0"/>
              <c:layout/>
              <c:dLblPos val="b"/>
              <c:showVal val="1"/>
            </c:dLbl>
            <c:dLbl>
              <c:idx val="9"/>
              <c:layout/>
              <c:dLblPos val="b"/>
              <c:showVal val="1"/>
            </c:dLbl>
            <c:delete val="1"/>
            <c:numFmt formatCode="0%" sourceLinked="0"/>
            <c:txPr>
              <a:bodyPr/>
              <a:lstStyle/>
              <a:p>
                <a:pPr algn="ctr">
                  <a:defRPr lang="en-US" sz="1200" b="0" i="0" u="none" strike="noStrike" kern="1200" baseline="0">
                    <a:solidFill>
                      <a:sysClr val="windowText" lastClr="000000"/>
                    </a:solidFill>
                    <a:latin typeface="Times New Roman" pitchFamily="18" charset="0"/>
                    <a:ea typeface="+mn-ea"/>
                    <a:cs typeface="Times New Roman" pitchFamily="18" charset="0"/>
                  </a:defRPr>
                </a:pPr>
                <a:endParaRPr lang="en-US"/>
              </a:p>
            </c:txPr>
            <c:dLblPos val="b"/>
          </c:dLbls>
          <c:cat>
            <c:numRef>
              <c:f>Tabl0!$A$109:$A$118</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Tabl0!$C$109:$C$118</c:f>
              <c:numCache>
                <c:formatCode>###0.00</c:formatCode>
                <c:ptCount val="10"/>
                <c:pt idx="0">
                  <c:v>0.21193833481108629</c:v>
                </c:pt>
                <c:pt idx="1">
                  <c:v>0.21831124064680718</c:v>
                </c:pt>
                <c:pt idx="2">
                  <c:v>0.23544325931106921</c:v>
                </c:pt>
                <c:pt idx="3">
                  <c:v>0.262692045824576</c:v>
                </c:pt>
                <c:pt idx="4">
                  <c:v>0.27703655812860001</c:v>
                </c:pt>
                <c:pt idx="5">
                  <c:v>0.2949735062501832</c:v>
                </c:pt>
                <c:pt idx="6">
                  <c:v>0.29751797273998937</c:v>
                </c:pt>
                <c:pt idx="7">
                  <c:v>0.299601646972182</c:v>
                </c:pt>
                <c:pt idx="8">
                  <c:v>0.30016370815009802</c:v>
                </c:pt>
                <c:pt idx="9">
                  <c:v>0.30621691024950137</c:v>
                </c:pt>
              </c:numCache>
            </c:numRef>
          </c:val>
        </c:ser>
        <c:ser>
          <c:idx val="2"/>
          <c:order val="2"/>
          <c:tx>
            <c:strRef>
              <c:f>Tabl0!$D$108</c:f>
              <c:strCache>
                <c:ptCount val="1"/>
                <c:pt idx="0">
                  <c:v>Hispanic</c:v>
                </c:pt>
              </c:strCache>
            </c:strRef>
          </c:tx>
          <c:spPr>
            <a:ln>
              <a:solidFill>
                <a:srgbClr val="FFFF00"/>
              </a:solidFill>
              <a:prstDash val="solid"/>
            </a:ln>
          </c:spPr>
          <c:marker>
            <c:spPr>
              <a:solidFill>
                <a:srgbClr val="FFFF00"/>
              </a:solidFill>
              <a:ln>
                <a:solidFill>
                  <a:schemeClr val="tx1"/>
                </a:solidFill>
              </a:ln>
            </c:spPr>
          </c:marker>
          <c:cat>
            <c:numRef>
              <c:f>Tabl0!$A$109:$A$118</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Tabl0!$D$109:$D$118</c:f>
              <c:numCache>
                <c:formatCode>###0.00</c:formatCode>
                <c:ptCount val="10"/>
                <c:pt idx="0">
                  <c:v>0.2238825795311149</c:v>
                </c:pt>
                <c:pt idx="1">
                  <c:v>0.23720714143492422</c:v>
                </c:pt>
                <c:pt idx="2">
                  <c:v>0.2596174207665698</c:v>
                </c:pt>
                <c:pt idx="3">
                  <c:v>0.29379234066086002</c:v>
                </c:pt>
                <c:pt idx="4">
                  <c:v>0.31852107809260638</c:v>
                </c:pt>
                <c:pt idx="5">
                  <c:v>0.346680647486729</c:v>
                </c:pt>
                <c:pt idx="6">
                  <c:v>0.3544965640872435</c:v>
                </c:pt>
                <c:pt idx="7">
                  <c:v>0.35207768744354123</c:v>
                </c:pt>
                <c:pt idx="8">
                  <c:v>0.36217792902285051</c:v>
                </c:pt>
                <c:pt idx="9">
                  <c:v>0.36460640225488344</c:v>
                </c:pt>
              </c:numCache>
            </c:numRef>
          </c:val>
        </c:ser>
        <c:marker val="1"/>
        <c:axId val="175012864"/>
        <c:axId val="175051904"/>
      </c:lineChart>
      <c:catAx>
        <c:axId val="175012864"/>
        <c:scaling>
          <c:orientation val="minMax"/>
        </c:scaling>
        <c:axPos val="b"/>
        <c:numFmt formatCode="General" sourceLinked="1"/>
        <c:tickLblPos val="nextTo"/>
        <c:txPr>
          <a:bodyPr/>
          <a:lstStyle/>
          <a:p>
            <a:pPr>
              <a:defRPr sz="1200">
                <a:latin typeface="Times New Roman" pitchFamily="18" charset="0"/>
                <a:cs typeface="Times New Roman" pitchFamily="18" charset="0"/>
              </a:defRPr>
            </a:pPr>
            <a:endParaRPr lang="en-US"/>
          </a:p>
        </c:txPr>
        <c:crossAx val="175051904"/>
        <c:crosses val="autoZero"/>
        <c:auto val="1"/>
        <c:lblAlgn val="ctr"/>
        <c:lblOffset val="100"/>
      </c:catAx>
      <c:valAx>
        <c:axId val="175051904"/>
        <c:scaling>
          <c:orientation val="minMax"/>
          <c:max val="1"/>
          <c:min val="0"/>
        </c:scaling>
        <c:delete val="1"/>
        <c:axPos val="l"/>
        <c:numFmt formatCode="0%" sourceLinked="0"/>
        <c:tickLblPos val="none"/>
        <c:crossAx val="175012864"/>
        <c:crosses val="autoZero"/>
        <c:crossBetween val="between"/>
        <c:majorUnit val="0.2"/>
      </c:valAx>
    </c:plotArea>
    <c:plotVisOnly val="1"/>
    <c:dispBlanksAs val="gap"/>
  </c:chart>
  <c:spPr>
    <a:ln>
      <a:noFill/>
    </a:ln>
  </c:spPr>
  <c:externalData r:id="rId2"/>
</c:chartSpace>
</file>

<file path=ppt/charts/chart4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0593285214348205"/>
          <c:y val="5.1400554097404495E-2"/>
          <c:w val="0.86834492563429744"/>
          <c:h val="0.83261956838728501"/>
        </c:manualLayout>
      </c:layout>
      <c:lineChart>
        <c:grouping val="standard"/>
        <c:ser>
          <c:idx val="0"/>
          <c:order val="0"/>
          <c:tx>
            <c:strRef>
              <c:f>Tabl0!$E$108</c:f>
              <c:strCache>
                <c:ptCount val="1"/>
                <c:pt idx="0">
                  <c:v>White</c:v>
                </c:pt>
              </c:strCache>
            </c:strRef>
          </c:tx>
          <c:dLbls>
            <c:dLbl>
              <c:idx val="0"/>
              <c:layout/>
              <c:dLblPos val="t"/>
              <c:showVal val="1"/>
            </c:dLbl>
            <c:dLbl>
              <c:idx val="9"/>
              <c:layout/>
              <c:dLblPos val="t"/>
              <c:showVal val="1"/>
            </c:dLbl>
            <c:delete val="1"/>
            <c:numFmt formatCode="0%" sourceLinked="0"/>
            <c:txPr>
              <a:bodyPr/>
              <a:lstStyle/>
              <a:p>
                <a:pPr>
                  <a:defRPr sz="1200">
                    <a:latin typeface="Times New Roman" pitchFamily="18" charset="0"/>
                    <a:cs typeface="Times New Roman" pitchFamily="18" charset="0"/>
                  </a:defRPr>
                </a:pPr>
                <a:endParaRPr lang="en-US"/>
              </a:p>
            </c:txPr>
            <c:dLblPos val="t"/>
          </c:dLbls>
          <c:cat>
            <c:numRef>
              <c:f>Tabl0!$A$109:$A$118</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Tabl0!$E$109:$E$118</c:f>
              <c:numCache>
                <c:formatCode>###0.00</c:formatCode>
                <c:ptCount val="10"/>
                <c:pt idx="0">
                  <c:v>2.9065791273423611E-2</c:v>
                </c:pt>
                <c:pt idx="1">
                  <c:v>3.1012122920778217E-2</c:v>
                </c:pt>
                <c:pt idx="2">
                  <c:v>3.6422182468694116E-2</c:v>
                </c:pt>
                <c:pt idx="3">
                  <c:v>3.6384472138662097E-2</c:v>
                </c:pt>
                <c:pt idx="4">
                  <c:v>4.6943474708460213E-2</c:v>
                </c:pt>
                <c:pt idx="5">
                  <c:v>5.6025039123630722E-2</c:v>
                </c:pt>
                <c:pt idx="6">
                  <c:v>6.3311688311688333E-2</c:v>
                </c:pt>
                <c:pt idx="7">
                  <c:v>8.0615451294831525E-2</c:v>
                </c:pt>
                <c:pt idx="8">
                  <c:v>8.2858349166139225E-2</c:v>
                </c:pt>
                <c:pt idx="9">
                  <c:v>8.2955623484768606E-2</c:v>
                </c:pt>
              </c:numCache>
            </c:numRef>
          </c:val>
        </c:ser>
        <c:ser>
          <c:idx val="1"/>
          <c:order val="1"/>
          <c:tx>
            <c:strRef>
              <c:f>Tabl0!$F$108</c:f>
              <c:strCache>
                <c:ptCount val="1"/>
                <c:pt idx="0">
                  <c:v>Black</c:v>
                </c:pt>
              </c:strCache>
            </c:strRef>
          </c:tx>
          <c:cat>
            <c:numRef>
              <c:f>Tabl0!$A$109:$A$118</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Tabl0!$F$109:$F$118</c:f>
              <c:numCache>
                <c:formatCode>###0.00</c:formatCode>
                <c:ptCount val="10"/>
                <c:pt idx="0">
                  <c:v>3.7542662116041015E-2</c:v>
                </c:pt>
                <c:pt idx="1">
                  <c:v>3.4957463263727805E-2</c:v>
                </c:pt>
                <c:pt idx="2">
                  <c:v>3.9937353171495729E-2</c:v>
                </c:pt>
                <c:pt idx="3">
                  <c:v>5.0974279033515237E-2</c:v>
                </c:pt>
                <c:pt idx="4">
                  <c:v>5.8449809402795379E-2</c:v>
                </c:pt>
                <c:pt idx="5">
                  <c:v>7.5809337888400913E-2</c:v>
                </c:pt>
                <c:pt idx="6">
                  <c:v>7.892166438757571E-2</c:v>
                </c:pt>
                <c:pt idx="7">
                  <c:v>9.0038314176245207E-2</c:v>
                </c:pt>
                <c:pt idx="8">
                  <c:v>9.5608321075856623E-2</c:v>
                </c:pt>
                <c:pt idx="9">
                  <c:v>0.10033236393851305</c:v>
                </c:pt>
              </c:numCache>
            </c:numRef>
          </c:val>
        </c:ser>
        <c:ser>
          <c:idx val="2"/>
          <c:order val="2"/>
          <c:tx>
            <c:strRef>
              <c:f>Tabl0!$G$108</c:f>
              <c:strCache>
                <c:ptCount val="1"/>
                <c:pt idx="0">
                  <c:v>Hispanic</c:v>
                </c:pt>
              </c:strCache>
            </c:strRef>
          </c:tx>
          <c:spPr>
            <a:ln>
              <a:solidFill>
                <a:srgbClr val="FFFF00"/>
              </a:solidFill>
              <a:prstDash val="solid"/>
            </a:ln>
          </c:spPr>
          <c:marker>
            <c:spPr>
              <a:solidFill>
                <a:srgbClr val="FFFF00"/>
              </a:solidFill>
              <a:ln>
                <a:solidFill>
                  <a:schemeClr val="tx1"/>
                </a:solidFill>
              </a:ln>
            </c:spPr>
          </c:marker>
          <c:cat>
            <c:numRef>
              <c:f>Tabl0!$A$109:$A$118</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Tabl0!$G$109:$G$118</c:f>
              <c:numCache>
                <c:formatCode>###0.00</c:formatCode>
                <c:ptCount val="10"/>
                <c:pt idx="0">
                  <c:v>3.6710719530102812E-2</c:v>
                </c:pt>
                <c:pt idx="1">
                  <c:v>4.3447293447293513E-2</c:v>
                </c:pt>
                <c:pt idx="2">
                  <c:v>5.108467459762072E-2</c:v>
                </c:pt>
                <c:pt idx="3">
                  <c:v>5.0539083557951503E-2</c:v>
                </c:pt>
                <c:pt idx="4">
                  <c:v>6.3703703703703721E-2</c:v>
                </c:pt>
                <c:pt idx="5">
                  <c:v>5.5518394648829433E-2</c:v>
                </c:pt>
                <c:pt idx="6">
                  <c:v>6.8472535741158816E-2</c:v>
                </c:pt>
                <c:pt idx="7">
                  <c:v>8.2334132693844944E-2</c:v>
                </c:pt>
                <c:pt idx="8">
                  <c:v>8.7519025875190323E-2</c:v>
                </c:pt>
                <c:pt idx="9">
                  <c:v>0.10166666666666706</c:v>
                </c:pt>
              </c:numCache>
            </c:numRef>
          </c:val>
        </c:ser>
        <c:marker val="1"/>
        <c:axId val="175089152"/>
        <c:axId val="175091072"/>
      </c:lineChart>
      <c:catAx>
        <c:axId val="175089152"/>
        <c:scaling>
          <c:orientation val="minMax"/>
        </c:scaling>
        <c:axPos val="b"/>
        <c:numFmt formatCode="General" sourceLinked="1"/>
        <c:tickLblPos val="nextTo"/>
        <c:txPr>
          <a:bodyPr/>
          <a:lstStyle/>
          <a:p>
            <a:pPr>
              <a:defRPr sz="1200">
                <a:latin typeface="Times New Roman" pitchFamily="18" charset="0"/>
                <a:cs typeface="Times New Roman" pitchFamily="18" charset="0"/>
              </a:defRPr>
            </a:pPr>
            <a:endParaRPr lang="en-US"/>
          </a:p>
        </c:txPr>
        <c:crossAx val="175091072"/>
        <c:crosses val="autoZero"/>
        <c:auto val="1"/>
        <c:lblAlgn val="ctr"/>
        <c:lblOffset val="100"/>
      </c:catAx>
      <c:valAx>
        <c:axId val="175091072"/>
        <c:scaling>
          <c:orientation val="minMax"/>
          <c:max val="1"/>
          <c:min val="0"/>
        </c:scaling>
        <c:axPos val="l"/>
        <c:numFmt formatCode="0%" sourceLinked="0"/>
        <c:tickLblPos val="nextTo"/>
        <c:txPr>
          <a:bodyPr/>
          <a:lstStyle/>
          <a:p>
            <a:pPr>
              <a:defRPr>
                <a:latin typeface="Times New Roman" pitchFamily="18" charset="0"/>
                <a:cs typeface="Times New Roman" pitchFamily="18" charset="0"/>
              </a:defRPr>
            </a:pPr>
            <a:endParaRPr lang="en-US"/>
          </a:p>
        </c:txPr>
        <c:crossAx val="175089152"/>
        <c:crosses val="autoZero"/>
        <c:crossBetween val="between"/>
        <c:majorUnit val="0.2"/>
      </c:valAx>
    </c:plotArea>
    <c:legend>
      <c:legendPos val="r"/>
      <c:layout>
        <c:manualLayout>
          <c:xMode val="edge"/>
          <c:yMode val="edge"/>
          <c:x val="0.121207579315743"/>
          <c:y val="2.2572178477690334E-2"/>
          <c:w val="0.20181955380577404"/>
          <c:h val="0.26607064741907321"/>
        </c:manualLayout>
      </c:layout>
      <c:txPr>
        <a:bodyPr/>
        <a:lstStyle/>
        <a:p>
          <a:pPr>
            <a:defRPr sz="1200">
              <a:latin typeface="Times New Roman" pitchFamily="18" charset="0"/>
              <a:cs typeface="Times New Roman" pitchFamily="18" charset="0"/>
            </a:defRPr>
          </a:pPr>
          <a:endParaRPr lang="en-US"/>
        </a:p>
      </c:txPr>
    </c:legend>
    <c:plotVisOnly val="1"/>
    <c:dispBlanksAs val="gap"/>
  </c:chart>
  <c:spPr>
    <a:ln>
      <a:noFill/>
    </a:ln>
  </c:spPr>
  <c:externalData r:id="rId2"/>
</c:chartSpace>
</file>

<file path=ppt/charts/chart4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0593285214348205"/>
          <c:y val="5.1400554097404495E-2"/>
          <c:w val="0.86834492563429744"/>
          <c:h val="0.83261956838728501"/>
        </c:manualLayout>
      </c:layout>
      <c:lineChart>
        <c:grouping val="standard"/>
        <c:ser>
          <c:idx val="0"/>
          <c:order val="0"/>
          <c:tx>
            <c:strRef>
              <c:f>Tabl0!$F$132</c:f>
              <c:strCache>
                <c:ptCount val="1"/>
                <c:pt idx="0">
                  <c:v>White</c:v>
                </c:pt>
              </c:strCache>
            </c:strRef>
          </c:tx>
          <c:dLbls>
            <c:dLbl>
              <c:idx val="0"/>
              <c:layout/>
              <c:dLblPos val="b"/>
              <c:showVal val="1"/>
            </c:dLbl>
            <c:dLbl>
              <c:idx val="9"/>
              <c:layout/>
              <c:dLblPos val="b"/>
              <c:showVal val="1"/>
            </c:dLbl>
            <c:delete val="1"/>
            <c:numFmt formatCode="0%" sourceLinked="0"/>
            <c:txPr>
              <a:bodyPr/>
              <a:lstStyle/>
              <a:p>
                <a:pPr>
                  <a:defRPr sz="1200">
                    <a:latin typeface="Times New Roman" pitchFamily="18" charset="0"/>
                    <a:cs typeface="Times New Roman" pitchFamily="18" charset="0"/>
                  </a:defRPr>
                </a:pPr>
                <a:endParaRPr lang="en-US"/>
              </a:p>
            </c:txPr>
            <c:dLblPos val="b"/>
          </c:dLbls>
          <c:cat>
            <c:numRef>
              <c:f>Tabl0!$A$133:$A$142</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Tabl0!$F$133:$F$142</c:f>
              <c:numCache>
                <c:formatCode>###0.00</c:formatCode>
                <c:ptCount val="10"/>
                <c:pt idx="0">
                  <c:v>0.3732731500478732</c:v>
                </c:pt>
                <c:pt idx="1">
                  <c:v>0.36897378065971337</c:v>
                </c:pt>
                <c:pt idx="2">
                  <c:v>0.3646511627906982</c:v>
                </c:pt>
                <c:pt idx="3">
                  <c:v>0.36212576994699935</c:v>
                </c:pt>
                <c:pt idx="4">
                  <c:v>0.35675555225432681</c:v>
                </c:pt>
                <c:pt idx="5">
                  <c:v>0.33685446009389752</c:v>
                </c:pt>
                <c:pt idx="6">
                  <c:v>0.3072001527883878</c:v>
                </c:pt>
                <c:pt idx="7">
                  <c:v>0.30371654567125422</c:v>
                </c:pt>
                <c:pt idx="8">
                  <c:v>0.31359510238547622</c:v>
                </c:pt>
                <c:pt idx="9">
                  <c:v>0.30726256983240352</c:v>
                </c:pt>
              </c:numCache>
            </c:numRef>
          </c:val>
        </c:ser>
        <c:ser>
          <c:idx val="1"/>
          <c:order val="1"/>
          <c:tx>
            <c:strRef>
              <c:f>Tabl0!$G$132</c:f>
              <c:strCache>
                <c:ptCount val="1"/>
                <c:pt idx="0">
                  <c:v>Black</c:v>
                </c:pt>
              </c:strCache>
            </c:strRef>
          </c:tx>
          <c:dLbls>
            <c:dLbl>
              <c:idx val="0"/>
              <c:layout/>
              <c:dLblPos val="t"/>
              <c:showVal val="1"/>
            </c:dLbl>
            <c:dLbl>
              <c:idx val="9"/>
              <c:layout/>
              <c:dLblPos val="t"/>
              <c:showVal val="1"/>
            </c:dLbl>
            <c:delete val="1"/>
            <c:numFmt formatCode="0%" sourceLinked="0"/>
            <c:txPr>
              <a:bodyPr/>
              <a:lstStyle/>
              <a:p>
                <a:pPr>
                  <a:defRPr sz="1200">
                    <a:latin typeface="Times New Roman" pitchFamily="18" charset="0"/>
                    <a:cs typeface="Times New Roman" pitchFamily="18" charset="0"/>
                  </a:defRPr>
                </a:pPr>
                <a:endParaRPr lang="en-US"/>
              </a:p>
            </c:txPr>
            <c:dLblPos val="t"/>
          </c:dLbls>
          <c:cat>
            <c:numRef>
              <c:f>Tabl0!$A$133:$A$142</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Tabl0!$G$133:$G$142</c:f>
              <c:numCache>
                <c:formatCode>###0.00</c:formatCode>
                <c:ptCount val="10"/>
                <c:pt idx="0">
                  <c:v>0.54002482159478871</c:v>
                </c:pt>
                <c:pt idx="1">
                  <c:v>0.52312451662799841</c:v>
                </c:pt>
                <c:pt idx="2">
                  <c:v>0.51949882537196457</c:v>
                </c:pt>
                <c:pt idx="3">
                  <c:v>0.5329696024941557</c:v>
                </c:pt>
                <c:pt idx="4">
                  <c:v>0.49555273189326637</c:v>
                </c:pt>
                <c:pt idx="5">
                  <c:v>0.469497315763787</c:v>
                </c:pt>
                <c:pt idx="6">
                  <c:v>0.42938073842547436</c:v>
                </c:pt>
                <c:pt idx="7">
                  <c:v>0.43316304810557699</c:v>
                </c:pt>
                <c:pt idx="8">
                  <c:v>0.43727673881067536</c:v>
                </c:pt>
                <c:pt idx="9">
                  <c:v>0.4225176568342332</c:v>
                </c:pt>
              </c:numCache>
            </c:numRef>
          </c:val>
        </c:ser>
        <c:ser>
          <c:idx val="2"/>
          <c:order val="2"/>
          <c:tx>
            <c:strRef>
              <c:f>Tabl0!$H$132</c:f>
              <c:strCache>
                <c:ptCount val="1"/>
                <c:pt idx="0">
                  <c:v>Hispanic</c:v>
                </c:pt>
              </c:strCache>
            </c:strRef>
          </c:tx>
          <c:spPr>
            <a:ln>
              <a:solidFill>
                <a:srgbClr val="FFFF00"/>
              </a:solidFill>
              <a:prstDash val="solid"/>
            </a:ln>
          </c:spPr>
          <c:marker>
            <c:spPr>
              <a:solidFill>
                <a:srgbClr val="FFFF00"/>
              </a:solidFill>
              <a:ln>
                <a:solidFill>
                  <a:schemeClr val="tx1"/>
                </a:solidFill>
              </a:ln>
            </c:spPr>
          </c:marker>
          <c:cat>
            <c:numRef>
              <c:f>Tabl0!$A$133:$A$142</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Tabl0!$H$133:$H$142</c:f>
              <c:numCache>
                <c:formatCode>###0.00</c:formatCode>
                <c:ptCount val="10"/>
                <c:pt idx="0">
                  <c:v>0.492657856093979</c:v>
                </c:pt>
                <c:pt idx="1">
                  <c:v>0.45868945868945921</c:v>
                </c:pt>
                <c:pt idx="2">
                  <c:v>0.44926522043386979</c:v>
                </c:pt>
                <c:pt idx="3">
                  <c:v>0.47978436657682022</c:v>
                </c:pt>
                <c:pt idx="4">
                  <c:v>0.46666666666666723</c:v>
                </c:pt>
                <c:pt idx="5">
                  <c:v>0.42408026755852923</c:v>
                </c:pt>
                <c:pt idx="6">
                  <c:v>0.41008276899924867</c:v>
                </c:pt>
                <c:pt idx="7">
                  <c:v>0.40767386091127122</c:v>
                </c:pt>
                <c:pt idx="8">
                  <c:v>0.40182648401826537</c:v>
                </c:pt>
                <c:pt idx="9">
                  <c:v>0.38666666666666738</c:v>
                </c:pt>
              </c:numCache>
            </c:numRef>
          </c:val>
        </c:ser>
        <c:marker val="1"/>
        <c:axId val="190424192"/>
        <c:axId val="190426112"/>
      </c:lineChart>
      <c:catAx>
        <c:axId val="190424192"/>
        <c:scaling>
          <c:orientation val="minMax"/>
        </c:scaling>
        <c:axPos val="b"/>
        <c:numFmt formatCode="General" sourceLinked="1"/>
        <c:tickLblPos val="nextTo"/>
        <c:txPr>
          <a:bodyPr/>
          <a:lstStyle/>
          <a:p>
            <a:pPr>
              <a:defRPr sz="1200">
                <a:latin typeface="Times New Roman" pitchFamily="18" charset="0"/>
                <a:cs typeface="Times New Roman" pitchFamily="18" charset="0"/>
              </a:defRPr>
            </a:pPr>
            <a:endParaRPr lang="en-US"/>
          </a:p>
        </c:txPr>
        <c:crossAx val="190426112"/>
        <c:crosses val="autoZero"/>
        <c:auto val="1"/>
        <c:lblAlgn val="ctr"/>
        <c:lblOffset val="100"/>
      </c:catAx>
      <c:valAx>
        <c:axId val="190426112"/>
        <c:scaling>
          <c:orientation val="minMax"/>
          <c:max val="1"/>
          <c:min val="0"/>
        </c:scaling>
        <c:axPos val="l"/>
        <c:numFmt formatCode="0%" sourceLinked="0"/>
        <c:tickLblPos val="nextTo"/>
        <c:txPr>
          <a:bodyPr/>
          <a:lstStyle/>
          <a:p>
            <a:pPr>
              <a:defRPr>
                <a:latin typeface="Times New Roman" pitchFamily="18" charset="0"/>
                <a:cs typeface="Times New Roman" pitchFamily="18" charset="0"/>
              </a:defRPr>
            </a:pPr>
            <a:endParaRPr lang="en-US"/>
          </a:p>
        </c:txPr>
        <c:crossAx val="190424192"/>
        <c:crosses val="autoZero"/>
        <c:crossBetween val="between"/>
        <c:majorUnit val="0.2"/>
      </c:valAx>
    </c:plotArea>
    <c:legend>
      <c:legendPos val="r"/>
      <c:layout>
        <c:manualLayout>
          <c:xMode val="edge"/>
          <c:yMode val="edge"/>
          <c:x val="0.13663408453253711"/>
          <c:y val="5.4979585885097701E-2"/>
          <c:w val="0.20181955380577404"/>
          <c:h val="0.26607064741907321"/>
        </c:manualLayout>
      </c:layout>
      <c:txPr>
        <a:bodyPr/>
        <a:lstStyle/>
        <a:p>
          <a:pPr>
            <a:defRPr sz="1200">
              <a:latin typeface="Times New Roman" pitchFamily="18" charset="0"/>
              <a:cs typeface="Times New Roman" pitchFamily="18" charset="0"/>
            </a:defRPr>
          </a:pPr>
          <a:endParaRPr lang="en-US"/>
        </a:p>
      </c:txPr>
    </c:legend>
    <c:plotVisOnly val="1"/>
    <c:dispBlanksAs val="gap"/>
  </c:chart>
  <c:spPr>
    <a:ln>
      <a:noFill/>
    </a:ln>
  </c:spPr>
  <c:externalData r:id="rId2"/>
</c:chartSpace>
</file>

<file path=ppt/charts/chart4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3.3710629921259803E-2"/>
          <c:y val="5.1400554097404495E-2"/>
          <c:w val="0.94056714785651629"/>
          <c:h val="0.83261956838728501"/>
        </c:manualLayout>
      </c:layout>
      <c:lineChart>
        <c:grouping val="standard"/>
        <c:ser>
          <c:idx val="0"/>
          <c:order val="0"/>
          <c:tx>
            <c:strRef>
              <c:f>Tabl0!$B$132</c:f>
              <c:strCache>
                <c:ptCount val="1"/>
                <c:pt idx="0">
                  <c:v>White</c:v>
                </c:pt>
              </c:strCache>
            </c:strRef>
          </c:tx>
          <c:dLbls>
            <c:dLbl>
              <c:idx val="0"/>
              <c:layout/>
              <c:dLblPos val="t"/>
              <c:showVal val="1"/>
            </c:dLbl>
            <c:dLbl>
              <c:idx val="9"/>
              <c:layout/>
              <c:dLblPos val="t"/>
              <c:showVal val="1"/>
            </c:dLbl>
            <c:delete val="1"/>
            <c:numFmt formatCode="0%" sourceLinked="0"/>
            <c:txPr>
              <a:bodyPr/>
              <a:lstStyle/>
              <a:p>
                <a:pPr>
                  <a:defRPr sz="1200">
                    <a:latin typeface="Times New Roman" pitchFamily="18" charset="0"/>
                    <a:cs typeface="Times New Roman" pitchFamily="18" charset="0"/>
                  </a:defRPr>
                </a:pPr>
                <a:endParaRPr lang="en-US"/>
              </a:p>
            </c:txPr>
            <c:dLblPos val="t"/>
          </c:dLbls>
          <c:cat>
            <c:numRef>
              <c:f>Tabl0!$A$133:$A$142</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Tabl0!$B$133:$B$142</c:f>
              <c:numCache>
                <c:formatCode>###0.00</c:formatCode>
                <c:ptCount val="10"/>
                <c:pt idx="0">
                  <c:v>0.74683523799496343</c:v>
                </c:pt>
                <c:pt idx="1">
                  <c:v>0.74050115925048943</c:v>
                </c:pt>
                <c:pt idx="2">
                  <c:v>0.73700754224076204</c:v>
                </c:pt>
                <c:pt idx="3">
                  <c:v>0.72992473615607989</c:v>
                </c:pt>
                <c:pt idx="4">
                  <c:v>0.72547001681769241</c:v>
                </c:pt>
                <c:pt idx="5">
                  <c:v>0.71764814783647846</c:v>
                </c:pt>
                <c:pt idx="6">
                  <c:v>0.67979983895088347</c:v>
                </c:pt>
                <c:pt idx="7">
                  <c:v>0.66679132385938888</c:v>
                </c:pt>
                <c:pt idx="8">
                  <c:v>0.6643299975591932</c:v>
                </c:pt>
                <c:pt idx="9">
                  <c:v>0.65749267981561799</c:v>
                </c:pt>
              </c:numCache>
            </c:numRef>
          </c:val>
        </c:ser>
        <c:ser>
          <c:idx val="1"/>
          <c:order val="1"/>
          <c:tx>
            <c:strRef>
              <c:f>Tabl0!$C$132</c:f>
              <c:strCache>
                <c:ptCount val="1"/>
                <c:pt idx="0">
                  <c:v>Black</c:v>
                </c:pt>
              </c:strCache>
            </c:strRef>
          </c:tx>
          <c:dLbls>
            <c:dLbl>
              <c:idx val="0"/>
              <c:layout/>
              <c:dLblPos val="b"/>
              <c:showVal val="1"/>
            </c:dLbl>
            <c:dLbl>
              <c:idx val="9"/>
              <c:layout/>
              <c:dLblPos val="b"/>
              <c:showVal val="1"/>
            </c:dLbl>
            <c:delete val="1"/>
            <c:numFmt formatCode="0%" sourceLinked="0"/>
            <c:txPr>
              <a:bodyPr/>
              <a:lstStyle/>
              <a:p>
                <a:pPr algn="ctr">
                  <a:defRPr lang="en-US" sz="1200" b="0" i="0" u="none" strike="noStrike" kern="1200" baseline="0">
                    <a:solidFill>
                      <a:sysClr val="windowText" lastClr="000000"/>
                    </a:solidFill>
                    <a:latin typeface="Times New Roman" pitchFamily="18" charset="0"/>
                    <a:ea typeface="+mn-ea"/>
                    <a:cs typeface="Times New Roman" pitchFamily="18" charset="0"/>
                  </a:defRPr>
                </a:pPr>
                <a:endParaRPr lang="en-US"/>
              </a:p>
            </c:txPr>
            <c:dLblPos val="b"/>
          </c:dLbls>
          <c:cat>
            <c:numRef>
              <c:f>Tabl0!$A$133:$A$142</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Tabl0!$C$133:$C$142</c:f>
              <c:numCache>
                <c:formatCode>###0.00</c:formatCode>
                <c:ptCount val="10"/>
                <c:pt idx="0">
                  <c:v>0.77213053799731102</c:v>
                </c:pt>
                <c:pt idx="1">
                  <c:v>0.7634728021747067</c:v>
                </c:pt>
                <c:pt idx="2">
                  <c:v>0.75327854520020998</c:v>
                </c:pt>
                <c:pt idx="3">
                  <c:v>0.74672152985406004</c:v>
                </c:pt>
                <c:pt idx="4">
                  <c:v>0.73722413235769646</c:v>
                </c:pt>
                <c:pt idx="5">
                  <c:v>0.72769320843091445</c:v>
                </c:pt>
                <c:pt idx="6">
                  <c:v>0.68589180573175901</c:v>
                </c:pt>
                <c:pt idx="7">
                  <c:v>0.66745890938305641</c:v>
                </c:pt>
                <c:pt idx="8">
                  <c:v>0.664302221081012</c:v>
                </c:pt>
                <c:pt idx="9">
                  <c:v>0.65123799258155646</c:v>
                </c:pt>
              </c:numCache>
            </c:numRef>
          </c:val>
        </c:ser>
        <c:ser>
          <c:idx val="2"/>
          <c:order val="2"/>
          <c:tx>
            <c:strRef>
              <c:f>Tabl0!$D$132</c:f>
              <c:strCache>
                <c:ptCount val="1"/>
                <c:pt idx="0">
                  <c:v>Hispanic</c:v>
                </c:pt>
              </c:strCache>
            </c:strRef>
          </c:tx>
          <c:spPr>
            <a:ln>
              <a:solidFill>
                <a:srgbClr val="FFFF00"/>
              </a:solidFill>
              <a:prstDash val="solid"/>
            </a:ln>
          </c:spPr>
          <c:marker>
            <c:spPr>
              <a:solidFill>
                <a:srgbClr val="FFFF00"/>
              </a:solidFill>
              <a:ln>
                <a:solidFill>
                  <a:schemeClr val="tx1"/>
                </a:solidFill>
              </a:ln>
            </c:spPr>
          </c:marker>
          <c:cat>
            <c:numRef>
              <c:f>Tabl0!$A$133:$A$142</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Tabl0!$D$133:$D$142</c:f>
              <c:numCache>
                <c:formatCode>###0.00</c:formatCode>
                <c:ptCount val="10"/>
                <c:pt idx="0">
                  <c:v>0.77439064886763598</c:v>
                </c:pt>
                <c:pt idx="1">
                  <c:v>0.77075728413088374</c:v>
                </c:pt>
                <c:pt idx="2">
                  <c:v>0.77497000070586641</c:v>
                </c:pt>
                <c:pt idx="3">
                  <c:v>0.75881377021982643</c:v>
                </c:pt>
                <c:pt idx="4">
                  <c:v>0.75839668279198402</c:v>
                </c:pt>
                <c:pt idx="5">
                  <c:v>0.75103217773117503</c:v>
                </c:pt>
                <c:pt idx="6">
                  <c:v>0.71608903495667842</c:v>
                </c:pt>
                <c:pt idx="7">
                  <c:v>0.68887383318277773</c:v>
                </c:pt>
                <c:pt idx="8">
                  <c:v>0.68435308007500462</c:v>
                </c:pt>
                <c:pt idx="9">
                  <c:v>0.66908261190524099</c:v>
                </c:pt>
              </c:numCache>
            </c:numRef>
          </c:val>
        </c:ser>
        <c:marker val="1"/>
        <c:axId val="190484864"/>
        <c:axId val="190486784"/>
      </c:lineChart>
      <c:catAx>
        <c:axId val="190484864"/>
        <c:scaling>
          <c:orientation val="minMax"/>
        </c:scaling>
        <c:axPos val="b"/>
        <c:numFmt formatCode="General" sourceLinked="1"/>
        <c:tickLblPos val="nextTo"/>
        <c:txPr>
          <a:bodyPr/>
          <a:lstStyle/>
          <a:p>
            <a:pPr>
              <a:defRPr sz="1200">
                <a:latin typeface="Times New Roman" pitchFamily="18" charset="0"/>
                <a:cs typeface="Times New Roman" pitchFamily="18" charset="0"/>
              </a:defRPr>
            </a:pPr>
            <a:endParaRPr lang="en-US"/>
          </a:p>
        </c:txPr>
        <c:crossAx val="190486784"/>
        <c:crosses val="autoZero"/>
        <c:auto val="1"/>
        <c:lblAlgn val="ctr"/>
        <c:lblOffset val="100"/>
      </c:catAx>
      <c:valAx>
        <c:axId val="190486784"/>
        <c:scaling>
          <c:orientation val="minMax"/>
          <c:max val="1"/>
          <c:min val="0"/>
        </c:scaling>
        <c:delete val="1"/>
        <c:axPos val="l"/>
        <c:numFmt formatCode="0%" sourceLinked="0"/>
        <c:tickLblPos val="none"/>
        <c:crossAx val="190484864"/>
        <c:crosses val="autoZero"/>
        <c:crossBetween val="between"/>
        <c:majorUnit val="0.2"/>
      </c:valAx>
    </c:plotArea>
    <c:plotVisOnly val="1"/>
    <c:dispBlanksAs val="gap"/>
  </c:chart>
  <c:spPr>
    <a:ln>
      <a:noFill/>
    </a:ln>
  </c:spPr>
  <c:externalData r:id="rId2"/>
</c:chartSpace>
</file>

<file path=ppt/charts/chart4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0593285214348205"/>
          <c:y val="5.1400554097404495E-2"/>
          <c:w val="0.86834492563429744"/>
          <c:h val="0.83261956838728501"/>
        </c:manualLayout>
      </c:layout>
      <c:lineChart>
        <c:grouping val="standard"/>
        <c:ser>
          <c:idx val="0"/>
          <c:order val="0"/>
          <c:tx>
            <c:strRef>
              <c:f>Tabl0!$E$158</c:f>
              <c:strCache>
                <c:ptCount val="1"/>
                <c:pt idx="0">
                  <c:v>White</c:v>
                </c:pt>
              </c:strCache>
            </c:strRef>
          </c:tx>
          <c:dLbls>
            <c:dLbl>
              <c:idx val="0"/>
              <c:layout/>
              <c:dLblPos val="t"/>
              <c:showVal val="1"/>
            </c:dLbl>
            <c:dLbl>
              <c:idx val="9"/>
              <c:layout/>
              <c:dLblPos val="t"/>
              <c:showVal val="1"/>
            </c:dLbl>
            <c:delete val="1"/>
            <c:numFmt formatCode="0%" sourceLinked="0"/>
            <c:txPr>
              <a:bodyPr/>
              <a:lstStyle/>
              <a:p>
                <a:pPr>
                  <a:defRPr sz="1200">
                    <a:latin typeface="Times New Roman" pitchFamily="18" charset="0"/>
                    <a:cs typeface="Times New Roman" pitchFamily="18" charset="0"/>
                  </a:defRPr>
                </a:pPr>
                <a:endParaRPr lang="en-US"/>
              </a:p>
            </c:txPr>
            <c:dLblPos val="t"/>
          </c:dLbls>
          <c:cat>
            <c:numRef>
              <c:f>Tabl0!$A$159:$A$168</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Tabl0!$E$159:$E$168</c:f>
              <c:numCache>
                <c:formatCode>###0.00</c:formatCode>
                <c:ptCount val="10"/>
                <c:pt idx="0">
                  <c:v>0.3842155655861032</c:v>
                </c:pt>
                <c:pt idx="1">
                  <c:v>0.36911474485480744</c:v>
                </c:pt>
                <c:pt idx="2">
                  <c:v>0.350697674418605</c:v>
                </c:pt>
                <c:pt idx="3">
                  <c:v>0.35825812920785044</c:v>
                </c:pt>
                <c:pt idx="4">
                  <c:v>0.36336626309143644</c:v>
                </c:pt>
                <c:pt idx="5">
                  <c:v>0.36901408450704337</c:v>
                </c:pt>
                <c:pt idx="6">
                  <c:v>0.35637891520244674</c:v>
                </c:pt>
                <c:pt idx="7">
                  <c:v>0.32982988406111236</c:v>
                </c:pt>
                <c:pt idx="8">
                  <c:v>0.31813383998311201</c:v>
                </c:pt>
                <c:pt idx="9">
                  <c:v>0.31200590281437823</c:v>
                </c:pt>
              </c:numCache>
            </c:numRef>
          </c:val>
        </c:ser>
        <c:ser>
          <c:idx val="1"/>
          <c:order val="1"/>
          <c:tx>
            <c:strRef>
              <c:f>Tabl0!$F$158</c:f>
              <c:strCache>
                <c:ptCount val="1"/>
                <c:pt idx="0">
                  <c:v>Black</c:v>
                </c:pt>
              </c:strCache>
            </c:strRef>
          </c:tx>
          <c:dLbls>
            <c:dLbl>
              <c:idx val="0"/>
              <c:layout/>
              <c:dLblPos val="b"/>
              <c:showVal val="1"/>
            </c:dLbl>
            <c:dLbl>
              <c:idx val="9"/>
              <c:layout/>
              <c:dLblPos val="b"/>
              <c:showVal val="1"/>
            </c:dLbl>
            <c:delete val="1"/>
            <c:numFmt formatCode="0%" sourceLinked="0"/>
            <c:txPr>
              <a:bodyPr/>
              <a:lstStyle/>
              <a:p>
                <a:pPr algn="ctr">
                  <a:defRPr lang="en-US" sz="1200" b="0" i="0" u="none" strike="noStrike" kern="1200" baseline="0">
                    <a:solidFill>
                      <a:sysClr val="windowText" lastClr="000000"/>
                    </a:solidFill>
                    <a:latin typeface="Times New Roman" pitchFamily="18" charset="0"/>
                    <a:ea typeface="+mn-ea"/>
                    <a:cs typeface="Times New Roman" pitchFamily="18" charset="0"/>
                  </a:defRPr>
                </a:pPr>
                <a:endParaRPr lang="en-US"/>
              </a:p>
            </c:txPr>
            <c:dLblPos val="b"/>
          </c:dLbls>
          <c:cat>
            <c:numRef>
              <c:f>Tabl0!$A$159:$A$168</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Tabl0!$F$159:$F$168</c:f>
              <c:numCache>
                <c:formatCode>###0.00</c:formatCode>
                <c:ptCount val="10"/>
                <c:pt idx="0">
                  <c:v>0.34781259695935551</c:v>
                </c:pt>
                <c:pt idx="1">
                  <c:v>0.34911059551430823</c:v>
                </c:pt>
                <c:pt idx="2">
                  <c:v>0.33985904463586636</c:v>
                </c:pt>
                <c:pt idx="3">
                  <c:v>0.33219017926734351</c:v>
                </c:pt>
                <c:pt idx="4">
                  <c:v>0.32623888182973437</c:v>
                </c:pt>
                <c:pt idx="5">
                  <c:v>0.32194566455181423</c:v>
                </c:pt>
                <c:pt idx="6">
                  <c:v>0.31295174838835721</c:v>
                </c:pt>
                <c:pt idx="7">
                  <c:v>0.30757769263516421</c:v>
                </c:pt>
                <c:pt idx="8">
                  <c:v>0.31267072914477945</c:v>
                </c:pt>
                <c:pt idx="9">
                  <c:v>0.27336933942667202</c:v>
                </c:pt>
              </c:numCache>
            </c:numRef>
          </c:val>
        </c:ser>
        <c:ser>
          <c:idx val="2"/>
          <c:order val="2"/>
          <c:tx>
            <c:strRef>
              <c:f>Tabl0!$G$158</c:f>
              <c:strCache>
                <c:ptCount val="1"/>
                <c:pt idx="0">
                  <c:v>Hispanic</c:v>
                </c:pt>
              </c:strCache>
            </c:strRef>
          </c:tx>
          <c:spPr>
            <a:ln>
              <a:solidFill>
                <a:srgbClr val="FFFF00"/>
              </a:solidFill>
              <a:prstDash val="solid"/>
            </a:ln>
          </c:spPr>
          <c:marker>
            <c:spPr>
              <a:solidFill>
                <a:srgbClr val="FFFF00"/>
              </a:solidFill>
              <a:ln>
                <a:solidFill>
                  <a:schemeClr val="tx1"/>
                </a:solidFill>
              </a:ln>
            </c:spPr>
          </c:marker>
          <c:cat>
            <c:numRef>
              <c:f>Tabl0!$A$159:$A$168</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Tabl0!$G$159:$G$168</c:f>
              <c:numCache>
                <c:formatCode>###0.00</c:formatCode>
                <c:ptCount val="10"/>
                <c:pt idx="0">
                  <c:v>0.37591776798825466</c:v>
                </c:pt>
                <c:pt idx="1">
                  <c:v>0.38247863247863323</c:v>
                </c:pt>
                <c:pt idx="2">
                  <c:v>0.36878936319104344</c:v>
                </c:pt>
                <c:pt idx="3">
                  <c:v>0.36253369272237201</c:v>
                </c:pt>
                <c:pt idx="4">
                  <c:v>0.38222222222222335</c:v>
                </c:pt>
                <c:pt idx="5">
                  <c:v>0.40401337792642222</c:v>
                </c:pt>
                <c:pt idx="6">
                  <c:v>0.39428141459744237</c:v>
                </c:pt>
                <c:pt idx="7">
                  <c:v>0.37330135891287036</c:v>
                </c:pt>
                <c:pt idx="8">
                  <c:v>0.37442922374429344</c:v>
                </c:pt>
                <c:pt idx="9">
                  <c:v>0.33833333333333321</c:v>
                </c:pt>
              </c:numCache>
            </c:numRef>
          </c:val>
        </c:ser>
        <c:marker val="1"/>
        <c:axId val="190561664"/>
        <c:axId val="190588416"/>
      </c:lineChart>
      <c:catAx>
        <c:axId val="190561664"/>
        <c:scaling>
          <c:orientation val="minMax"/>
        </c:scaling>
        <c:axPos val="b"/>
        <c:numFmt formatCode="General" sourceLinked="1"/>
        <c:tickLblPos val="nextTo"/>
        <c:txPr>
          <a:bodyPr/>
          <a:lstStyle/>
          <a:p>
            <a:pPr>
              <a:defRPr sz="1200">
                <a:latin typeface="Times New Roman" pitchFamily="18" charset="0"/>
                <a:cs typeface="Times New Roman" pitchFamily="18" charset="0"/>
              </a:defRPr>
            </a:pPr>
            <a:endParaRPr lang="en-US"/>
          </a:p>
        </c:txPr>
        <c:crossAx val="190588416"/>
        <c:crosses val="autoZero"/>
        <c:auto val="1"/>
        <c:lblAlgn val="ctr"/>
        <c:lblOffset val="100"/>
      </c:catAx>
      <c:valAx>
        <c:axId val="190588416"/>
        <c:scaling>
          <c:orientation val="minMax"/>
          <c:max val="1"/>
          <c:min val="0"/>
        </c:scaling>
        <c:axPos val="l"/>
        <c:numFmt formatCode="0%" sourceLinked="0"/>
        <c:tickLblPos val="nextTo"/>
        <c:txPr>
          <a:bodyPr/>
          <a:lstStyle/>
          <a:p>
            <a:pPr>
              <a:defRPr>
                <a:latin typeface="Times New Roman" pitchFamily="18" charset="0"/>
                <a:cs typeface="Times New Roman" pitchFamily="18" charset="0"/>
              </a:defRPr>
            </a:pPr>
            <a:endParaRPr lang="en-US"/>
          </a:p>
        </c:txPr>
        <c:crossAx val="190561664"/>
        <c:crosses val="autoZero"/>
        <c:crossBetween val="between"/>
        <c:majorUnit val="0.2"/>
      </c:valAx>
    </c:plotArea>
    <c:legend>
      <c:legendPos val="r"/>
      <c:layout>
        <c:manualLayout>
          <c:xMode val="edge"/>
          <c:yMode val="edge"/>
          <c:x val="0.121207579315743"/>
          <c:y val="2.2572178477690334E-2"/>
          <c:w val="0.20181955380577404"/>
          <c:h val="0.26607064741907321"/>
        </c:manualLayout>
      </c:layout>
      <c:txPr>
        <a:bodyPr/>
        <a:lstStyle/>
        <a:p>
          <a:pPr>
            <a:defRPr sz="1200">
              <a:latin typeface="Times New Roman" pitchFamily="18" charset="0"/>
              <a:cs typeface="Times New Roman" pitchFamily="18" charset="0"/>
            </a:defRPr>
          </a:pPr>
          <a:endParaRPr lang="en-US"/>
        </a:p>
      </c:txPr>
    </c:legend>
    <c:plotVisOnly val="1"/>
    <c:dispBlanksAs val="gap"/>
  </c:chart>
  <c:spPr>
    <a:ln>
      <a:noFill/>
    </a:ln>
  </c:spPr>
  <c:externalData r:id="rId2"/>
</c:chartSpace>
</file>

<file path=ppt/charts/chart4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1.7043963254593206E-2"/>
          <c:y val="5.1400554097404495E-2"/>
          <c:w val="0.95723381452318601"/>
          <c:h val="0.83261956838728501"/>
        </c:manualLayout>
      </c:layout>
      <c:lineChart>
        <c:grouping val="standard"/>
        <c:ser>
          <c:idx val="0"/>
          <c:order val="0"/>
          <c:tx>
            <c:strRef>
              <c:f>Tabl0!$B$158</c:f>
              <c:strCache>
                <c:ptCount val="1"/>
                <c:pt idx="0">
                  <c:v>White</c:v>
                </c:pt>
              </c:strCache>
            </c:strRef>
          </c:tx>
          <c:dLbls>
            <c:dLbl>
              <c:idx val="0"/>
              <c:layout/>
              <c:dLblPos val="b"/>
              <c:showVal val="1"/>
            </c:dLbl>
            <c:delete val="1"/>
            <c:numFmt formatCode="0%" sourceLinked="0"/>
            <c:txPr>
              <a:bodyPr/>
              <a:lstStyle/>
              <a:p>
                <a:pPr>
                  <a:defRPr sz="1200">
                    <a:latin typeface="Times New Roman" pitchFamily="18" charset="0"/>
                    <a:cs typeface="Times New Roman" pitchFamily="18" charset="0"/>
                  </a:defRPr>
                </a:pPr>
                <a:endParaRPr lang="en-US"/>
              </a:p>
            </c:txPr>
            <c:dLblPos val="b"/>
          </c:dLbls>
          <c:cat>
            <c:numRef>
              <c:f>Tabl0!$A$159:$A$168</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Tabl0!$B$159:$B$168</c:f>
              <c:numCache>
                <c:formatCode>###0.00</c:formatCode>
                <c:ptCount val="10"/>
                <c:pt idx="0">
                  <c:v>0.38172953096778922</c:v>
                </c:pt>
                <c:pt idx="1">
                  <c:v>0.3685838992070905</c:v>
                </c:pt>
                <c:pt idx="2">
                  <c:v>0.35572109955673881</c:v>
                </c:pt>
                <c:pt idx="3">
                  <c:v>0.36522112061353679</c:v>
                </c:pt>
                <c:pt idx="4">
                  <c:v>0.37569550775203508</c:v>
                </c:pt>
                <c:pt idx="5">
                  <c:v>0.38624467744921537</c:v>
                </c:pt>
                <c:pt idx="6">
                  <c:v>0.36887917481498644</c:v>
                </c:pt>
                <c:pt idx="7">
                  <c:v>0.37134366977299044</c:v>
                </c:pt>
                <c:pt idx="8">
                  <c:v>0.36061508420795735</c:v>
                </c:pt>
                <c:pt idx="9">
                  <c:v>0.35104995119877108</c:v>
                </c:pt>
              </c:numCache>
            </c:numRef>
          </c:val>
        </c:ser>
        <c:ser>
          <c:idx val="1"/>
          <c:order val="1"/>
          <c:tx>
            <c:strRef>
              <c:f>Tabl0!$C$158</c:f>
              <c:strCache>
                <c:ptCount val="1"/>
                <c:pt idx="0">
                  <c:v>Black</c:v>
                </c:pt>
              </c:strCache>
            </c:strRef>
          </c:tx>
          <c:dLbls>
            <c:dLbl>
              <c:idx val="0"/>
              <c:layout>
                <c:manualLayout>
                  <c:x val="-5.1382327209098924E-2"/>
                  <c:y val="-7.9166666666666663E-2"/>
                </c:manualLayout>
              </c:layout>
              <c:dLblPos val="r"/>
              <c:showVal val="1"/>
            </c:dLbl>
            <c:dLbl>
              <c:idx val="9"/>
              <c:layout>
                <c:manualLayout>
                  <c:x val="-2.470231846019252E-2"/>
                  <c:y val="-6.9907407407407529E-2"/>
                </c:manualLayout>
              </c:layout>
              <c:dLblPos val="r"/>
              <c:showVal val="1"/>
            </c:dLbl>
            <c:delete val="1"/>
            <c:numFmt formatCode="0%" sourceLinked="0"/>
            <c:txPr>
              <a:bodyPr/>
              <a:lstStyle/>
              <a:p>
                <a:pPr algn="ctr">
                  <a:defRPr lang="en-US" sz="1200" b="0" i="0" u="none" strike="noStrike" kern="1200" baseline="0">
                    <a:solidFill>
                      <a:sysClr val="windowText" lastClr="000000"/>
                    </a:solidFill>
                    <a:latin typeface="Times New Roman" pitchFamily="18" charset="0"/>
                    <a:ea typeface="+mn-ea"/>
                    <a:cs typeface="Times New Roman" pitchFamily="18" charset="0"/>
                  </a:defRPr>
                </a:pPr>
                <a:endParaRPr lang="en-US"/>
              </a:p>
            </c:txPr>
            <c:dLblPos val="b"/>
          </c:dLbls>
          <c:trendline>
            <c:trendlineType val="linear"/>
          </c:trendline>
          <c:cat>
            <c:numRef>
              <c:f>Tabl0!$A$159:$A$168</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Tabl0!$C$159:$C$168</c:f>
              <c:numCache>
                <c:formatCode>###0.00</c:formatCode>
                <c:ptCount val="10"/>
                <c:pt idx="0">
                  <c:v>0.44704401796184623</c:v>
                </c:pt>
                <c:pt idx="1">
                  <c:v>0.4289437547291432</c:v>
                </c:pt>
                <c:pt idx="2">
                  <c:v>0.40199335548172671</c:v>
                </c:pt>
                <c:pt idx="3">
                  <c:v>0.38998253456084953</c:v>
                </c:pt>
                <c:pt idx="4">
                  <c:v>0.40218637044873501</c:v>
                </c:pt>
                <c:pt idx="5">
                  <c:v>0.404244730679157</c:v>
                </c:pt>
                <c:pt idx="6">
                  <c:v>0.39013044468299701</c:v>
                </c:pt>
                <c:pt idx="7">
                  <c:v>0.39216014461219201</c:v>
                </c:pt>
                <c:pt idx="8">
                  <c:v>0.38174407035337221</c:v>
                </c:pt>
                <c:pt idx="9">
                  <c:v>0.36454997939321038</c:v>
                </c:pt>
              </c:numCache>
            </c:numRef>
          </c:val>
        </c:ser>
        <c:ser>
          <c:idx val="2"/>
          <c:order val="2"/>
          <c:tx>
            <c:strRef>
              <c:f>Tabl0!$D$158</c:f>
              <c:strCache>
                <c:ptCount val="1"/>
                <c:pt idx="0">
                  <c:v>Hispanic</c:v>
                </c:pt>
              </c:strCache>
            </c:strRef>
          </c:tx>
          <c:spPr>
            <a:ln>
              <a:solidFill>
                <a:srgbClr val="FFFF00"/>
              </a:solidFill>
              <a:prstDash val="solid"/>
            </a:ln>
          </c:spPr>
          <c:marker>
            <c:spPr>
              <a:solidFill>
                <a:srgbClr val="FFFF00"/>
              </a:solidFill>
              <a:ln>
                <a:solidFill>
                  <a:schemeClr val="tx1"/>
                </a:solidFill>
              </a:ln>
            </c:spPr>
          </c:marker>
          <c:dLbls>
            <c:dLbl>
              <c:idx val="9"/>
              <c:layout/>
              <c:dLblPos val="b"/>
              <c:showVal val="1"/>
            </c:dLbl>
            <c:delete val="1"/>
            <c:numFmt formatCode="0%" sourceLinked="0"/>
            <c:txPr>
              <a:bodyPr/>
              <a:lstStyle/>
              <a:p>
                <a:pPr>
                  <a:defRPr sz="1200">
                    <a:latin typeface="Times New Roman" pitchFamily="18" charset="0"/>
                    <a:cs typeface="Times New Roman" pitchFamily="18" charset="0"/>
                  </a:defRPr>
                </a:pPr>
                <a:endParaRPr lang="en-US"/>
              </a:p>
            </c:txPr>
            <c:dLblPos val="b"/>
          </c:dLbls>
          <c:cat>
            <c:numRef>
              <c:f>Tabl0!$A$159:$A$168</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Tabl0!$D$159:$D$168</c:f>
              <c:numCache>
                <c:formatCode>###0.00</c:formatCode>
                <c:ptCount val="10"/>
                <c:pt idx="0">
                  <c:v>0.42173075645878971</c:v>
                </c:pt>
                <c:pt idx="1">
                  <c:v>0.38886307825048244</c:v>
                </c:pt>
                <c:pt idx="2">
                  <c:v>0.364791416672549</c:v>
                </c:pt>
                <c:pt idx="3">
                  <c:v>0.37515553712152599</c:v>
                </c:pt>
                <c:pt idx="4">
                  <c:v>0.3819626814098146</c:v>
                </c:pt>
                <c:pt idx="5">
                  <c:v>0.38737794088734651</c:v>
                </c:pt>
                <c:pt idx="6">
                  <c:v>0.36390797729309937</c:v>
                </c:pt>
                <c:pt idx="7">
                  <c:v>0.34876543209876493</c:v>
                </c:pt>
                <c:pt idx="8">
                  <c:v>0.34585735120494537</c:v>
                </c:pt>
                <c:pt idx="9">
                  <c:v>0.32850144285618399</c:v>
                </c:pt>
              </c:numCache>
            </c:numRef>
          </c:val>
        </c:ser>
        <c:marker val="1"/>
        <c:axId val="190722432"/>
        <c:axId val="190723968"/>
      </c:lineChart>
      <c:catAx>
        <c:axId val="190722432"/>
        <c:scaling>
          <c:orientation val="minMax"/>
        </c:scaling>
        <c:axPos val="b"/>
        <c:numFmt formatCode="General" sourceLinked="1"/>
        <c:tickLblPos val="nextTo"/>
        <c:txPr>
          <a:bodyPr/>
          <a:lstStyle/>
          <a:p>
            <a:pPr>
              <a:defRPr sz="1200">
                <a:latin typeface="Times New Roman" pitchFamily="18" charset="0"/>
                <a:cs typeface="Times New Roman" pitchFamily="18" charset="0"/>
              </a:defRPr>
            </a:pPr>
            <a:endParaRPr lang="en-US"/>
          </a:p>
        </c:txPr>
        <c:crossAx val="190723968"/>
        <c:crosses val="autoZero"/>
        <c:auto val="1"/>
        <c:lblAlgn val="ctr"/>
        <c:lblOffset val="100"/>
      </c:catAx>
      <c:valAx>
        <c:axId val="190723968"/>
        <c:scaling>
          <c:orientation val="minMax"/>
          <c:max val="1"/>
          <c:min val="0"/>
        </c:scaling>
        <c:delete val="1"/>
        <c:axPos val="l"/>
        <c:numFmt formatCode="0%" sourceLinked="0"/>
        <c:tickLblPos val="none"/>
        <c:crossAx val="190722432"/>
        <c:crosses val="autoZero"/>
        <c:crossBetween val="between"/>
        <c:majorUnit val="0.2"/>
      </c:valAx>
    </c:plotArea>
    <c:plotVisOnly val="1"/>
    <c:dispBlanksAs val="gap"/>
  </c:chart>
  <c:spPr>
    <a:ln>
      <a:noFill/>
    </a:ln>
  </c:spPr>
  <c:externalData r:id="rId2"/>
</c:chartSpace>
</file>

<file path=ppt/charts/chart4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0593285214348205"/>
          <c:y val="5.1400554097404495E-2"/>
          <c:w val="0.86834492563429744"/>
          <c:h val="0.83261956838728501"/>
        </c:manualLayout>
      </c:layout>
      <c:lineChart>
        <c:grouping val="standard"/>
        <c:ser>
          <c:idx val="0"/>
          <c:order val="0"/>
          <c:tx>
            <c:strRef>
              <c:f>Tabl0!$E$182</c:f>
              <c:strCache>
                <c:ptCount val="1"/>
                <c:pt idx="0">
                  <c:v>White</c:v>
                </c:pt>
              </c:strCache>
            </c:strRef>
          </c:tx>
          <c:dLbls>
            <c:dLbl>
              <c:idx val="0"/>
              <c:layout/>
              <c:dLblPos val="t"/>
              <c:showVal val="1"/>
            </c:dLbl>
            <c:dLbl>
              <c:idx val="9"/>
              <c:layout/>
              <c:dLblPos val="t"/>
              <c:showVal val="1"/>
            </c:dLbl>
            <c:delete val="1"/>
            <c:numFmt formatCode="0%" sourceLinked="0"/>
            <c:txPr>
              <a:bodyPr/>
              <a:lstStyle/>
              <a:p>
                <a:pPr>
                  <a:defRPr sz="1200">
                    <a:latin typeface="Times New Roman" pitchFamily="18" charset="0"/>
                    <a:cs typeface="Times New Roman" pitchFamily="18" charset="0"/>
                  </a:defRPr>
                </a:pPr>
                <a:endParaRPr lang="en-US"/>
              </a:p>
            </c:txPr>
            <c:dLblPos val="t"/>
          </c:dLbls>
          <c:cat>
            <c:numRef>
              <c:f>Tabl0!$A$183:$A$192</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Tabl0!$E$183:$E$192</c:f>
              <c:numCache>
                <c:formatCode>###0.00</c:formatCode>
                <c:ptCount val="10"/>
                <c:pt idx="0">
                  <c:v>0.15098006683889911</c:v>
                </c:pt>
                <c:pt idx="1">
                  <c:v>0.1296108995716331</c:v>
                </c:pt>
                <c:pt idx="2">
                  <c:v>0.13026854258147422</c:v>
                </c:pt>
                <c:pt idx="3">
                  <c:v>0.12959661580299212</c:v>
                </c:pt>
                <c:pt idx="4">
                  <c:v>0.13049974567650011</c:v>
                </c:pt>
                <c:pt idx="5">
                  <c:v>0.1344875212796709</c:v>
                </c:pt>
                <c:pt idx="6">
                  <c:v>0.12686830231246518</c:v>
                </c:pt>
                <c:pt idx="7">
                  <c:v>0.11768120148008411</c:v>
                </c:pt>
                <c:pt idx="8">
                  <c:v>0.11096029860875498</c:v>
                </c:pt>
                <c:pt idx="9">
                  <c:v>0.11009566772964202</c:v>
                </c:pt>
              </c:numCache>
            </c:numRef>
          </c:val>
        </c:ser>
        <c:ser>
          <c:idx val="1"/>
          <c:order val="1"/>
          <c:tx>
            <c:strRef>
              <c:f>Tabl0!$F$182</c:f>
              <c:strCache>
                <c:ptCount val="1"/>
                <c:pt idx="0">
                  <c:v>Black</c:v>
                </c:pt>
              </c:strCache>
            </c:strRef>
          </c:tx>
          <c:dLbls>
            <c:dLbl>
              <c:idx val="0"/>
              <c:layout>
                <c:manualLayout>
                  <c:x val="-4.8604330708661415E-2"/>
                  <c:y val="3.6574074074074113E-2"/>
                </c:manualLayout>
              </c:layout>
              <c:dLblPos val="r"/>
              <c:showVal val="1"/>
            </c:dLbl>
            <c:dLbl>
              <c:idx val="9"/>
              <c:layout>
                <c:manualLayout>
                  <c:x val="-8.0354330708661739E-3"/>
                  <c:y val="8.7962962962963246E-3"/>
                </c:manualLayout>
              </c:layout>
              <c:dLblPos val="r"/>
              <c:showVal val="1"/>
            </c:dLbl>
            <c:delete val="1"/>
            <c:numFmt formatCode="0%" sourceLinked="0"/>
            <c:txPr>
              <a:bodyPr/>
              <a:lstStyle/>
              <a:p>
                <a:pPr algn="ctr">
                  <a:defRPr lang="en-US" sz="1200" b="0" i="0" u="none" strike="noStrike" kern="1200" baseline="0">
                    <a:solidFill>
                      <a:sysClr val="windowText" lastClr="000000"/>
                    </a:solidFill>
                    <a:latin typeface="Times New Roman" pitchFamily="18" charset="0"/>
                    <a:ea typeface="+mn-ea"/>
                    <a:cs typeface="Times New Roman" pitchFamily="18" charset="0"/>
                  </a:defRPr>
                </a:pPr>
                <a:endParaRPr lang="en-US"/>
              </a:p>
            </c:txPr>
            <c:dLblPos val="b"/>
          </c:dLbls>
          <c:cat>
            <c:numRef>
              <c:f>Tabl0!$A$183:$A$192</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Tabl0!$F$183:$F$192</c:f>
              <c:numCache>
                <c:formatCode>###0.00</c:formatCode>
                <c:ptCount val="10"/>
                <c:pt idx="0">
                  <c:v>8.7382445141065815E-2</c:v>
                </c:pt>
                <c:pt idx="1">
                  <c:v>7.1218917871185713E-2</c:v>
                </c:pt>
                <c:pt idx="2">
                  <c:v>7.0538483225260823E-2</c:v>
                </c:pt>
                <c:pt idx="3">
                  <c:v>6.7013129102844723E-2</c:v>
                </c:pt>
                <c:pt idx="4">
                  <c:v>6.881981825548418E-2</c:v>
                </c:pt>
                <c:pt idx="5">
                  <c:v>7.0422535211267623E-2</c:v>
                </c:pt>
                <c:pt idx="6">
                  <c:v>6.6535117469322308E-2</c:v>
                </c:pt>
                <c:pt idx="7">
                  <c:v>5.9108980355472428E-2</c:v>
                </c:pt>
                <c:pt idx="8">
                  <c:v>5.9805540267840802E-2</c:v>
                </c:pt>
                <c:pt idx="9">
                  <c:v>5.7676886065017585E-2</c:v>
                </c:pt>
              </c:numCache>
            </c:numRef>
          </c:val>
        </c:ser>
        <c:ser>
          <c:idx val="2"/>
          <c:order val="2"/>
          <c:tx>
            <c:strRef>
              <c:f>Tabl0!$G$182</c:f>
              <c:strCache>
                <c:ptCount val="1"/>
                <c:pt idx="0">
                  <c:v>Hispanic</c:v>
                </c:pt>
              </c:strCache>
            </c:strRef>
          </c:tx>
          <c:spPr>
            <a:ln>
              <a:solidFill>
                <a:srgbClr val="FFFF00"/>
              </a:solidFill>
              <a:prstDash val="solid"/>
            </a:ln>
          </c:spPr>
          <c:marker>
            <c:spPr>
              <a:solidFill>
                <a:srgbClr val="FFFF00"/>
              </a:solidFill>
              <a:ln>
                <a:solidFill>
                  <a:schemeClr val="tx1"/>
                </a:solidFill>
              </a:ln>
            </c:spPr>
          </c:marker>
          <c:cat>
            <c:numRef>
              <c:f>Tabl0!$A$183:$A$192</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Tabl0!$G$183:$G$192</c:f>
              <c:numCache>
                <c:formatCode>###0.00</c:formatCode>
                <c:ptCount val="10"/>
                <c:pt idx="0">
                  <c:v>0.11573871109162602</c:v>
                </c:pt>
                <c:pt idx="1">
                  <c:v>8.9913995308835024E-2</c:v>
                </c:pt>
                <c:pt idx="2">
                  <c:v>8.4491687108203928E-2</c:v>
                </c:pt>
                <c:pt idx="3">
                  <c:v>8.0992637032997014E-2</c:v>
                </c:pt>
                <c:pt idx="4">
                  <c:v>8.5868638043787346E-2</c:v>
                </c:pt>
                <c:pt idx="5">
                  <c:v>8.5569620253164627E-2</c:v>
                </c:pt>
                <c:pt idx="6">
                  <c:v>8.8643443783631051E-2</c:v>
                </c:pt>
                <c:pt idx="7">
                  <c:v>7.6213080168776412E-2</c:v>
                </c:pt>
                <c:pt idx="8">
                  <c:v>6.9866666666666744E-2</c:v>
                </c:pt>
                <c:pt idx="9">
                  <c:v>7.202295552367291E-2</c:v>
                </c:pt>
              </c:numCache>
            </c:numRef>
          </c:val>
        </c:ser>
        <c:marker val="1"/>
        <c:axId val="190749696"/>
        <c:axId val="190858368"/>
      </c:lineChart>
      <c:catAx>
        <c:axId val="190749696"/>
        <c:scaling>
          <c:orientation val="minMax"/>
        </c:scaling>
        <c:axPos val="b"/>
        <c:numFmt formatCode="General" sourceLinked="1"/>
        <c:tickLblPos val="nextTo"/>
        <c:txPr>
          <a:bodyPr/>
          <a:lstStyle/>
          <a:p>
            <a:pPr>
              <a:defRPr sz="1200">
                <a:latin typeface="Times New Roman" pitchFamily="18" charset="0"/>
                <a:cs typeface="Times New Roman" pitchFamily="18" charset="0"/>
              </a:defRPr>
            </a:pPr>
            <a:endParaRPr lang="en-US"/>
          </a:p>
        </c:txPr>
        <c:crossAx val="190858368"/>
        <c:crosses val="autoZero"/>
        <c:auto val="1"/>
        <c:lblAlgn val="ctr"/>
        <c:lblOffset val="100"/>
      </c:catAx>
      <c:valAx>
        <c:axId val="190858368"/>
        <c:scaling>
          <c:orientation val="minMax"/>
          <c:max val="1"/>
          <c:min val="0"/>
        </c:scaling>
        <c:axPos val="l"/>
        <c:numFmt formatCode="0%" sourceLinked="0"/>
        <c:tickLblPos val="nextTo"/>
        <c:txPr>
          <a:bodyPr/>
          <a:lstStyle/>
          <a:p>
            <a:pPr>
              <a:defRPr>
                <a:latin typeface="Times New Roman" pitchFamily="18" charset="0"/>
                <a:cs typeface="Times New Roman" pitchFamily="18" charset="0"/>
              </a:defRPr>
            </a:pPr>
            <a:endParaRPr lang="en-US"/>
          </a:p>
        </c:txPr>
        <c:crossAx val="190749696"/>
        <c:crosses val="autoZero"/>
        <c:crossBetween val="between"/>
        <c:majorUnit val="0.2"/>
      </c:valAx>
    </c:plotArea>
    <c:legend>
      <c:legendPos val="r"/>
      <c:layout>
        <c:manualLayout>
          <c:xMode val="edge"/>
          <c:yMode val="edge"/>
          <c:x val="0.12130848945605906"/>
          <c:y val="2.2572178477690334E-2"/>
          <c:w val="0.20181955380577404"/>
          <c:h val="0.26607064741907321"/>
        </c:manualLayout>
      </c:layout>
      <c:txPr>
        <a:bodyPr/>
        <a:lstStyle/>
        <a:p>
          <a:pPr>
            <a:defRPr sz="1200">
              <a:latin typeface="Times New Roman" pitchFamily="18" charset="0"/>
              <a:cs typeface="Times New Roman" pitchFamily="18" charset="0"/>
            </a:defRPr>
          </a:pPr>
          <a:endParaRPr lang="en-US"/>
        </a:p>
      </c:txPr>
    </c:legend>
    <c:plotVisOnly val="1"/>
    <c:dispBlanksAs val="gap"/>
  </c:chart>
  <c:spPr>
    <a:ln>
      <a:noFill/>
    </a:ln>
  </c:spPr>
  <c:externalData r:id="rId2"/>
</c:chartSpace>
</file>

<file path=ppt/charts/chart4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3.0765875173175819E-2"/>
          <c:y val="5.1400554097404495E-2"/>
          <c:w val="0.94351204777019759"/>
          <c:h val="0.83261956838728501"/>
        </c:manualLayout>
      </c:layout>
      <c:lineChart>
        <c:grouping val="standard"/>
        <c:ser>
          <c:idx val="0"/>
          <c:order val="0"/>
          <c:tx>
            <c:strRef>
              <c:f>Tabl0!$B$182</c:f>
              <c:strCache>
                <c:ptCount val="1"/>
                <c:pt idx="0">
                  <c:v>White</c:v>
                </c:pt>
              </c:strCache>
            </c:strRef>
          </c:tx>
          <c:dLbls>
            <c:dLbl>
              <c:idx val="0"/>
              <c:layout/>
              <c:dLblPos val="t"/>
              <c:showVal val="1"/>
            </c:dLbl>
            <c:dLbl>
              <c:idx val="9"/>
              <c:layout/>
              <c:dLblPos val="t"/>
              <c:showVal val="1"/>
            </c:dLbl>
            <c:delete val="1"/>
            <c:numFmt formatCode="0%" sourceLinked="0"/>
            <c:txPr>
              <a:bodyPr/>
              <a:lstStyle/>
              <a:p>
                <a:pPr>
                  <a:defRPr sz="1200">
                    <a:latin typeface="Times New Roman" pitchFamily="18" charset="0"/>
                    <a:cs typeface="Times New Roman" pitchFamily="18" charset="0"/>
                  </a:defRPr>
                </a:pPr>
                <a:endParaRPr lang="en-US"/>
              </a:p>
            </c:txPr>
            <c:dLblPos val="t"/>
          </c:dLbls>
          <c:cat>
            <c:numRef>
              <c:f>Tabl0!$A$183:$A$192</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Tabl0!$B$183:$B$192</c:f>
              <c:numCache>
                <c:formatCode>###0.00</c:formatCode>
                <c:ptCount val="10"/>
                <c:pt idx="0">
                  <c:v>0.20280984058172222</c:v>
                </c:pt>
                <c:pt idx="1">
                  <c:v>0.20256925205772322</c:v>
                </c:pt>
                <c:pt idx="2">
                  <c:v>0.20172453257517411</c:v>
                </c:pt>
                <c:pt idx="3">
                  <c:v>0.20472750754629218</c:v>
                </c:pt>
                <c:pt idx="4">
                  <c:v>0.21046825352926429</c:v>
                </c:pt>
                <c:pt idx="5">
                  <c:v>0.21343508408625125</c:v>
                </c:pt>
                <c:pt idx="6">
                  <c:v>0.204672900115901</c:v>
                </c:pt>
                <c:pt idx="7">
                  <c:v>0.18701320147151912</c:v>
                </c:pt>
                <c:pt idx="8">
                  <c:v>0.18261536844987711</c:v>
                </c:pt>
                <c:pt idx="9">
                  <c:v>0.18580929241872618</c:v>
                </c:pt>
              </c:numCache>
            </c:numRef>
          </c:val>
        </c:ser>
        <c:ser>
          <c:idx val="1"/>
          <c:order val="1"/>
          <c:tx>
            <c:strRef>
              <c:f>Tabl0!$C$182</c:f>
              <c:strCache>
                <c:ptCount val="1"/>
                <c:pt idx="0">
                  <c:v>Black</c:v>
                </c:pt>
              </c:strCache>
            </c:strRef>
          </c:tx>
          <c:dLbls>
            <c:dLbl>
              <c:idx val="0"/>
              <c:layout/>
              <c:dLblPos val="b"/>
              <c:showVal val="1"/>
            </c:dLbl>
            <c:dLbl>
              <c:idx val="9"/>
              <c:layout/>
              <c:dLblPos val="b"/>
              <c:showVal val="1"/>
            </c:dLbl>
            <c:delete val="1"/>
            <c:numFmt formatCode="0%" sourceLinked="0"/>
            <c:txPr>
              <a:bodyPr/>
              <a:lstStyle/>
              <a:p>
                <a:pPr algn="ctr">
                  <a:defRPr lang="en-US" sz="1200" b="0" i="0" u="none" strike="noStrike" kern="1200" baseline="0">
                    <a:solidFill>
                      <a:sysClr val="windowText" lastClr="000000"/>
                    </a:solidFill>
                    <a:latin typeface="Times New Roman" pitchFamily="18" charset="0"/>
                    <a:ea typeface="+mn-ea"/>
                    <a:cs typeface="Times New Roman" pitchFamily="18" charset="0"/>
                  </a:defRPr>
                </a:pPr>
                <a:endParaRPr lang="en-US"/>
              </a:p>
            </c:txPr>
            <c:dLblPos val="b"/>
          </c:dLbls>
          <c:cat>
            <c:numRef>
              <c:f>Tabl0!$A$183:$A$192</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Tabl0!$C$183:$C$192</c:f>
              <c:numCache>
                <c:formatCode>###0.00</c:formatCode>
                <c:ptCount val="10"/>
                <c:pt idx="0">
                  <c:v>0.13382824226197701</c:v>
                </c:pt>
                <c:pt idx="1">
                  <c:v>0.1316549835431271</c:v>
                </c:pt>
                <c:pt idx="2">
                  <c:v>0.12402483243599607</c:v>
                </c:pt>
                <c:pt idx="3">
                  <c:v>0.12309994558316706</c:v>
                </c:pt>
                <c:pt idx="4">
                  <c:v>0.127311214394183</c:v>
                </c:pt>
                <c:pt idx="5">
                  <c:v>0.12440735322629005</c:v>
                </c:pt>
                <c:pt idx="6">
                  <c:v>0.12056009709777595</c:v>
                </c:pt>
                <c:pt idx="7">
                  <c:v>0.109338998284174</c:v>
                </c:pt>
                <c:pt idx="8">
                  <c:v>0.10572664756934111</c:v>
                </c:pt>
                <c:pt idx="9">
                  <c:v>0.105489202970466</c:v>
                </c:pt>
              </c:numCache>
            </c:numRef>
          </c:val>
        </c:ser>
        <c:ser>
          <c:idx val="2"/>
          <c:order val="2"/>
          <c:tx>
            <c:strRef>
              <c:f>Tabl0!$D$182</c:f>
              <c:strCache>
                <c:ptCount val="1"/>
                <c:pt idx="0">
                  <c:v>Hispanic</c:v>
                </c:pt>
              </c:strCache>
            </c:strRef>
          </c:tx>
          <c:spPr>
            <a:ln>
              <a:solidFill>
                <a:srgbClr val="FFFF00"/>
              </a:solidFill>
              <a:prstDash val="solid"/>
            </a:ln>
          </c:spPr>
          <c:marker>
            <c:spPr>
              <a:solidFill>
                <a:srgbClr val="FFFF00"/>
              </a:solidFill>
              <a:ln>
                <a:solidFill>
                  <a:schemeClr val="tx1"/>
                </a:solidFill>
              </a:ln>
            </c:spPr>
          </c:marker>
          <c:cat>
            <c:numRef>
              <c:f>Tabl0!$A$183:$A$192</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Tabl0!$D$183:$D$192</c:f>
              <c:numCache>
                <c:formatCode>###0.00</c:formatCode>
                <c:ptCount val="10"/>
                <c:pt idx="0">
                  <c:v>0.17334133893725612</c:v>
                </c:pt>
                <c:pt idx="1">
                  <c:v>0.1638411188356301</c:v>
                </c:pt>
                <c:pt idx="2">
                  <c:v>0.15876844494892225</c:v>
                </c:pt>
                <c:pt idx="3">
                  <c:v>0.15850427851365601</c:v>
                </c:pt>
                <c:pt idx="4">
                  <c:v>0.1574729996516081</c:v>
                </c:pt>
                <c:pt idx="5">
                  <c:v>0.15347239674960211</c:v>
                </c:pt>
                <c:pt idx="6">
                  <c:v>0.15774192793088104</c:v>
                </c:pt>
                <c:pt idx="7">
                  <c:v>0.1402016383112791</c:v>
                </c:pt>
                <c:pt idx="8">
                  <c:v>0.13150707778264201</c:v>
                </c:pt>
                <c:pt idx="9">
                  <c:v>0.13562845079571301</c:v>
                </c:pt>
              </c:numCache>
            </c:numRef>
          </c:val>
        </c:ser>
        <c:marker val="1"/>
        <c:axId val="190901248"/>
        <c:axId val="190792448"/>
      </c:lineChart>
      <c:catAx>
        <c:axId val="190901248"/>
        <c:scaling>
          <c:orientation val="minMax"/>
        </c:scaling>
        <c:axPos val="b"/>
        <c:numFmt formatCode="General" sourceLinked="1"/>
        <c:tickLblPos val="nextTo"/>
        <c:txPr>
          <a:bodyPr/>
          <a:lstStyle/>
          <a:p>
            <a:pPr>
              <a:defRPr sz="1200">
                <a:latin typeface="Times New Roman" pitchFamily="18" charset="0"/>
                <a:cs typeface="Times New Roman" pitchFamily="18" charset="0"/>
              </a:defRPr>
            </a:pPr>
            <a:endParaRPr lang="en-US"/>
          </a:p>
        </c:txPr>
        <c:crossAx val="190792448"/>
        <c:crosses val="autoZero"/>
        <c:auto val="1"/>
        <c:lblAlgn val="ctr"/>
        <c:lblOffset val="100"/>
      </c:catAx>
      <c:valAx>
        <c:axId val="190792448"/>
        <c:scaling>
          <c:orientation val="minMax"/>
          <c:max val="1"/>
          <c:min val="0"/>
        </c:scaling>
        <c:delete val="1"/>
        <c:axPos val="l"/>
        <c:numFmt formatCode="0%" sourceLinked="0"/>
        <c:tickLblPos val="none"/>
        <c:crossAx val="190901248"/>
        <c:crosses val="autoZero"/>
        <c:crossBetween val="between"/>
        <c:majorUnit val="0.2"/>
      </c:valAx>
    </c:plotArea>
    <c:plotVisOnly val="1"/>
    <c:dispBlanksAs val="gap"/>
  </c:chart>
  <c:spPr>
    <a:ln>
      <a:noFill/>
    </a:ln>
  </c:sp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Sheet1!$C$277</c:f>
              <c:strCache>
                <c:ptCount val="1"/>
                <c:pt idx="0">
                  <c:v>flu vaccine in the past year</c:v>
                </c:pt>
              </c:strCache>
            </c:strRef>
          </c:tx>
          <c:dLbls>
            <c:txPr>
              <a:bodyPr/>
              <a:lstStyle/>
              <a:p>
                <a:pPr>
                  <a:defRPr sz="1400"/>
                </a:pPr>
                <a:endParaRPr lang="en-US"/>
              </a:p>
            </c:txPr>
            <c:showVal val="1"/>
          </c:dLbls>
          <c:cat>
            <c:strRef>
              <c:f>Sheet1!$B$278:$B$280</c:f>
              <c:strCache>
                <c:ptCount val="3"/>
                <c:pt idx="0">
                  <c:v>White, Non-Hispanic</c:v>
                </c:pt>
                <c:pt idx="1">
                  <c:v>African American, Non-Hispanic</c:v>
                </c:pt>
                <c:pt idx="2">
                  <c:v>Hispanic</c:v>
                </c:pt>
              </c:strCache>
            </c:strRef>
          </c:cat>
          <c:val>
            <c:numRef>
              <c:f>Sheet1!$C$278:$C$280</c:f>
              <c:numCache>
                <c:formatCode>0%</c:formatCode>
                <c:ptCount val="3"/>
                <c:pt idx="0">
                  <c:v>0.81</c:v>
                </c:pt>
                <c:pt idx="1">
                  <c:v>0.71000000000000063</c:v>
                </c:pt>
                <c:pt idx="2">
                  <c:v>0.74000000000000099</c:v>
                </c:pt>
              </c:numCache>
            </c:numRef>
          </c:val>
        </c:ser>
        <c:axId val="77897088"/>
        <c:axId val="79250560"/>
      </c:barChart>
      <c:catAx>
        <c:axId val="77897088"/>
        <c:scaling>
          <c:orientation val="minMax"/>
        </c:scaling>
        <c:axPos val="b"/>
        <c:tickLblPos val="nextTo"/>
        <c:crossAx val="79250560"/>
        <c:crosses val="autoZero"/>
        <c:auto val="1"/>
        <c:lblAlgn val="ctr"/>
        <c:lblOffset val="100"/>
      </c:catAx>
      <c:valAx>
        <c:axId val="79250560"/>
        <c:scaling>
          <c:orientation val="minMax"/>
          <c:max val="1"/>
          <c:min val="0"/>
        </c:scaling>
        <c:axPos val="l"/>
        <c:majorGridlines/>
        <c:numFmt formatCode="0%" sourceLinked="0"/>
        <c:tickLblPos val="nextTo"/>
        <c:crossAx val="77897088"/>
        <c:crosses val="autoZero"/>
        <c:crossBetween val="between"/>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dLbls>
            <c:txPr>
              <a:bodyPr/>
              <a:lstStyle/>
              <a:p>
                <a:pPr>
                  <a:defRPr sz="1400"/>
                </a:pPr>
                <a:endParaRPr lang="en-US"/>
              </a:p>
            </c:txPr>
            <c:showVal val="1"/>
          </c:dLbls>
          <c:cat>
            <c:strRef>
              <c:f>Sheet1!$B$296:$B$298</c:f>
              <c:strCache>
                <c:ptCount val="3"/>
                <c:pt idx="0">
                  <c:v>White, Non-Hispanic</c:v>
                </c:pt>
                <c:pt idx="1">
                  <c:v>African American, Non-Hispanic</c:v>
                </c:pt>
                <c:pt idx="2">
                  <c:v>Hispanic</c:v>
                </c:pt>
              </c:strCache>
            </c:strRef>
          </c:cat>
          <c:val>
            <c:numRef>
              <c:f>Sheet1!$C$296:$C$298</c:f>
              <c:numCache>
                <c:formatCode>0%</c:formatCode>
                <c:ptCount val="3"/>
                <c:pt idx="0">
                  <c:v>0.45</c:v>
                </c:pt>
                <c:pt idx="1">
                  <c:v>0.35000000000000031</c:v>
                </c:pt>
                <c:pt idx="2">
                  <c:v>0.34</c:v>
                </c:pt>
              </c:numCache>
            </c:numRef>
          </c:val>
        </c:ser>
        <c:axId val="79274368"/>
        <c:axId val="79275904"/>
      </c:barChart>
      <c:catAx>
        <c:axId val="79274368"/>
        <c:scaling>
          <c:orientation val="minMax"/>
        </c:scaling>
        <c:axPos val="b"/>
        <c:tickLblPos val="nextTo"/>
        <c:crossAx val="79275904"/>
        <c:crosses val="autoZero"/>
        <c:auto val="1"/>
        <c:lblAlgn val="ctr"/>
        <c:lblOffset val="100"/>
      </c:catAx>
      <c:valAx>
        <c:axId val="79275904"/>
        <c:scaling>
          <c:orientation val="minMax"/>
          <c:max val="1"/>
          <c:min val="0"/>
        </c:scaling>
        <c:axPos val="l"/>
        <c:majorGridlines/>
        <c:numFmt formatCode="0%" sourceLinked="0"/>
        <c:tickLblPos val="nextTo"/>
        <c:crossAx val="79274368"/>
        <c:crosses val="autoZero"/>
        <c:crossBetween val="between"/>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Sheet1!$C$215</c:f>
              <c:strCache>
                <c:ptCount val="1"/>
                <c:pt idx="0">
                  <c:v>vision exam in the past year</c:v>
                </c:pt>
              </c:strCache>
            </c:strRef>
          </c:tx>
          <c:dLbls>
            <c:txPr>
              <a:bodyPr/>
              <a:lstStyle/>
              <a:p>
                <a:pPr>
                  <a:defRPr sz="1400"/>
                </a:pPr>
                <a:endParaRPr lang="en-US"/>
              </a:p>
            </c:txPr>
            <c:showVal val="1"/>
          </c:dLbls>
          <c:cat>
            <c:strRef>
              <c:f>Sheet1!$B$216:$B$218</c:f>
              <c:strCache>
                <c:ptCount val="3"/>
                <c:pt idx="0">
                  <c:v>White, Non-Hispanic</c:v>
                </c:pt>
                <c:pt idx="1">
                  <c:v>African American, Non-Hispanic</c:v>
                </c:pt>
                <c:pt idx="2">
                  <c:v>Hispanic</c:v>
                </c:pt>
              </c:strCache>
            </c:strRef>
          </c:cat>
          <c:val>
            <c:numRef>
              <c:f>Sheet1!$C$216:$C$218</c:f>
              <c:numCache>
                <c:formatCode>0%</c:formatCode>
                <c:ptCount val="3"/>
                <c:pt idx="0">
                  <c:v>0.62000000000000099</c:v>
                </c:pt>
                <c:pt idx="1">
                  <c:v>0.63000000000000111</c:v>
                </c:pt>
                <c:pt idx="2">
                  <c:v>0.56999999999999995</c:v>
                </c:pt>
              </c:numCache>
            </c:numRef>
          </c:val>
        </c:ser>
        <c:axId val="76170752"/>
        <c:axId val="76172288"/>
      </c:barChart>
      <c:catAx>
        <c:axId val="76170752"/>
        <c:scaling>
          <c:orientation val="minMax"/>
        </c:scaling>
        <c:axPos val="b"/>
        <c:tickLblPos val="nextTo"/>
        <c:crossAx val="76172288"/>
        <c:crosses val="autoZero"/>
        <c:auto val="1"/>
        <c:lblAlgn val="ctr"/>
        <c:lblOffset val="100"/>
      </c:catAx>
      <c:valAx>
        <c:axId val="76172288"/>
        <c:scaling>
          <c:orientation val="minMax"/>
          <c:max val="1"/>
          <c:min val="0"/>
        </c:scaling>
        <c:axPos val="l"/>
        <c:majorGridlines/>
        <c:numFmt formatCode="0%" sourceLinked="1"/>
        <c:tickLblPos val="nextTo"/>
        <c:crossAx val="76170752"/>
        <c:crosses val="autoZero"/>
        <c:crossBetween val="between"/>
      </c:valAx>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Sheet1!$C$258</c:f>
              <c:strCache>
                <c:ptCount val="1"/>
                <c:pt idx="0">
                  <c:v>hearing test in the past 5 years</c:v>
                </c:pt>
              </c:strCache>
            </c:strRef>
          </c:tx>
          <c:dLbls>
            <c:txPr>
              <a:bodyPr/>
              <a:lstStyle/>
              <a:p>
                <a:pPr>
                  <a:defRPr sz="1400"/>
                </a:pPr>
                <a:endParaRPr lang="en-US"/>
              </a:p>
            </c:txPr>
            <c:showVal val="1"/>
          </c:dLbls>
          <c:cat>
            <c:strRef>
              <c:f>Sheet1!$B$259:$B$261</c:f>
              <c:strCache>
                <c:ptCount val="3"/>
                <c:pt idx="0">
                  <c:v>White, Non-Hispanic</c:v>
                </c:pt>
                <c:pt idx="1">
                  <c:v>African American, Non-Hispanic</c:v>
                </c:pt>
                <c:pt idx="2">
                  <c:v>Hispanic</c:v>
                </c:pt>
              </c:strCache>
            </c:strRef>
          </c:cat>
          <c:val>
            <c:numRef>
              <c:f>Sheet1!$C$259:$C$261</c:f>
              <c:numCache>
                <c:formatCode>0%</c:formatCode>
                <c:ptCount val="3"/>
                <c:pt idx="0">
                  <c:v>0.71000000000000063</c:v>
                </c:pt>
                <c:pt idx="1">
                  <c:v>0.67000000000000126</c:v>
                </c:pt>
                <c:pt idx="2">
                  <c:v>0.71000000000000063</c:v>
                </c:pt>
              </c:numCache>
            </c:numRef>
          </c:val>
        </c:ser>
        <c:axId val="76196096"/>
        <c:axId val="76197888"/>
      </c:barChart>
      <c:catAx>
        <c:axId val="76196096"/>
        <c:scaling>
          <c:orientation val="minMax"/>
        </c:scaling>
        <c:axPos val="b"/>
        <c:tickLblPos val="nextTo"/>
        <c:crossAx val="76197888"/>
        <c:crosses val="autoZero"/>
        <c:auto val="1"/>
        <c:lblAlgn val="ctr"/>
        <c:lblOffset val="100"/>
      </c:catAx>
      <c:valAx>
        <c:axId val="76197888"/>
        <c:scaling>
          <c:orientation val="minMax"/>
          <c:max val="1"/>
          <c:min val="0"/>
        </c:scaling>
        <c:axPos val="l"/>
        <c:majorGridlines/>
        <c:numFmt formatCode="0%" sourceLinked="1"/>
        <c:tickLblPos val="nextTo"/>
        <c:crossAx val="76196096"/>
        <c:crosses val="autoZero"/>
        <c:crossBetween val="between"/>
      </c:valAx>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dLbls>
            <c:txPr>
              <a:bodyPr/>
              <a:lstStyle/>
              <a:p>
                <a:pPr>
                  <a:defRPr sz="1400"/>
                </a:pPr>
                <a:endParaRPr lang="en-US"/>
              </a:p>
            </c:txPr>
            <c:showVal val="1"/>
          </c:dLbls>
          <c:cat>
            <c:strRef>
              <c:f>Sheet1!$A$130:$A$132</c:f>
              <c:strCache>
                <c:ptCount val="3"/>
                <c:pt idx="0">
                  <c:v>White, Non-Hispanic</c:v>
                </c:pt>
                <c:pt idx="1">
                  <c:v>African American, Non-Hispanic</c:v>
                </c:pt>
                <c:pt idx="2">
                  <c:v>Hispanic</c:v>
                </c:pt>
              </c:strCache>
            </c:strRef>
          </c:cat>
          <c:val>
            <c:numRef>
              <c:f>Sheet1!$B$130:$B$132</c:f>
              <c:numCache>
                <c:formatCode>0.0</c:formatCode>
                <c:ptCount val="3"/>
                <c:pt idx="0">
                  <c:v>44.9</c:v>
                </c:pt>
                <c:pt idx="1">
                  <c:v>41</c:v>
                </c:pt>
                <c:pt idx="2">
                  <c:v>37.800000000000004</c:v>
                </c:pt>
              </c:numCache>
            </c:numRef>
          </c:val>
        </c:ser>
        <c:axId val="97729920"/>
        <c:axId val="97735808"/>
      </c:barChart>
      <c:catAx>
        <c:axId val="97729920"/>
        <c:scaling>
          <c:orientation val="minMax"/>
        </c:scaling>
        <c:axPos val="b"/>
        <c:tickLblPos val="nextTo"/>
        <c:crossAx val="97735808"/>
        <c:crosses val="autoZero"/>
        <c:auto val="1"/>
        <c:lblAlgn val="ctr"/>
        <c:lblOffset val="100"/>
      </c:catAx>
      <c:valAx>
        <c:axId val="97735808"/>
        <c:scaling>
          <c:orientation val="minMax"/>
          <c:max val="50"/>
          <c:min val="35"/>
        </c:scaling>
        <c:axPos val="l"/>
        <c:majorGridlines/>
        <c:numFmt formatCode="0" sourceLinked="0"/>
        <c:tickLblPos val="nextTo"/>
        <c:crossAx val="97729920"/>
        <c:crosses val="autoZero"/>
        <c:crossBetween val="between"/>
      </c:valAx>
    </c:plotArea>
    <c:plotVisOnly val="1"/>
  </c:chart>
  <c:externalData r:id="rId1"/>
</c:chartSpace>
</file>

<file path=ppt/comments/comment1.xml><?xml version="1.0" encoding="utf-8"?>
<p:cmLst xmlns:a="http://schemas.openxmlformats.org/drawingml/2006/main" xmlns:r="http://schemas.openxmlformats.org/officeDocument/2006/relationships" xmlns:p="http://schemas.openxmlformats.org/presentationml/2006/main">
  <p:cm authorId="2" dt="2013-10-24T16:51:55.905" idx="1">
    <p:pos x="1126" y="3289"/>
    <p:text>For some reason the last part of this text is getting covered by the blue ICI border. I could not fix it--sorry!</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EC67701-77F5-454E-A21F-4E27F50F5FB2}" type="datetime1">
              <a:rPr lang="en-US" smtClean="0"/>
              <a:pPr/>
              <a:t>10/29/2013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BBA0D63-C766-DA4E-BE8B-885CB7479C43}" type="slidenum">
              <a:rPr lang="en-US" smtClean="0"/>
              <a:pPr/>
              <a:t>‹#›</a:t>
            </a:fld>
            <a:endParaRPr lang="en-US"/>
          </a:p>
        </p:txBody>
      </p:sp>
    </p:spTree>
    <p:extLst>
      <p:ext uri="{BB962C8B-B14F-4D97-AF65-F5344CB8AC3E}">
        <p14:creationId xmlns:p14="http://schemas.microsoft.com/office/powerpoint/2010/main" xmlns="" val="26162932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A542CCE-CC18-7441-9771-64D79037EBBB}" type="datetime1">
              <a:rPr lang="en-US" smtClean="0"/>
              <a:pPr/>
              <a:t>10/29/2013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0CC34AD-ECAE-264B-8D85-B004DC999135}" type="slidenum">
              <a:rPr lang="en-US" smtClean="0"/>
              <a:pPr/>
              <a:t>‹#›</a:t>
            </a:fld>
            <a:endParaRPr lang="en-US"/>
          </a:p>
        </p:txBody>
      </p:sp>
    </p:spTree>
    <p:extLst>
      <p:ext uri="{BB962C8B-B14F-4D97-AF65-F5344CB8AC3E}">
        <p14:creationId xmlns:p14="http://schemas.microsoft.com/office/powerpoint/2010/main" xmlns="" val="107083327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CC34AD-ECAE-264B-8D85-B004DC999135}" type="slidenum">
              <a:rPr lang="en-US" smtClean="0"/>
              <a:pPr/>
              <a:t>16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E78A-691F-4EF8-BADD-1B00646B090E}" type="slidenum">
              <a:rPr lang="en-US" smtClean="0"/>
              <a:pPr/>
              <a:t>43</a:t>
            </a:fld>
            <a:endParaRPr lang="en-US"/>
          </a:p>
        </p:txBody>
      </p:sp>
    </p:spTree>
    <p:extLst>
      <p:ext uri="{BB962C8B-B14F-4D97-AF65-F5344CB8AC3E}">
        <p14:creationId xmlns="" xmlns:p14="http://schemas.microsoft.com/office/powerpoint/2010/main" val="206696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E78A-691F-4EF8-BADD-1B00646B090E}" type="slidenum">
              <a:rPr lang="en-US" smtClean="0"/>
              <a:pPr/>
              <a:t>44</a:t>
            </a:fld>
            <a:endParaRPr lang="en-US"/>
          </a:p>
        </p:txBody>
      </p:sp>
    </p:spTree>
    <p:extLst>
      <p:ext uri="{BB962C8B-B14F-4D97-AF65-F5344CB8AC3E}">
        <p14:creationId xmlns="" xmlns:p14="http://schemas.microsoft.com/office/powerpoint/2010/main" val="206696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E78A-691F-4EF8-BADD-1B00646B090E}" type="slidenum">
              <a:rPr lang="en-US" smtClean="0"/>
              <a:pPr/>
              <a:t>45</a:t>
            </a:fld>
            <a:endParaRPr lang="en-US"/>
          </a:p>
        </p:txBody>
      </p:sp>
    </p:spTree>
    <p:extLst>
      <p:ext uri="{BB962C8B-B14F-4D97-AF65-F5344CB8AC3E}">
        <p14:creationId xmlns="" xmlns:p14="http://schemas.microsoft.com/office/powerpoint/2010/main" val="206696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E78A-691F-4EF8-BADD-1B00646B090E}" type="slidenum">
              <a:rPr lang="en-US" smtClean="0"/>
              <a:pPr/>
              <a:t>46</a:t>
            </a:fld>
            <a:endParaRPr lang="en-US"/>
          </a:p>
        </p:txBody>
      </p:sp>
    </p:spTree>
    <p:extLst>
      <p:ext uri="{BB962C8B-B14F-4D97-AF65-F5344CB8AC3E}">
        <p14:creationId xmlns="" xmlns:p14="http://schemas.microsoft.com/office/powerpoint/2010/main" val="206696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E78A-691F-4EF8-BADD-1B00646B090E}" type="slidenum">
              <a:rPr lang="en-US" smtClean="0"/>
              <a:pPr/>
              <a:t>47</a:t>
            </a:fld>
            <a:endParaRPr lang="en-US"/>
          </a:p>
        </p:txBody>
      </p:sp>
    </p:spTree>
    <p:extLst>
      <p:ext uri="{BB962C8B-B14F-4D97-AF65-F5344CB8AC3E}">
        <p14:creationId xmlns="" xmlns:p14="http://schemas.microsoft.com/office/powerpoint/2010/main" val="206696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E78A-691F-4EF8-BADD-1B00646B090E}" type="slidenum">
              <a:rPr lang="en-US" smtClean="0"/>
              <a:pPr/>
              <a:t>48</a:t>
            </a:fld>
            <a:endParaRPr lang="en-US"/>
          </a:p>
        </p:txBody>
      </p:sp>
    </p:spTree>
    <p:extLst>
      <p:ext uri="{BB962C8B-B14F-4D97-AF65-F5344CB8AC3E}">
        <p14:creationId xmlns="" xmlns:p14="http://schemas.microsoft.com/office/powerpoint/2010/main" val="206696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E78A-691F-4EF8-BADD-1B00646B090E}" type="slidenum">
              <a:rPr lang="en-US" smtClean="0"/>
              <a:pPr/>
              <a:t>49</a:t>
            </a:fld>
            <a:endParaRPr lang="en-US"/>
          </a:p>
        </p:txBody>
      </p:sp>
    </p:spTree>
    <p:extLst>
      <p:ext uri="{BB962C8B-B14F-4D97-AF65-F5344CB8AC3E}">
        <p14:creationId xmlns="" xmlns:p14="http://schemas.microsoft.com/office/powerpoint/2010/main" val="206696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E78A-691F-4EF8-BADD-1B00646B090E}" type="slidenum">
              <a:rPr lang="en-US" smtClean="0"/>
              <a:pPr/>
              <a:t>50</a:t>
            </a:fld>
            <a:endParaRPr lang="en-US"/>
          </a:p>
        </p:txBody>
      </p:sp>
    </p:spTree>
    <p:extLst>
      <p:ext uri="{BB962C8B-B14F-4D97-AF65-F5344CB8AC3E}">
        <p14:creationId xmlns="" xmlns:p14="http://schemas.microsoft.com/office/powerpoint/2010/main" val="206696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E78A-691F-4EF8-BADD-1B00646B090E}" type="slidenum">
              <a:rPr lang="en-US" smtClean="0"/>
              <a:pPr/>
              <a:t>51</a:t>
            </a:fld>
            <a:endParaRPr lang="en-US"/>
          </a:p>
        </p:txBody>
      </p:sp>
    </p:spTree>
    <p:extLst>
      <p:ext uri="{BB962C8B-B14F-4D97-AF65-F5344CB8AC3E}">
        <p14:creationId xmlns="" xmlns:p14="http://schemas.microsoft.com/office/powerpoint/2010/main" val="206696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E78A-691F-4EF8-BADD-1B00646B090E}" type="slidenum">
              <a:rPr lang="en-US" smtClean="0"/>
              <a:pPr/>
              <a:t>52</a:t>
            </a:fld>
            <a:endParaRPr lang="en-US"/>
          </a:p>
        </p:txBody>
      </p:sp>
    </p:spTree>
    <p:extLst>
      <p:ext uri="{BB962C8B-B14F-4D97-AF65-F5344CB8AC3E}">
        <p14:creationId xmlns="" xmlns:p14="http://schemas.microsoft.com/office/powerpoint/2010/main" val="206696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CC34AD-ECAE-264B-8D85-B004DC999135}" type="slidenum">
              <a:rPr lang="en-US" smtClean="0"/>
              <a:pPr/>
              <a:t>23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E78A-691F-4EF8-BADD-1B00646B090E}" type="slidenum">
              <a:rPr lang="en-US" smtClean="0"/>
              <a:pPr/>
              <a:t>53</a:t>
            </a:fld>
            <a:endParaRPr lang="en-US"/>
          </a:p>
        </p:txBody>
      </p:sp>
    </p:spTree>
    <p:extLst>
      <p:ext uri="{BB962C8B-B14F-4D97-AF65-F5344CB8AC3E}">
        <p14:creationId xmlns="" xmlns:p14="http://schemas.microsoft.com/office/powerpoint/2010/main" val="206696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A89235-1E4C-44DD-AA69-54E48F4BCB0A}" type="slidenum">
              <a:rPr lang="en-US"/>
              <a:pPr/>
              <a:t>54</a:t>
            </a:fld>
            <a:endParaRPr lang="en-US"/>
          </a:p>
        </p:txBody>
      </p:sp>
      <p:sp>
        <p:nvSpPr>
          <p:cNvPr id="1026" name="Rectangle 2"/>
          <p:cNvSpPr>
            <a:spLocks noGrp="1" noRot="1" noChangeAspect="1" noChangeArrowheads="1" noTextEdit="1"/>
          </p:cNvSpPr>
          <p:nvPr>
            <p:ph type="sldImg"/>
          </p:nvPr>
        </p:nvSpPr>
        <p:spPr>
          <a:ln/>
        </p:spPr>
      </p:sp>
      <p:sp>
        <p:nvSpPr>
          <p:cNvPr id="1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CC34AD-ECAE-264B-8D85-B004DC999135}" type="slidenum">
              <a:rPr lang="en-US" smtClean="0"/>
              <a:pPr/>
              <a:t>24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A89235-1E4C-44DD-AA69-54E48F4BCB0A}" type="slidenum">
              <a:rPr lang="en-US"/>
              <a:pPr/>
              <a:t>37</a:t>
            </a:fld>
            <a:endParaRPr lang="en-US"/>
          </a:p>
        </p:txBody>
      </p:sp>
      <p:sp>
        <p:nvSpPr>
          <p:cNvPr id="1026" name="Rectangle 2"/>
          <p:cNvSpPr>
            <a:spLocks noGrp="1" noRot="1" noChangeAspect="1" noChangeArrowheads="1" noTextEdit="1"/>
          </p:cNvSpPr>
          <p:nvPr>
            <p:ph type="sldImg"/>
          </p:nvPr>
        </p:nvSpPr>
        <p:spPr>
          <a:ln/>
        </p:spPr>
      </p:sp>
      <p:sp>
        <p:nvSpPr>
          <p:cNvPr id="10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E78A-691F-4EF8-BADD-1B00646B090E}" type="slidenum">
              <a:rPr lang="en-US" smtClean="0"/>
              <a:pPr/>
              <a:t>38</a:t>
            </a:fld>
            <a:endParaRPr lang="en-US"/>
          </a:p>
        </p:txBody>
      </p:sp>
    </p:spTree>
    <p:extLst>
      <p:ext uri="{BB962C8B-B14F-4D97-AF65-F5344CB8AC3E}">
        <p14:creationId xmlns="" xmlns:p14="http://schemas.microsoft.com/office/powerpoint/2010/main" val="206696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E78A-691F-4EF8-BADD-1B00646B090E}" type="slidenum">
              <a:rPr lang="en-US" smtClean="0"/>
              <a:pPr/>
              <a:t>39</a:t>
            </a:fld>
            <a:endParaRPr lang="en-US"/>
          </a:p>
        </p:txBody>
      </p:sp>
    </p:spTree>
    <p:extLst>
      <p:ext uri="{BB962C8B-B14F-4D97-AF65-F5344CB8AC3E}">
        <p14:creationId xmlns="" xmlns:p14="http://schemas.microsoft.com/office/powerpoint/2010/main" val="206696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E78A-691F-4EF8-BADD-1B00646B090E}" type="slidenum">
              <a:rPr lang="en-US" smtClean="0"/>
              <a:pPr/>
              <a:t>40</a:t>
            </a:fld>
            <a:endParaRPr lang="en-US"/>
          </a:p>
        </p:txBody>
      </p:sp>
    </p:spTree>
    <p:extLst>
      <p:ext uri="{BB962C8B-B14F-4D97-AF65-F5344CB8AC3E}">
        <p14:creationId xmlns="" xmlns:p14="http://schemas.microsoft.com/office/powerpoint/2010/main" val="206696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25BE78A-691F-4EF8-BADD-1B00646B090E}" type="slidenum">
              <a:rPr lang="en-US" smtClean="0"/>
              <a:pPr/>
              <a:t>41</a:t>
            </a:fld>
            <a:endParaRPr lang="en-US"/>
          </a:p>
        </p:txBody>
      </p:sp>
    </p:spTree>
    <p:extLst>
      <p:ext uri="{BB962C8B-B14F-4D97-AF65-F5344CB8AC3E}">
        <p14:creationId xmlns="" xmlns:p14="http://schemas.microsoft.com/office/powerpoint/2010/main" val="206696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E78A-691F-4EF8-BADD-1B00646B090E}" type="slidenum">
              <a:rPr lang="en-US" smtClean="0"/>
              <a:pPr/>
              <a:t>42</a:t>
            </a:fld>
            <a:endParaRPr lang="en-US"/>
          </a:p>
        </p:txBody>
      </p:sp>
    </p:spTree>
    <p:extLst>
      <p:ext uri="{BB962C8B-B14F-4D97-AF65-F5344CB8AC3E}">
        <p14:creationId xmlns="" xmlns:p14="http://schemas.microsoft.com/office/powerpoint/2010/main" val="2066962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 name="Picture 19" descr="nci_background.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429000" y="2094701"/>
            <a:ext cx="5257800" cy="1470025"/>
          </a:xfrm>
        </p:spPr>
        <p:txBody>
          <a:bodyPr>
            <a:normAutofit/>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429000" y="3721556"/>
            <a:ext cx="5257800" cy="461665"/>
          </a:xfrm>
        </p:spPr>
        <p:txBody>
          <a:bodyPr>
            <a:sp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11" descr="national_core_indicators-logo_logotype-1col-transparent_bkg.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457200" y="2615770"/>
            <a:ext cx="2286000" cy="1608773"/>
          </a:xfrm>
          <a:prstGeom prst="rect">
            <a:avLst/>
          </a:prstGeom>
        </p:spPr>
      </p:pic>
      <p:sp>
        <p:nvSpPr>
          <p:cNvPr id="13" name="Date Placeholder 3"/>
          <p:cNvSpPr>
            <a:spLocks noGrp="1"/>
          </p:cNvSpPr>
          <p:nvPr>
            <p:ph type="dt" sz="half" idx="10"/>
          </p:nvPr>
        </p:nvSpPr>
        <p:spPr>
          <a:xfrm>
            <a:off x="3429000" y="4476105"/>
            <a:ext cx="2621219" cy="276999"/>
          </a:xfrm>
          <a:prstGeom prst="rect">
            <a:avLst/>
          </a:prstGeom>
        </p:spPr>
        <p:txBody>
          <a:bodyPr>
            <a:spAutoFit/>
          </a:bodyPr>
          <a:lstStyle>
            <a:lvl1pPr>
              <a:defRPr sz="1200">
                <a:solidFill>
                  <a:srgbClr val="898989"/>
                </a:solidFill>
                <a:latin typeface="Arial"/>
                <a:cs typeface="Arial"/>
              </a:defRPr>
            </a:lvl1pPr>
          </a:lstStyle>
          <a:p>
            <a:endParaRPr lang="en-US" dirty="0"/>
          </a:p>
        </p:txBody>
      </p:sp>
      <p:cxnSp>
        <p:nvCxnSpPr>
          <p:cNvPr id="22" name="Straight Connector 21"/>
          <p:cNvCxnSpPr/>
          <p:nvPr userDrawn="1"/>
        </p:nvCxnSpPr>
        <p:spPr>
          <a:xfrm>
            <a:off x="3086100" y="1828800"/>
            <a:ext cx="0" cy="3200400"/>
          </a:xfrm>
          <a:prstGeom prst="line">
            <a:avLst/>
          </a:prstGeom>
          <a:ln w="9525">
            <a:solidFill>
              <a:srgbClr val="99999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66820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CBC60082-236A-8441-9042-44099E4F94DE}" type="slidenum">
              <a:rPr lang="en-US" smtClean="0"/>
              <a:pPr/>
              <a:t>‹#›</a:t>
            </a:fld>
            <a:endParaRPr lang="en-US"/>
          </a:p>
        </p:txBody>
      </p:sp>
      <p:sp>
        <p:nvSpPr>
          <p:cNvPr id="5"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smtClean="0"/>
              <a:t>National Core Indicators (NCI) </a:t>
            </a:r>
            <a:endParaRPr lang="en-US" dirty="0"/>
          </a:p>
        </p:txBody>
      </p:sp>
    </p:spTree>
    <p:extLst>
      <p:ext uri="{BB962C8B-B14F-4D97-AF65-F5344CB8AC3E}">
        <p14:creationId xmlns:p14="http://schemas.microsoft.com/office/powerpoint/2010/main" xmlns="" val="3789963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CBC60082-236A-8441-9042-44099E4F94DE}" type="slidenum">
              <a:rPr lang="en-US" smtClean="0"/>
              <a:pPr/>
              <a:t>‹#›</a:t>
            </a:fld>
            <a:endParaRPr lang="en-US"/>
          </a:p>
        </p:txBody>
      </p:sp>
      <p:sp>
        <p:nvSpPr>
          <p:cNvPr id="5"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smtClean="0"/>
              <a:t>National Core Indicators (NCI) </a:t>
            </a:r>
            <a:endParaRPr lang="en-US" dirty="0"/>
          </a:p>
        </p:txBody>
      </p:sp>
    </p:spTree>
    <p:extLst>
      <p:ext uri="{BB962C8B-B14F-4D97-AF65-F5344CB8AC3E}">
        <p14:creationId xmlns:p14="http://schemas.microsoft.com/office/powerpoint/2010/main" xmlns="" val="24230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CBC60082-236A-8441-9042-44099E4F94DE}" type="slidenum">
              <a:rPr lang="en-US" smtClean="0"/>
              <a:pPr/>
              <a:t>‹#›</a:t>
            </a:fld>
            <a:endParaRPr lang="en-US" dirty="0"/>
          </a:p>
        </p:txBody>
      </p:sp>
      <p:sp>
        <p:nvSpPr>
          <p:cNvPr id="10"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smtClean="0"/>
              <a:t>National Core Indicators (NCI) </a:t>
            </a:r>
            <a:endParaRPr lang="en-US" dirty="0"/>
          </a:p>
        </p:txBody>
      </p:sp>
    </p:spTree>
    <p:extLst>
      <p:ext uri="{BB962C8B-B14F-4D97-AF65-F5344CB8AC3E}">
        <p14:creationId xmlns:p14="http://schemas.microsoft.com/office/powerpoint/2010/main" xmlns="" val="3027497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nci_background_section.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077719"/>
            <a:ext cx="7772400" cy="3050227"/>
          </a:xfrm>
        </p:spPr>
        <p:txBody>
          <a:bodyPr anchor="t">
            <a:normAutofit/>
          </a:bodyPr>
          <a:lstStyle>
            <a:lvl1pPr algn="l">
              <a:defRPr sz="54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317412"/>
            <a:ext cx="7772400" cy="749808"/>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xmlns="" val="3295922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CBC60082-236A-8441-9042-44099E4F94DE}" type="slidenum">
              <a:rPr lang="en-US" smtClean="0"/>
              <a:pPr/>
              <a:t>‹#›</a:t>
            </a:fld>
            <a:endParaRPr lang="en-US"/>
          </a:p>
        </p:txBody>
      </p:sp>
      <p:sp>
        <p:nvSpPr>
          <p:cNvPr id="6"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smtClean="0"/>
              <a:t>National Core Indicators (NCI) </a:t>
            </a:r>
            <a:endParaRPr lang="en-US" dirty="0"/>
          </a:p>
        </p:txBody>
      </p:sp>
    </p:spTree>
    <p:extLst>
      <p:ext uri="{BB962C8B-B14F-4D97-AF65-F5344CB8AC3E}">
        <p14:creationId xmlns:p14="http://schemas.microsoft.com/office/powerpoint/2010/main" xmlns="" val="3015042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CBC60082-236A-8441-9042-44099E4F94DE}" type="slidenum">
              <a:rPr lang="en-US" smtClean="0"/>
              <a:pPr/>
              <a:t>‹#›</a:t>
            </a:fld>
            <a:endParaRPr lang="en-US"/>
          </a:p>
        </p:txBody>
      </p:sp>
      <p:sp>
        <p:nvSpPr>
          <p:cNvPr id="8" name="Footer Placeholder 4"/>
          <p:cNvSpPr>
            <a:spLocks noGrp="1"/>
          </p:cNvSpPr>
          <p:nvPr>
            <p:ph type="ftr" sz="quarter" idx="1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smtClean="0"/>
              <a:t>National Core Indicators (NCI) </a:t>
            </a:r>
            <a:endParaRPr lang="en-US" dirty="0"/>
          </a:p>
        </p:txBody>
      </p:sp>
    </p:spTree>
    <p:extLst>
      <p:ext uri="{BB962C8B-B14F-4D97-AF65-F5344CB8AC3E}">
        <p14:creationId xmlns:p14="http://schemas.microsoft.com/office/powerpoint/2010/main" xmlns="" val="3632962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CBC60082-236A-8441-9042-44099E4F94DE}" type="slidenum">
              <a:rPr lang="en-US" smtClean="0"/>
              <a:pPr/>
              <a:t>‹#›</a:t>
            </a:fld>
            <a:endParaRPr lang="en-US"/>
          </a:p>
        </p:txBody>
      </p:sp>
      <p:sp>
        <p:nvSpPr>
          <p:cNvPr id="4"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smtClean="0"/>
              <a:t>National Core Indicators (NCI) </a:t>
            </a:r>
            <a:endParaRPr lang="en-US" dirty="0"/>
          </a:p>
        </p:txBody>
      </p:sp>
    </p:spTree>
    <p:extLst>
      <p:ext uri="{BB962C8B-B14F-4D97-AF65-F5344CB8AC3E}">
        <p14:creationId xmlns:p14="http://schemas.microsoft.com/office/powerpoint/2010/main" xmlns="" val="2462705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C60082-236A-8441-9042-44099E4F94DE}" type="slidenum">
              <a:rPr lang="en-US" smtClean="0"/>
              <a:pPr/>
              <a:t>‹#›</a:t>
            </a:fld>
            <a:endParaRPr lang="en-US"/>
          </a:p>
        </p:txBody>
      </p:sp>
      <p:sp>
        <p:nvSpPr>
          <p:cNvPr id="3"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smtClean="0"/>
              <a:t>National Core Indicators (NCI) </a:t>
            </a:r>
            <a:endParaRPr lang="en-US" dirty="0"/>
          </a:p>
        </p:txBody>
      </p:sp>
    </p:spTree>
    <p:extLst>
      <p:ext uri="{BB962C8B-B14F-4D97-AF65-F5344CB8AC3E}">
        <p14:creationId xmlns:p14="http://schemas.microsoft.com/office/powerpoint/2010/main" xmlns="" val="880620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544637"/>
            <a:ext cx="3008313" cy="4581526"/>
          </a:xfrm>
        </p:spPr>
        <p:txBody>
          <a:bodyPr/>
          <a:lstStyle>
            <a:lvl1pPr marL="0" indent="0">
              <a:buNone/>
              <a:defRPr sz="1400">
                <a:solidFill>
                  <a:srgbClr val="7A7A7A"/>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CBC60082-236A-8441-9042-44099E4F94DE}" type="slidenum">
              <a:rPr lang="en-US" smtClean="0"/>
              <a:pPr/>
              <a:t>‹#›</a:t>
            </a:fld>
            <a:endParaRPr lang="en-US"/>
          </a:p>
        </p:txBody>
      </p:sp>
      <p:sp>
        <p:nvSpPr>
          <p:cNvPr id="6"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smtClean="0"/>
              <a:t>National Core Indicators (NCI) </a:t>
            </a:r>
            <a:endParaRPr lang="en-US" dirty="0"/>
          </a:p>
        </p:txBody>
      </p:sp>
    </p:spTree>
    <p:extLst>
      <p:ext uri="{BB962C8B-B14F-4D97-AF65-F5344CB8AC3E}">
        <p14:creationId xmlns:p14="http://schemas.microsoft.com/office/powerpoint/2010/main" xmlns="" val="1417928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7A7A7A"/>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CBC60082-236A-8441-9042-44099E4F94DE}" type="slidenum">
              <a:rPr lang="en-US" smtClean="0"/>
              <a:pPr/>
              <a:t>‹#›</a:t>
            </a:fld>
            <a:endParaRPr lang="en-US"/>
          </a:p>
        </p:txBody>
      </p:sp>
      <p:sp>
        <p:nvSpPr>
          <p:cNvPr id="6"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smtClean="0"/>
              <a:t>National Core Indicators (NCI) </a:t>
            </a:r>
            <a:endParaRPr lang="en-US" dirty="0"/>
          </a:p>
        </p:txBody>
      </p:sp>
    </p:spTree>
    <p:extLst>
      <p:ext uri="{BB962C8B-B14F-4D97-AF65-F5344CB8AC3E}">
        <p14:creationId xmlns:p14="http://schemas.microsoft.com/office/powerpoint/2010/main" xmlns="" val="2451313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292815"/>
            <a:ext cx="9144000" cy="565185"/>
          </a:xfrm>
          <a:prstGeom prst="rect">
            <a:avLst/>
          </a:prstGeom>
          <a:solidFill>
            <a:srgbClr val="168E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41797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776882" y="6392845"/>
            <a:ext cx="909918" cy="365125"/>
          </a:xfrm>
          <a:prstGeom prst="rect">
            <a:avLst/>
          </a:prstGeom>
        </p:spPr>
        <p:txBody>
          <a:bodyPr vert="horz" lIns="91440" tIns="45720" rIns="91440" bIns="45720" rtlCol="0" anchor="ctr"/>
          <a:lstStyle>
            <a:lvl1pPr algn="r">
              <a:defRPr sz="1200" b="0">
                <a:solidFill>
                  <a:srgbClr val="FFFFFF"/>
                </a:solidFill>
                <a:latin typeface="+mj-lt"/>
              </a:defRPr>
            </a:lvl1pPr>
          </a:lstStyle>
          <a:p>
            <a:fld id="{CBC60082-236A-8441-9042-44099E4F94DE}" type="slidenum">
              <a:rPr lang="en-US" smtClean="0"/>
              <a:pPr/>
              <a:t>‹#›</a:t>
            </a:fld>
            <a:endParaRPr lang="en-US" dirty="0"/>
          </a:p>
        </p:txBody>
      </p:sp>
      <p:pic>
        <p:nvPicPr>
          <p:cNvPr id="12" name="Picture 11" descr="nci-logo-white.png"/>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457201" y="6438247"/>
            <a:ext cx="259461" cy="274320"/>
          </a:xfrm>
          <a:prstGeom prst="rect">
            <a:avLst/>
          </a:prstGeom>
        </p:spPr>
      </p:pic>
      <p:sp>
        <p:nvSpPr>
          <p:cNvPr id="5"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smtClean="0"/>
              <a:t>National Core Indicators (NCI) </a:t>
            </a:r>
            <a:endParaRPr lang="en-US" dirty="0"/>
          </a:p>
        </p:txBody>
      </p:sp>
    </p:spTree>
    <p:extLst>
      <p:ext uri="{BB962C8B-B14F-4D97-AF65-F5344CB8AC3E}">
        <p14:creationId xmlns:p14="http://schemas.microsoft.com/office/powerpoint/2010/main" xmlns="" val="1945009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defTabSz="457200" rtl="0" eaLnBrk="1" latinLnBrk="0" hangingPunct="1">
        <a:spcBef>
          <a:spcPct val="0"/>
        </a:spcBef>
        <a:buNone/>
        <a:defRPr sz="4400" b="1" kern="1200">
          <a:solidFill>
            <a:srgbClr val="B061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33333"/>
          </a:solidFill>
          <a:latin typeface="+mn-lt"/>
          <a:ea typeface="+mn-ea"/>
          <a:cs typeface="+mn-cs"/>
        </a:defRPr>
      </a:lvl1pPr>
      <a:lvl2pPr marL="742950" indent="-285750" algn="l" defTabSz="457200" rtl="0" eaLnBrk="1" latinLnBrk="0" hangingPunct="1">
        <a:spcBef>
          <a:spcPct val="20000"/>
        </a:spcBef>
        <a:buFont typeface="Wingdings" charset="2"/>
        <a:buChar char="§"/>
        <a:defRPr sz="2800" kern="1200">
          <a:solidFill>
            <a:srgbClr val="0E5763"/>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33333"/>
          </a:solidFill>
          <a:latin typeface="+mn-lt"/>
          <a:ea typeface="+mn-ea"/>
          <a:cs typeface="+mn-cs"/>
        </a:defRPr>
      </a:lvl3pPr>
      <a:lvl4pPr marL="1600200" indent="-228600" algn="l" defTabSz="457200" rtl="0" eaLnBrk="1" latinLnBrk="0" hangingPunct="1">
        <a:spcBef>
          <a:spcPct val="20000"/>
        </a:spcBef>
        <a:buFont typeface="Wingdings" charset="2"/>
        <a:buChar char="§"/>
        <a:defRPr sz="2000" kern="1200">
          <a:solidFill>
            <a:srgbClr val="0E5763"/>
          </a:solidFill>
          <a:latin typeface="+mn-lt"/>
          <a:ea typeface="+mn-ea"/>
          <a:cs typeface="+mn-cs"/>
        </a:defRPr>
      </a:lvl4pPr>
      <a:lvl5pPr marL="2057400" indent="-228600" algn="l" defTabSz="457200" rtl="0" eaLnBrk="1" latinLnBrk="0" hangingPunct="1">
        <a:spcBef>
          <a:spcPct val="20000"/>
        </a:spcBef>
        <a:buFont typeface="Wingdings" charset="2"/>
        <a:buChar char="§"/>
        <a:defRPr sz="2000" kern="120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dhiersteiner@hsri.org" TargetMode="External"/><Relationship Id="rId7" Type="http://schemas.openxmlformats.org/officeDocument/2006/relationships/image" Target="../media/image11.jpeg"/><Relationship Id="rId2" Type="http://schemas.openxmlformats.org/officeDocument/2006/relationships/hyperlink" Target="mailto:jbershadsky@hsri.org"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www.nationalcoreindicators.org/" TargetMode="External"/><Relationship Id="rId4" Type="http://schemas.openxmlformats.org/officeDocument/2006/relationships/hyperlink" Target="mailto:MLFay@nasddds.or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19.xml"/><Relationship Id="rId4" Type="http://schemas.openxmlformats.org/officeDocument/2006/relationships/chart" Target="../charts/chart1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22.xml"/><Relationship Id="rId4" Type="http://schemas.openxmlformats.org/officeDocument/2006/relationships/chart" Target="../charts/chart21.xml"/></Relationships>
</file>

<file path=ppt/slides/_rels/slide4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chart" Target="../charts/chart25.xml"/><Relationship Id="rId4" Type="http://schemas.openxmlformats.org/officeDocument/2006/relationships/chart" Target="../charts/chart24.xml"/></Relationships>
</file>

<file path=ppt/slides/_rels/slide4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chart" Target="../charts/chart28.xml"/><Relationship Id="rId4" Type="http://schemas.openxmlformats.org/officeDocument/2006/relationships/chart" Target="../charts/chart27.xml"/></Relationships>
</file>

<file path=ppt/slides/_rels/slide4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chart" Target="../charts/chart31.xml"/><Relationship Id="rId4" Type="http://schemas.openxmlformats.org/officeDocument/2006/relationships/chart" Target="../charts/chart30.xml"/></Relationships>
</file>

<file path=ppt/slides/_rels/slide4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chart" Target="../charts/chart34.xml"/><Relationship Id="rId4" Type="http://schemas.openxmlformats.org/officeDocument/2006/relationships/chart" Target="../charts/chart3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3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file:///\\HSRIEAST-FILE1\Work%20Folders\DHiersteiner\DHiersteiner%20Local\Presentations\Webinar%20R&amp;E\Alberto%2013\ICI%2013\Conferences\NCI%2013\NCI%20data%20100913.xlsx!Tabl0!%5bNCI%20data%20100913.xlsx%5dTabl0%20Chart%202" TargetMode="External"/><Relationship Id="rId4" Type="http://schemas.openxmlformats.org/officeDocument/2006/relationships/chart" Target="../charts/chart38.xml"/></Relationships>
</file>

<file path=ppt/slides/_rels/slide49.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42.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chart" Target="../charts/chart46.xml"/></Relationships>
</file>

<file path=ppt/slides/_rels/slide5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chart" Target="../charts/chart48.xml"/></Relationships>
</file>

<file path=ppt/slides/_rels/slide54.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12.png"/><Relationship Id="rId7" Type="http://schemas.openxmlformats.org/officeDocument/2006/relationships/hyperlink" Target="http://www.statedata.info/"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mailto:alberto.migliore@umb.edu"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1.emf"/><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6.png"/></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t>How Do Services for People with Intellectual and Developmental Disabilities Compare by Race and Ethnicity?</a:t>
            </a:r>
            <a:br>
              <a:rPr lang="en-US" dirty="0" smtClean="0"/>
            </a:br>
            <a:endParaRPr lang="en-US" dirty="0"/>
          </a:p>
        </p:txBody>
      </p:sp>
      <p:sp>
        <p:nvSpPr>
          <p:cNvPr id="6" name="Subtitle 5"/>
          <p:cNvSpPr>
            <a:spLocks noGrp="1"/>
          </p:cNvSpPr>
          <p:nvPr>
            <p:ph type="subTitle" idx="1"/>
          </p:nvPr>
        </p:nvSpPr>
        <p:spPr>
          <a:xfrm>
            <a:off x="3429000" y="4183221"/>
            <a:ext cx="5257800" cy="904863"/>
          </a:xfrm>
        </p:spPr>
        <p:txBody>
          <a:bodyPr/>
          <a:lstStyle/>
          <a:p>
            <a:r>
              <a:rPr lang="en-US" dirty="0" smtClean="0"/>
              <a:t>Sarah Taub NCI Webinar Series</a:t>
            </a:r>
          </a:p>
          <a:p>
            <a:r>
              <a:rPr lang="en-US" dirty="0" smtClean="0"/>
              <a:t>October 29</a:t>
            </a:r>
            <a:r>
              <a:rPr lang="en-US" baseline="30000" dirty="0" smtClean="0"/>
              <a:t>th</a:t>
            </a:r>
            <a:r>
              <a:rPr lang="en-US" dirty="0" smtClean="0"/>
              <a:t>, 2013</a:t>
            </a:r>
            <a:endParaRPr lang="en-US" dirty="0"/>
          </a:p>
        </p:txBody>
      </p:sp>
      <p:sp>
        <p:nvSpPr>
          <p:cNvPr id="4" name="Footer Placeholder 3"/>
          <p:cNvSpPr>
            <a:spLocks noGrp="1"/>
          </p:cNvSpPr>
          <p:nvPr>
            <p:ph type="ftr" sz="quarter" idx="4294967295"/>
          </p:nvPr>
        </p:nvSpPr>
        <p:spPr>
          <a:xfrm>
            <a:off x="0" y="6392863"/>
            <a:ext cx="6765925" cy="365125"/>
          </a:xfrm>
        </p:spPr>
        <p:txBody>
          <a:bodyPr/>
          <a:lstStyle/>
          <a:p>
            <a:r>
              <a:rPr lang="en-US" smtClean="0"/>
              <a:t>National Core Indicators (NCI)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Measures and Sample:</a:t>
            </a:r>
            <a:br>
              <a:rPr lang="en-US" dirty="0" smtClean="0"/>
            </a:br>
            <a:r>
              <a:rPr lang="en-US" sz="4000" dirty="0" smtClean="0"/>
              <a:t>Race/Ethnicity</a:t>
            </a:r>
            <a:endParaRPr lang="en-US" sz="4000" dirty="0"/>
          </a:p>
        </p:txBody>
      </p:sp>
      <p:sp>
        <p:nvSpPr>
          <p:cNvPr id="3" name="Content Placeholder 2"/>
          <p:cNvSpPr>
            <a:spLocks noGrp="1"/>
          </p:cNvSpPr>
          <p:nvPr>
            <p:ph idx="1"/>
          </p:nvPr>
        </p:nvSpPr>
        <p:spPr>
          <a:xfrm>
            <a:off x="457200" y="1417638"/>
            <a:ext cx="8229600" cy="4741468"/>
          </a:xfrm>
        </p:spPr>
        <p:txBody>
          <a:bodyPr>
            <a:normAutofit/>
          </a:bodyPr>
          <a:lstStyle/>
          <a:p>
            <a:r>
              <a:rPr lang="en-US" sz="2400" dirty="0" smtClean="0"/>
              <a:t>Source: two items from Background Section</a:t>
            </a:r>
          </a:p>
          <a:p>
            <a:pPr lvl="1"/>
            <a:r>
              <a:rPr lang="en-US" sz="2400" dirty="0" smtClean="0"/>
              <a:t>Ethnicity (Hispanic, or non-Hispanic)</a:t>
            </a:r>
          </a:p>
          <a:p>
            <a:pPr lvl="1"/>
            <a:r>
              <a:rPr lang="en-US" sz="2400" dirty="0" smtClean="0"/>
              <a:t>Race (American Indian or Alaska Native, Asian, Black or African American, Pacific Islander, White, or Other race not listed)</a:t>
            </a:r>
          </a:p>
          <a:p>
            <a:r>
              <a:rPr lang="en-US" sz="2400" dirty="0" smtClean="0"/>
              <a:t>Items combined to create: Race/Ethnicity</a:t>
            </a:r>
          </a:p>
          <a:p>
            <a:pPr lvl="1"/>
            <a:r>
              <a:rPr lang="en-US" sz="2400" dirty="0" smtClean="0"/>
              <a:t>White, Non-Hispanic</a:t>
            </a:r>
          </a:p>
          <a:p>
            <a:pPr lvl="1"/>
            <a:r>
              <a:rPr lang="en-US" sz="2400" dirty="0" smtClean="0"/>
              <a:t>African American, Non-Hispanic</a:t>
            </a:r>
          </a:p>
          <a:p>
            <a:pPr lvl="1"/>
            <a:r>
              <a:rPr lang="en-US" sz="2400" dirty="0" smtClean="0"/>
              <a:t>Hispanic </a:t>
            </a:r>
          </a:p>
          <a:p>
            <a:r>
              <a:rPr lang="en-US" sz="2400" dirty="0" smtClean="0"/>
              <a:t>Other race/ethnic categories too small for analysis</a:t>
            </a:r>
          </a:p>
          <a:p>
            <a:endParaRPr lang="en-US" dirty="0" smtClean="0"/>
          </a:p>
          <a:p>
            <a:pPr lvl="1"/>
            <a:endParaRPr lang="en-US" dirty="0" smtClean="0"/>
          </a:p>
          <a:p>
            <a:endParaRPr lang="en-US" dirty="0" smtClean="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Measures and Sample:</a:t>
            </a:r>
            <a:br>
              <a:rPr lang="en-US" dirty="0" smtClean="0"/>
            </a:br>
            <a:r>
              <a:rPr lang="en-US" sz="4000" dirty="0" smtClean="0"/>
              <a:t>Preventive Care</a:t>
            </a:r>
            <a:endParaRPr lang="en-US" dirty="0"/>
          </a:p>
        </p:txBody>
      </p:sp>
      <p:sp>
        <p:nvSpPr>
          <p:cNvPr id="3" name="Content Placeholder 2"/>
          <p:cNvSpPr>
            <a:spLocks noGrp="1"/>
          </p:cNvSpPr>
          <p:nvPr>
            <p:ph idx="1"/>
          </p:nvPr>
        </p:nvSpPr>
        <p:spPr/>
        <p:txBody>
          <a:bodyPr/>
          <a:lstStyle/>
          <a:p>
            <a:pPr lvl="0"/>
            <a:r>
              <a:rPr lang="en-US" sz="1800" dirty="0" smtClean="0"/>
              <a:t>Person has a primary care doctor:</a:t>
            </a:r>
          </a:p>
          <a:p>
            <a:pPr lvl="1"/>
            <a:r>
              <a:rPr lang="en-US" sz="1800" dirty="0" smtClean="0"/>
              <a:t>No </a:t>
            </a:r>
          </a:p>
          <a:p>
            <a:pPr lvl="1"/>
            <a:r>
              <a:rPr lang="en-US" sz="1800" dirty="0" smtClean="0"/>
              <a:t>Yes</a:t>
            </a:r>
          </a:p>
          <a:p>
            <a:pPr lvl="0"/>
            <a:r>
              <a:rPr lang="en-US" sz="1800" dirty="0" smtClean="0"/>
              <a:t>Last complete annual physical exam (routine):</a:t>
            </a:r>
          </a:p>
          <a:p>
            <a:pPr lvl="1"/>
            <a:r>
              <a:rPr lang="en-US" sz="1800" dirty="0" smtClean="0"/>
              <a:t>In the past year </a:t>
            </a:r>
          </a:p>
          <a:p>
            <a:pPr lvl="1"/>
            <a:r>
              <a:rPr lang="en-US" sz="1800" dirty="0" smtClean="0"/>
              <a:t>One year ago or more</a:t>
            </a:r>
          </a:p>
          <a:p>
            <a:pPr lvl="0"/>
            <a:r>
              <a:rPr lang="en-US" sz="1800" dirty="0" smtClean="0"/>
              <a:t>Last dentist visit:</a:t>
            </a:r>
          </a:p>
          <a:p>
            <a:pPr lvl="1"/>
            <a:r>
              <a:rPr lang="en-US" sz="1800" dirty="0" smtClean="0"/>
              <a:t>In the past year</a:t>
            </a:r>
          </a:p>
          <a:p>
            <a:pPr lvl="1"/>
            <a:r>
              <a:rPr lang="en-US" sz="1800" dirty="0" smtClean="0"/>
              <a:t>One year ago or more</a:t>
            </a:r>
          </a:p>
          <a:p>
            <a:r>
              <a:rPr lang="en-US" sz="1800" dirty="0" smtClean="0"/>
              <a:t>Last eye exam/vision screening</a:t>
            </a:r>
          </a:p>
          <a:p>
            <a:pPr lvl="1"/>
            <a:r>
              <a:rPr lang="en-US" sz="1800" dirty="0" smtClean="0"/>
              <a:t>In the past year </a:t>
            </a:r>
          </a:p>
          <a:p>
            <a:pPr lvl="1"/>
            <a:r>
              <a:rPr lang="en-US" sz="1800" dirty="0" smtClean="0"/>
              <a:t>One year ago or more</a:t>
            </a:r>
          </a:p>
          <a:p>
            <a:endParaRPr lang="en-US" sz="1800"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Measures and Sample:</a:t>
            </a:r>
            <a:br>
              <a:rPr lang="en-US" dirty="0" smtClean="0"/>
            </a:br>
            <a:r>
              <a:rPr lang="en-US" sz="4000" dirty="0" smtClean="0"/>
              <a:t>Preventive Care</a:t>
            </a:r>
            <a:endParaRPr lang="en-US" dirty="0"/>
          </a:p>
        </p:txBody>
      </p:sp>
      <p:sp>
        <p:nvSpPr>
          <p:cNvPr id="3" name="Content Placeholder 2"/>
          <p:cNvSpPr>
            <a:spLocks noGrp="1"/>
          </p:cNvSpPr>
          <p:nvPr>
            <p:ph idx="1"/>
          </p:nvPr>
        </p:nvSpPr>
        <p:spPr/>
        <p:txBody>
          <a:bodyPr>
            <a:normAutofit/>
          </a:bodyPr>
          <a:lstStyle/>
          <a:p>
            <a:pPr lvl="0"/>
            <a:r>
              <a:rPr lang="en-US" sz="1800" dirty="0" smtClean="0"/>
              <a:t>Last hearing test:</a:t>
            </a:r>
          </a:p>
          <a:p>
            <a:pPr lvl="1"/>
            <a:r>
              <a:rPr lang="en-US" sz="1800" dirty="0" smtClean="0"/>
              <a:t>Within the past 5 years</a:t>
            </a:r>
          </a:p>
          <a:p>
            <a:pPr lvl="1"/>
            <a:r>
              <a:rPr lang="en-US" sz="1800" dirty="0" smtClean="0"/>
              <a:t>5 years ago or more (or never)</a:t>
            </a:r>
          </a:p>
          <a:p>
            <a:pPr lvl="0"/>
            <a:r>
              <a:rPr lang="en-US" sz="1800" dirty="0" smtClean="0"/>
              <a:t>Flu vaccination in the past 12 months:</a:t>
            </a:r>
          </a:p>
          <a:p>
            <a:pPr lvl="1"/>
            <a:r>
              <a:rPr lang="en-US" sz="1800" dirty="0" smtClean="0"/>
              <a:t>Yes</a:t>
            </a:r>
          </a:p>
          <a:p>
            <a:pPr lvl="1"/>
            <a:r>
              <a:rPr lang="en-US" sz="1800" dirty="0" smtClean="0"/>
              <a:t>No</a:t>
            </a:r>
          </a:p>
          <a:p>
            <a:pPr lvl="0"/>
            <a:r>
              <a:rPr lang="en-US" sz="1800" dirty="0" smtClean="0"/>
              <a:t>Ever had a vaccination for pneumonia:</a:t>
            </a:r>
          </a:p>
          <a:p>
            <a:pPr lvl="1"/>
            <a:r>
              <a:rPr lang="en-US" sz="1800" dirty="0" smtClean="0"/>
              <a:t>Yes</a:t>
            </a:r>
          </a:p>
          <a:p>
            <a:pPr lvl="1"/>
            <a:r>
              <a:rPr lang="en-US" sz="1800" dirty="0" smtClean="0"/>
              <a:t>No</a:t>
            </a:r>
          </a:p>
          <a:p>
            <a:r>
              <a:rPr lang="en-US" sz="1800" dirty="0" smtClean="0"/>
              <a:t>“Don’t know” responses were excluded from these analysis – i.e. excluded from both denominator and numerator</a:t>
            </a:r>
            <a:endParaRPr lang="en-US" sz="1800"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430" y="2130725"/>
            <a:ext cx="8229600" cy="1143000"/>
          </a:xfrm>
        </p:spPr>
        <p:txBody>
          <a:bodyPr>
            <a:noAutofit/>
          </a:bodyPr>
          <a:lstStyle/>
          <a:p>
            <a:r>
              <a:rPr lang="en-US" sz="7200" dirty="0" smtClean="0"/>
              <a:t>FINDINGS</a:t>
            </a:r>
            <a:endParaRPr lang="en-US" sz="7200"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Race/Ethnicity of Sample</a:t>
            </a:r>
            <a:endParaRPr lang="en-US" dirty="0"/>
          </a:p>
        </p:txBody>
      </p:sp>
      <p:graphicFrame>
        <p:nvGraphicFramePr>
          <p:cNvPr id="5" name="Content Placeholder 4"/>
          <p:cNvGraphicFramePr>
            <a:graphicFrameLocks noGrp="1"/>
          </p:cNvGraphicFramePr>
          <p:nvPr>
            <p:ph idx="1"/>
          </p:nvPr>
        </p:nvGraphicFramePr>
        <p:xfrm>
          <a:off x="1775012" y="1581658"/>
          <a:ext cx="5486400" cy="2095754"/>
        </p:xfrm>
        <a:graphic>
          <a:graphicData uri="http://schemas.openxmlformats.org/drawingml/2006/table">
            <a:tbl>
              <a:tblPr firstRow="1" bandRow="1">
                <a:tableStyleId>{5C22544A-7EE6-4342-B048-85BDC9FD1C3A}</a:tableStyleId>
              </a:tblPr>
              <a:tblGrid>
                <a:gridCol w="2743200"/>
                <a:gridCol w="2743200"/>
              </a:tblGrid>
              <a:tr h="370840">
                <a:tc>
                  <a:txBody>
                    <a:bodyPr/>
                    <a:lstStyle/>
                    <a:p>
                      <a:pPr marL="0" marR="0">
                        <a:lnSpc>
                          <a:spcPct val="115000"/>
                        </a:lnSpc>
                        <a:spcBef>
                          <a:spcPts val="0"/>
                        </a:spcBef>
                        <a:spcAft>
                          <a:spcPts val="0"/>
                        </a:spcAft>
                      </a:pPr>
                      <a:r>
                        <a:rPr lang="en-US" sz="1800" b="1" dirty="0">
                          <a:latin typeface="Calibri"/>
                          <a:ea typeface="Calibri"/>
                          <a:cs typeface="Times New Roman"/>
                        </a:rPr>
                        <a:t>Race/Ethnicity</a:t>
                      </a:r>
                      <a:endParaRPr lang="en-US" sz="1800" dirty="0">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dirty="0">
                          <a:latin typeface="Calibri"/>
                          <a:ea typeface="Calibri"/>
                          <a:cs typeface="Times New Roman"/>
                        </a:rPr>
                        <a:t>Percent of total</a:t>
                      </a:r>
                      <a:endParaRPr lang="en-US" sz="1800" dirty="0">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800">
                          <a:latin typeface="Calibri"/>
                          <a:ea typeface="Calibri"/>
                          <a:cs typeface="Times New Roman"/>
                        </a:rPr>
                        <a:t>African American, Non-Hispanic</a:t>
                      </a:r>
                    </a:p>
                  </a:txBody>
                  <a:tcPr marL="68580" marR="68580" marT="0" marB="0"/>
                </a:tc>
                <a:tc>
                  <a:txBody>
                    <a:bodyPr/>
                    <a:lstStyle/>
                    <a:p>
                      <a:pPr marL="0" marR="0" algn="r">
                        <a:lnSpc>
                          <a:spcPct val="115000"/>
                        </a:lnSpc>
                        <a:spcBef>
                          <a:spcPts val="0"/>
                        </a:spcBef>
                        <a:spcAft>
                          <a:spcPts val="0"/>
                        </a:spcAft>
                      </a:pPr>
                      <a:r>
                        <a:rPr lang="en-US" sz="1800" dirty="0" smtClean="0">
                          <a:latin typeface="Calibri"/>
                          <a:ea typeface="Calibri"/>
                          <a:cs typeface="Times New Roman"/>
                        </a:rPr>
                        <a:t>20 %</a:t>
                      </a:r>
                      <a:endParaRPr lang="en-US" sz="1800" dirty="0">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800">
                          <a:latin typeface="Calibri"/>
                          <a:ea typeface="Calibri"/>
                          <a:cs typeface="Times New Roman"/>
                        </a:rPr>
                        <a:t>Hispanic</a:t>
                      </a:r>
                    </a:p>
                  </a:txBody>
                  <a:tcPr marL="68580" marR="68580" marT="0" marB="0"/>
                </a:tc>
                <a:tc>
                  <a:txBody>
                    <a:bodyPr/>
                    <a:lstStyle/>
                    <a:p>
                      <a:pPr marL="0" marR="0" algn="r">
                        <a:lnSpc>
                          <a:spcPct val="115000"/>
                        </a:lnSpc>
                        <a:spcBef>
                          <a:spcPts val="0"/>
                        </a:spcBef>
                        <a:spcAft>
                          <a:spcPts val="0"/>
                        </a:spcAft>
                      </a:pPr>
                      <a:r>
                        <a:rPr lang="en-US" sz="1800" dirty="0" smtClean="0">
                          <a:latin typeface="Calibri"/>
                          <a:ea typeface="Calibri"/>
                          <a:cs typeface="Times New Roman"/>
                        </a:rPr>
                        <a:t>5%</a:t>
                      </a:r>
                      <a:endParaRPr lang="en-US" sz="1800" dirty="0">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800">
                          <a:latin typeface="Calibri"/>
                          <a:ea typeface="Calibri"/>
                          <a:cs typeface="Times New Roman"/>
                        </a:rPr>
                        <a:t>White, Non-Hispanic</a:t>
                      </a:r>
                    </a:p>
                  </a:txBody>
                  <a:tcPr marL="68580" marR="68580" marT="0" marB="0"/>
                </a:tc>
                <a:tc>
                  <a:txBody>
                    <a:bodyPr/>
                    <a:lstStyle/>
                    <a:p>
                      <a:pPr marL="0" marR="0" algn="r">
                        <a:lnSpc>
                          <a:spcPct val="115000"/>
                        </a:lnSpc>
                        <a:spcBef>
                          <a:spcPts val="0"/>
                        </a:spcBef>
                        <a:spcAft>
                          <a:spcPts val="0"/>
                        </a:spcAft>
                      </a:pPr>
                      <a:r>
                        <a:rPr lang="en-US" sz="1800" dirty="0" smtClean="0">
                          <a:latin typeface="Calibri"/>
                          <a:ea typeface="Calibri"/>
                          <a:cs typeface="Times New Roman"/>
                        </a:rPr>
                        <a:t>75%</a:t>
                      </a:r>
                      <a:endParaRPr lang="en-US" sz="1800" dirty="0">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800" i="1" dirty="0" smtClean="0">
                          <a:latin typeface="Calibri"/>
                          <a:ea typeface="Calibri"/>
                          <a:cs typeface="Times New Roman"/>
                        </a:rPr>
                        <a:t>Total (N=11,199)</a:t>
                      </a:r>
                      <a:endParaRPr lang="en-US" sz="1800" dirty="0">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i="1" dirty="0" smtClean="0">
                          <a:latin typeface="Calibri"/>
                          <a:ea typeface="Calibri"/>
                          <a:cs typeface="Times New Roman"/>
                        </a:rPr>
                        <a:t>100.0%</a:t>
                      </a:r>
                      <a:endParaRPr lang="en-US" sz="1800" dirty="0">
                        <a:latin typeface="Calibri"/>
                        <a:ea typeface="Calibri"/>
                        <a:cs typeface="Times New Roman"/>
                      </a:endParaRPr>
                    </a:p>
                  </a:txBody>
                  <a:tcPr marL="68580" marR="68580" marT="0" marB="0"/>
                </a:tc>
              </a:tr>
            </a:tbl>
          </a:graphicData>
        </a:graphic>
      </p:graphicFrame>
      <p:sp>
        <p:nvSpPr>
          <p:cNvPr id="4" name="Footer Placeholder 3"/>
          <p:cNvSpPr>
            <a:spLocks noGrp="1"/>
          </p:cNvSpPr>
          <p:nvPr>
            <p:ph type="ftr" sz="quarter" idx="3"/>
          </p:nvPr>
        </p:nvSpPr>
        <p:spPr/>
        <p:txBody>
          <a:bodyPr/>
          <a:lstStyle/>
          <a:p>
            <a:r>
              <a:rPr lang="en-US" smtClean="0"/>
              <a:t>National Core Indicators (NCI) </a:t>
            </a:r>
            <a:endParaRPr lang="en-US" dirty="0"/>
          </a:p>
        </p:txBody>
      </p:sp>
      <p:graphicFrame>
        <p:nvGraphicFramePr>
          <p:cNvPr id="6" name="Chart 5"/>
          <p:cNvGraphicFramePr/>
          <p:nvPr/>
        </p:nvGraphicFramePr>
        <p:xfrm>
          <a:off x="1996835" y="3649645"/>
          <a:ext cx="461010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Preventive Care:</a:t>
            </a:r>
            <a:br>
              <a:rPr lang="en-US" dirty="0" smtClean="0"/>
            </a:br>
            <a:r>
              <a:rPr lang="en-US" sz="4000" dirty="0" smtClean="0"/>
              <a:t>Primary Care Doctor (</a:t>
            </a:r>
            <a:r>
              <a:rPr lang="en-US" sz="4000" i="1" dirty="0" smtClean="0"/>
              <a:t>p &lt; .001)</a:t>
            </a:r>
            <a:endParaRPr lang="en-US"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graphicFrame>
        <p:nvGraphicFramePr>
          <p:cNvPr id="7" name="Content Placeholder 6"/>
          <p:cNvGraphicFramePr>
            <a:graphicFrameLocks noGrp="1"/>
          </p:cNvGraphicFramePr>
          <p:nvPr>
            <p:ph idx="1"/>
          </p:nvPr>
        </p:nvGraphicFramePr>
        <p:xfrm>
          <a:off x="457200" y="1600200"/>
          <a:ext cx="8229600" cy="4418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457200" y="774970"/>
            <a:ext cx="4040188" cy="639762"/>
          </a:xfrm>
        </p:spPr>
        <p:txBody>
          <a:bodyPr>
            <a:normAutofit/>
          </a:bodyPr>
          <a:lstStyle/>
          <a:p>
            <a:r>
              <a:rPr lang="en-US" sz="1800" dirty="0" smtClean="0">
                <a:solidFill>
                  <a:srgbClr val="B06100"/>
                </a:solidFill>
              </a:rPr>
              <a:t>Physical Exam in Past Year (</a:t>
            </a:r>
            <a:r>
              <a:rPr lang="en-US" sz="1800" i="1" dirty="0" smtClean="0">
                <a:solidFill>
                  <a:srgbClr val="B06100"/>
                </a:solidFill>
              </a:rPr>
              <a:t>p &lt; .001)</a:t>
            </a:r>
            <a:endParaRPr lang="en-US" sz="1800" dirty="0">
              <a:solidFill>
                <a:srgbClr val="B06100"/>
              </a:solidFill>
            </a:endParaRPr>
          </a:p>
        </p:txBody>
      </p:sp>
      <p:sp>
        <p:nvSpPr>
          <p:cNvPr id="11" name="Text Placeholder 10"/>
          <p:cNvSpPr>
            <a:spLocks noGrp="1"/>
          </p:cNvSpPr>
          <p:nvPr>
            <p:ph type="body" sz="quarter" idx="3"/>
          </p:nvPr>
        </p:nvSpPr>
        <p:spPr>
          <a:xfrm>
            <a:off x="4791674" y="774970"/>
            <a:ext cx="4041775" cy="639762"/>
          </a:xfrm>
        </p:spPr>
        <p:txBody>
          <a:bodyPr>
            <a:normAutofit/>
          </a:bodyPr>
          <a:lstStyle/>
          <a:p>
            <a:r>
              <a:rPr lang="en-US" sz="1800" dirty="0" smtClean="0">
                <a:solidFill>
                  <a:srgbClr val="B06100"/>
                </a:solidFill>
              </a:rPr>
              <a:t>Dentist Visit in Past Year (</a:t>
            </a:r>
            <a:r>
              <a:rPr lang="en-US" sz="1800" i="1" dirty="0" smtClean="0">
                <a:solidFill>
                  <a:srgbClr val="B06100"/>
                </a:solidFill>
              </a:rPr>
              <a:t>p &lt; .001)</a:t>
            </a:r>
            <a:endParaRPr lang="en-US" sz="1800" dirty="0" smtClean="0">
              <a:solidFill>
                <a:srgbClr val="B06100"/>
              </a:solidFill>
            </a:endParaRPr>
          </a:p>
        </p:txBody>
      </p:sp>
      <p:sp>
        <p:nvSpPr>
          <p:cNvPr id="6" name="Footer Placeholder 5"/>
          <p:cNvSpPr>
            <a:spLocks noGrp="1"/>
          </p:cNvSpPr>
          <p:nvPr>
            <p:ph type="ftr" sz="quarter" idx="13"/>
          </p:nvPr>
        </p:nvSpPr>
        <p:spPr/>
        <p:txBody>
          <a:bodyPr/>
          <a:lstStyle/>
          <a:p>
            <a:r>
              <a:rPr lang="en-US" smtClean="0"/>
              <a:t>National Core Indicators (NCI) </a:t>
            </a:r>
            <a:endParaRPr lang="en-US" dirty="0"/>
          </a:p>
        </p:txBody>
      </p:sp>
      <p:sp>
        <p:nvSpPr>
          <p:cNvPr id="7" name="Title 1"/>
          <p:cNvSpPr>
            <a:spLocks noGrp="1"/>
          </p:cNvSpPr>
          <p:nvPr>
            <p:ph type="title"/>
          </p:nvPr>
        </p:nvSpPr>
        <p:spPr>
          <a:xfrm>
            <a:off x="457200" y="267419"/>
            <a:ext cx="8229600" cy="648480"/>
          </a:xfrm>
        </p:spPr>
        <p:txBody>
          <a:bodyPr>
            <a:normAutofit fontScale="90000"/>
          </a:bodyPr>
          <a:lstStyle/>
          <a:p>
            <a:r>
              <a:rPr lang="en-US" dirty="0" smtClean="0"/>
              <a:t>Preventive Care:</a:t>
            </a:r>
            <a:endParaRPr lang="en-US" dirty="0"/>
          </a:p>
        </p:txBody>
      </p:sp>
      <p:graphicFrame>
        <p:nvGraphicFramePr>
          <p:cNvPr id="9" name="Content Placeholder 8"/>
          <p:cNvGraphicFramePr>
            <a:graphicFrameLocks noGrp="1"/>
          </p:cNvGraphicFramePr>
          <p:nvPr>
            <p:ph sz="half" idx="2"/>
          </p:nvPr>
        </p:nvGraphicFramePr>
        <p:xfrm>
          <a:off x="457200" y="1414732"/>
          <a:ext cx="4040188" cy="47114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p:cNvGraphicFramePr>
            <a:graphicFrameLocks noGrp="1"/>
          </p:cNvGraphicFramePr>
          <p:nvPr>
            <p:ph sz="quarter" idx="4"/>
          </p:nvPr>
        </p:nvGraphicFramePr>
        <p:xfrm>
          <a:off x="4645025" y="1414732"/>
          <a:ext cx="4041775" cy="471143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04837" y="915899"/>
            <a:ext cx="4040188" cy="494612"/>
          </a:xfrm>
        </p:spPr>
        <p:txBody>
          <a:bodyPr>
            <a:noAutofit/>
          </a:bodyPr>
          <a:lstStyle/>
          <a:p>
            <a:r>
              <a:rPr lang="en-US" sz="1800" dirty="0" smtClean="0">
                <a:solidFill>
                  <a:srgbClr val="B06100"/>
                </a:solidFill>
              </a:rPr>
              <a:t>Flu vaccine in past year (</a:t>
            </a:r>
            <a:r>
              <a:rPr lang="en-US" sz="1800" i="1" dirty="0" smtClean="0">
                <a:solidFill>
                  <a:srgbClr val="B06100"/>
                </a:solidFill>
              </a:rPr>
              <a:t>p &lt; .001)</a:t>
            </a:r>
            <a:endParaRPr lang="en-US" sz="1800" dirty="0">
              <a:solidFill>
                <a:srgbClr val="B06100"/>
              </a:solidFill>
            </a:endParaRPr>
          </a:p>
        </p:txBody>
      </p:sp>
      <p:sp>
        <p:nvSpPr>
          <p:cNvPr id="15" name="Text Placeholder 14"/>
          <p:cNvSpPr>
            <a:spLocks noGrp="1"/>
          </p:cNvSpPr>
          <p:nvPr>
            <p:ph type="body" sz="quarter" idx="3"/>
          </p:nvPr>
        </p:nvSpPr>
        <p:spPr>
          <a:xfrm>
            <a:off x="4898281" y="770749"/>
            <a:ext cx="4245719" cy="639762"/>
          </a:xfrm>
        </p:spPr>
        <p:txBody>
          <a:bodyPr>
            <a:noAutofit/>
          </a:bodyPr>
          <a:lstStyle/>
          <a:p>
            <a:r>
              <a:rPr lang="en-US" sz="1800" dirty="0" smtClean="0">
                <a:solidFill>
                  <a:srgbClr val="B06100"/>
                </a:solidFill>
              </a:rPr>
              <a:t>Ever had pneumonia vaccine (</a:t>
            </a:r>
            <a:r>
              <a:rPr lang="en-US" sz="1800" i="1" dirty="0" smtClean="0">
                <a:solidFill>
                  <a:srgbClr val="B06100"/>
                </a:solidFill>
              </a:rPr>
              <a:t>p &lt; .001)</a:t>
            </a:r>
            <a:endParaRPr lang="en-US" sz="1800" dirty="0">
              <a:solidFill>
                <a:srgbClr val="B06100"/>
              </a:solidFill>
            </a:endParaRPr>
          </a:p>
        </p:txBody>
      </p:sp>
      <p:sp>
        <p:nvSpPr>
          <p:cNvPr id="7" name="Footer Placeholder 6"/>
          <p:cNvSpPr>
            <a:spLocks noGrp="1"/>
          </p:cNvSpPr>
          <p:nvPr>
            <p:ph type="ftr" sz="quarter" idx="13"/>
          </p:nvPr>
        </p:nvSpPr>
        <p:spPr/>
        <p:txBody>
          <a:bodyPr/>
          <a:lstStyle/>
          <a:p>
            <a:r>
              <a:rPr lang="en-US" smtClean="0"/>
              <a:t>National Core Indicators (NCI) </a:t>
            </a:r>
            <a:endParaRPr lang="en-US" dirty="0"/>
          </a:p>
        </p:txBody>
      </p:sp>
      <p:sp>
        <p:nvSpPr>
          <p:cNvPr id="8" name="Title 1"/>
          <p:cNvSpPr>
            <a:spLocks noGrp="1"/>
          </p:cNvSpPr>
          <p:nvPr>
            <p:ph type="title"/>
          </p:nvPr>
        </p:nvSpPr>
        <p:spPr>
          <a:xfrm>
            <a:off x="457200" y="215661"/>
            <a:ext cx="8229600" cy="700238"/>
          </a:xfrm>
        </p:spPr>
        <p:txBody>
          <a:bodyPr>
            <a:normAutofit fontScale="90000"/>
          </a:bodyPr>
          <a:lstStyle/>
          <a:p>
            <a:r>
              <a:rPr lang="en-US" dirty="0" smtClean="0"/>
              <a:t>Preventive Care:</a:t>
            </a:r>
            <a:endParaRPr lang="en-US" dirty="0"/>
          </a:p>
        </p:txBody>
      </p:sp>
      <p:graphicFrame>
        <p:nvGraphicFramePr>
          <p:cNvPr id="10" name="Content Placeholder 9"/>
          <p:cNvGraphicFramePr>
            <a:graphicFrameLocks noGrp="1"/>
          </p:cNvGraphicFramePr>
          <p:nvPr>
            <p:ph sz="half" idx="2"/>
          </p:nvPr>
        </p:nvGraphicFramePr>
        <p:xfrm>
          <a:off x="457200" y="1410511"/>
          <a:ext cx="4040188" cy="47156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quarter" idx="4"/>
          </p:nvPr>
        </p:nvGraphicFramePr>
        <p:xfrm>
          <a:off x="4645025" y="1410511"/>
          <a:ext cx="4041775" cy="471565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604836" y="881809"/>
            <a:ext cx="4165571" cy="639762"/>
          </a:xfrm>
        </p:spPr>
        <p:txBody>
          <a:bodyPr>
            <a:noAutofit/>
          </a:bodyPr>
          <a:lstStyle/>
          <a:p>
            <a:r>
              <a:rPr lang="en-US" sz="1800" dirty="0" smtClean="0">
                <a:solidFill>
                  <a:srgbClr val="B06100"/>
                </a:solidFill>
              </a:rPr>
              <a:t>Eye Exam/Vision Screening in Past Year </a:t>
            </a:r>
            <a:r>
              <a:rPr lang="en-US" sz="1800" i="1" dirty="0" smtClean="0">
                <a:solidFill>
                  <a:srgbClr val="B06100"/>
                </a:solidFill>
              </a:rPr>
              <a:t>(p =.09)</a:t>
            </a:r>
          </a:p>
        </p:txBody>
      </p:sp>
      <p:sp>
        <p:nvSpPr>
          <p:cNvPr id="8" name="Text Placeholder 7"/>
          <p:cNvSpPr>
            <a:spLocks noGrp="1"/>
          </p:cNvSpPr>
          <p:nvPr>
            <p:ph type="body" sz="quarter" idx="3"/>
          </p:nvPr>
        </p:nvSpPr>
        <p:spPr>
          <a:xfrm>
            <a:off x="4770407" y="881809"/>
            <a:ext cx="4231557" cy="639762"/>
          </a:xfrm>
        </p:spPr>
        <p:txBody>
          <a:bodyPr>
            <a:noAutofit/>
          </a:bodyPr>
          <a:lstStyle/>
          <a:p>
            <a:r>
              <a:rPr lang="en-US" sz="1800" dirty="0" smtClean="0">
                <a:solidFill>
                  <a:srgbClr val="B06100"/>
                </a:solidFill>
              </a:rPr>
              <a:t>Hearing Test in Past Five Years </a:t>
            </a:r>
          </a:p>
          <a:p>
            <a:r>
              <a:rPr lang="en-US" sz="1800" i="1" dirty="0" smtClean="0">
                <a:solidFill>
                  <a:srgbClr val="B06100"/>
                </a:solidFill>
              </a:rPr>
              <a:t>( p &lt; .05)</a:t>
            </a:r>
            <a:endParaRPr lang="en-US" sz="1800" i="1" dirty="0">
              <a:solidFill>
                <a:srgbClr val="B06100"/>
              </a:solidFill>
            </a:endParaRPr>
          </a:p>
        </p:txBody>
      </p:sp>
      <p:sp>
        <p:nvSpPr>
          <p:cNvPr id="4" name="Footer Placeholder 3"/>
          <p:cNvSpPr>
            <a:spLocks noGrp="1"/>
          </p:cNvSpPr>
          <p:nvPr>
            <p:ph type="ftr" sz="quarter" idx="13"/>
          </p:nvPr>
        </p:nvSpPr>
        <p:spPr/>
        <p:txBody>
          <a:bodyPr/>
          <a:lstStyle/>
          <a:p>
            <a:r>
              <a:rPr lang="en-US" smtClean="0"/>
              <a:t>National Core Indicators (NCI) </a:t>
            </a:r>
            <a:endParaRPr lang="en-US" dirty="0"/>
          </a:p>
        </p:txBody>
      </p:sp>
      <p:sp>
        <p:nvSpPr>
          <p:cNvPr id="9" name="Title 1"/>
          <p:cNvSpPr>
            <a:spLocks noGrp="1"/>
          </p:cNvSpPr>
          <p:nvPr>
            <p:ph type="title"/>
          </p:nvPr>
        </p:nvSpPr>
        <p:spPr>
          <a:xfrm>
            <a:off x="457200" y="267419"/>
            <a:ext cx="8229600" cy="501739"/>
          </a:xfrm>
        </p:spPr>
        <p:txBody>
          <a:bodyPr>
            <a:normAutofit fontScale="90000"/>
          </a:bodyPr>
          <a:lstStyle/>
          <a:p>
            <a:r>
              <a:rPr lang="en-US" dirty="0" smtClean="0"/>
              <a:t>Preventive Care:</a:t>
            </a:r>
            <a:endParaRPr lang="en-US" dirty="0"/>
          </a:p>
        </p:txBody>
      </p:sp>
      <p:graphicFrame>
        <p:nvGraphicFramePr>
          <p:cNvPr id="11" name="Content Placeholder 10"/>
          <p:cNvGraphicFramePr>
            <a:graphicFrameLocks noGrp="1"/>
          </p:cNvGraphicFramePr>
          <p:nvPr>
            <p:ph sz="half" idx="2"/>
          </p:nvPr>
        </p:nvGraphicFramePr>
        <p:xfrm>
          <a:off x="457200" y="1521571"/>
          <a:ext cx="4040188" cy="46045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ontent Placeholder 14"/>
          <p:cNvGraphicFramePr>
            <a:graphicFrameLocks noGrp="1"/>
          </p:cNvGraphicFramePr>
          <p:nvPr>
            <p:ph sz="quarter" idx="4"/>
          </p:nvPr>
        </p:nvGraphicFramePr>
        <p:xfrm>
          <a:off x="4645025" y="1521571"/>
          <a:ext cx="4041775" cy="460459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Small Area Variation</a:t>
            </a:r>
            <a:endParaRPr lang="en-US" dirty="0"/>
          </a:p>
        </p:txBody>
      </p:sp>
      <p:sp>
        <p:nvSpPr>
          <p:cNvPr id="9" name="Content Placeholder 8"/>
          <p:cNvSpPr>
            <a:spLocks noGrp="1"/>
          </p:cNvSpPr>
          <p:nvPr>
            <p:ph idx="1"/>
          </p:nvPr>
        </p:nvSpPr>
        <p:spPr>
          <a:xfrm>
            <a:off x="457200" y="1210236"/>
            <a:ext cx="8229600" cy="4807942"/>
          </a:xfrm>
        </p:spPr>
        <p:txBody>
          <a:bodyPr>
            <a:normAutofit fontScale="85000" lnSpcReduction="20000"/>
          </a:bodyPr>
          <a:lstStyle/>
          <a:p>
            <a:r>
              <a:rPr lang="en-US" dirty="0" smtClean="0"/>
              <a:t>Rates of health care use vary over well-defined geographic areas.</a:t>
            </a:r>
          </a:p>
          <a:p>
            <a:r>
              <a:rPr lang="en-US" dirty="0" smtClean="0"/>
              <a:t>Significant variation has been shown to exist in the rates of hospitalization for diagnoses such as:</a:t>
            </a:r>
          </a:p>
          <a:p>
            <a:pPr lvl="1"/>
            <a:r>
              <a:rPr lang="en-US" dirty="0" smtClean="0"/>
              <a:t>chronic obstructive lung disease, </a:t>
            </a:r>
          </a:p>
          <a:p>
            <a:pPr lvl="1"/>
            <a:r>
              <a:rPr lang="en-US" dirty="0" smtClean="0"/>
              <a:t>pneumonia, </a:t>
            </a:r>
          </a:p>
          <a:p>
            <a:pPr lvl="1"/>
            <a:r>
              <a:rPr lang="en-US" dirty="0" smtClean="0"/>
              <a:t>hypertension, </a:t>
            </a:r>
          </a:p>
          <a:p>
            <a:pPr lvl="1"/>
            <a:r>
              <a:rPr lang="en-US" dirty="0" smtClean="0"/>
              <a:t>surgical procedures. </a:t>
            </a:r>
          </a:p>
          <a:p>
            <a:r>
              <a:rPr lang="en-US" dirty="0" smtClean="0"/>
              <a:t>Potential sources of variation include differences in underlying morbidity, access to care, physician judgment, quality of care delivered, patient demand for services, and random variation, etc. </a:t>
            </a:r>
          </a:p>
          <a:p>
            <a:r>
              <a:rPr lang="en-US" dirty="0" smtClean="0"/>
              <a:t>Need to control for State of residence. </a:t>
            </a:r>
            <a:endParaRPr lang="en-US" dirty="0"/>
          </a:p>
        </p:txBody>
      </p:sp>
      <p:sp>
        <p:nvSpPr>
          <p:cNvPr id="7" name="Footer Placeholder 6"/>
          <p:cNvSpPr>
            <a:spLocks noGrp="1"/>
          </p:cNvSpPr>
          <p:nvPr>
            <p:ph type="ftr" sz="quarter" idx="3"/>
          </p:nvPr>
        </p:nvSpPr>
        <p:spPr/>
        <p:txBody>
          <a:bodyPr/>
          <a:lstStyle/>
          <a:p>
            <a:r>
              <a:rPr lang="en-US" smtClean="0"/>
              <a:t>National Core Indicators (NCI) </a:t>
            </a:r>
            <a:endParaRPr lang="en-US" dirty="0"/>
          </a:p>
        </p:txBody>
      </p:sp>
      <p:sp>
        <p:nvSpPr>
          <p:cNvPr id="10" name="TextBox 9"/>
          <p:cNvSpPr txBox="1"/>
          <p:nvPr/>
        </p:nvSpPr>
        <p:spPr>
          <a:xfrm>
            <a:off x="457200" y="5938809"/>
            <a:ext cx="8229600" cy="246221"/>
          </a:xfrm>
          <a:prstGeom prst="rect">
            <a:avLst/>
          </a:prstGeom>
          <a:noFill/>
        </p:spPr>
        <p:txBody>
          <a:bodyPr wrap="square" rtlCol="0">
            <a:spAutoFit/>
          </a:bodyPr>
          <a:lstStyle/>
          <a:p>
            <a:r>
              <a:rPr lang="en-US" sz="1000" dirty="0" err="1" smtClean="0"/>
              <a:t>Parchman</a:t>
            </a:r>
            <a:r>
              <a:rPr lang="en-US" sz="1000" dirty="0" smtClean="0"/>
              <a:t>, M. (1995) Small area variation analysis: A tool for primary care research. </a:t>
            </a:r>
            <a:r>
              <a:rPr lang="en-US" sz="1000" i="1" dirty="0" smtClean="0"/>
              <a:t>Family Medicine Journal. </a:t>
            </a:r>
            <a:r>
              <a:rPr lang="en-US" sz="1000" dirty="0" smtClean="0"/>
              <a:t>27(4): 272-6</a:t>
            </a:r>
            <a:endParaRPr lang="en-US" sz="1000"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10000"/>
          </a:bodyPr>
          <a:lstStyle/>
          <a:p>
            <a:pPr lvl="0"/>
            <a:r>
              <a:rPr lang="en-US" sz="2400" dirty="0" smtClean="0"/>
              <a:t>Mary Lee Fay, NASDDDS: </a:t>
            </a:r>
            <a:r>
              <a:rPr lang="en-US" sz="2400" b="1" dirty="0" smtClean="0"/>
              <a:t>Intro to NCI</a:t>
            </a:r>
          </a:p>
          <a:p>
            <a:pPr lvl="0">
              <a:buNone/>
            </a:pPr>
            <a:endParaRPr lang="en-US" sz="2400" dirty="0" smtClean="0"/>
          </a:p>
          <a:p>
            <a:pPr lvl="0"/>
            <a:r>
              <a:rPr lang="en-US" sz="2400" dirty="0" smtClean="0"/>
              <a:t>Dorothy Hiersteiner and Julie Bershadsky, </a:t>
            </a:r>
            <a:r>
              <a:rPr lang="en-US" sz="2400" dirty="0" smtClean="0"/>
              <a:t>HSRI: </a:t>
            </a:r>
            <a:r>
              <a:rPr lang="en-US" sz="2400" b="1" dirty="0" smtClean="0"/>
              <a:t>Race/Ethnicity and the Use of Preventive Care Among Adults with </a:t>
            </a:r>
            <a:r>
              <a:rPr lang="en-US" sz="2400" b="1" dirty="0" smtClean="0">
                <a:cs typeface="Times New Roman" pitchFamily="18" charset="0"/>
              </a:rPr>
              <a:t>Intellectual and Developmental Disabilities</a:t>
            </a:r>
            <a:endParaRPr lang="en-US" sz="2400" b="1" dirty="0" smtClean="0"/>
          </a:p>
          <a:p>
            <a:pPr lvl="0">
              <a:buNone/>
            </a:pPr>
            <a:endParaRPr lang="en-US" sz="2400" dirty="0" smtClean="0"/>
          </a:p>
          <a:p>
            <a:r>
              <a:rPr lang="en-US" sz="2400" dirty="0" smtClean="0"/>
              <a:t>Alberto </a:t>
            </a:r>
            <a:r>
              <a:rPr lang="en-US" sz="2400" dirty="0" err="1" smtClean="0"/>
              <a:t>Migliore</a:t>
            </a:r>
            <a:r>
              <a:rPr lang="en-US" sz="2400" dirty="0" smtClean="0"/>
              <a:t>, Institute for Community Inclusion, University of Massachusetts: </a:t>
            </a:r>
            <a:r>
              <a:rPr lang="en-US" sz="2400" b="1" dirty="0" smtClean="0">
                <a:cs typeface="Times New Roman" pitchFamily="18" charset="0"/>
              </a:rPr>
              <a:t>Employment Trends of People with Intellectual and Developmental Disabilities, </a:t>
            </a:r>
            <a:br>
              <a:rPr lang="en-US" sz="2400" b="1" dirty="0" smtClean="0">
                <a:cs typeface="Times New Roman" pitchFamily="18" charset="0"/>
              </a:rPr>
            </a:br>
            <a:r>
              <a:rPr lang="en-US" sz="2400" b="1" dirty="0" smtClean="0">
                <a:cs typeface="Times New Roman" pitchFamily="18" charset="0"/>
              </a:rPr>
              <a:t>by Race and Ethnicity: 2002–2012</a:t>
            </a:r>
          </a:p>
          <a:p>
            <a:pPr>
              <a:buNone/>
            </a:pPr>
            <a:endParaRPr lang="en-US" sz="2400" dirty="0" smtClean="0">
              <a:cs typeface="Times New Roman" pitchFamily="18" charset="0"/>
            </a:endParaRPr>
          </a:p>
          <a:p>
            <a:r>
              <a:rPr lang="en-US" sz="2400" dirty="0" smtClean="0"/>
              <a:t>Brent Watkins, Oregon Developmental Disabilities Services: </a:t>
            </a:r>
            <a:r>
              <a:rPr lang="en-US" sz="2400" b="1" dirty="0" smtClean="0"/>
              <a:t>Comparing Access to Services by Race and Ethnicity </a:t>
            </a:r>
          </a:p>
          <a:p>
            <a:pPr lvl="0"/>
            <a:endParaRPr lang="en-US" dirty="0" smtClean="0"/>
          </a:p>
          <a:p>
            <a:endParaRPr lang="en-US" dirty="0" smtClean="0">
              <a:cs typeface="Times New Roman" pitchFamily="18" charset="0"/>
            </a:endParaRPr>
          </a:p>
          <a:p>
            <a:endParaRPr lang="en-US" dirty="0" smtClean="0"/>
          </a:p>
          <a:p>
            <a:endParaRPr lang="en-US"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06187" y="274638"/>
            <a:ext cx="8767483" cy="1143000"/>
          </a:xfrm>
        </p:spPr>
        <p:txBody>
          <a:bodyPr>
            <a:normAutofit fontScale="90000"/>
          </a:bodyPr>
          <a:lstStyle/>
          <a:p>
            <a:r>
              <a:rPr lang="en-US" dirty="0" smtClean="0"/>
              <a:t/>
            </a:r>
            <a:br>
              <a:rPr lang="en-US" dirty="0" smtClean="0"/>
            </a:br>
            <a:r>
              <a:rPr lang="en-US" dirty="0" smtClean="0"/>
              <a:t>Preventive Care:</a:t>
            </a:r>
            <a:br>
              <a:rPr lang="en-US" dirty="0" smtClean="0"/>
            </a:br>
            <a:r>
              <a:rPr lang="en-US" sz="4000" dirty="0" smtClean="0"/>
              <a:t>Simple binary logistic regression </a:t>
            </a:r>
            <a:br>
              <a:rPr lang="en-US" sz="4000" dirty="0" smtClean="0"/>
            </a:br>
            <a:r>
              <a:rPr lang="en-US" sz="4000" dirty="0" smtClean="0"/>
              <a:t>(odds ratios)</a:t>
            </a:r>
            <a:br>
              <a:rPr lang="en-US" sz="4000" dirty="0" smtClean="0"/>
            </a:br>
            <a:endParaRPr lang="en-US" sz="4000" dirty="0"/>
          </a:p>
        </p:txBody>
      </p:sp>
      <p:sp>
        <p:nvSpPr>
          <p:cNvPr id="7" name="Footer Placeholder 6"/>
          <p:cNvSpPr>
            <a:spLocks noGrp="1"/>
          </p:cNvSpPr>
          <p:nvPr>
            <p:ph type="ftr" sz="quarter" idx="3"/>
          </p:nvPr>
        </p:nvSpPr>
        <p:spPr/>
        <p:txBody>
          <a:bodyPr/>
          <a:lstStyle/>
          <a:p>
            <a:r>
              <a:rPr lang="en-US" smtClean="0"/>
              <a:t>National Core Indicators (NCI) </a:t>
            </a:r>
            <a:endParaRPr lang="en-US" dirty="0"/>
          </a:p>
        </p:txBody>
      </p:sp>
      <p:sp>
        <p:nvSpPr>
          <p:cNvPr id="6" name="TextBox 5"/>
          <p:cNvSpPr txBox="1"/>
          <p:nvPr/>
        </p:nvSpPr>
        <p:spPr>
          <a:xfrm>
            <a:off x="367552" y="4374776"/>
            <a:ext cx="6974541" cy="276999"/>
          </a:xfrm>
          <a:prstGeom prst="rect">
            <a:avLst/>
          </a:prstGeom>
          <a:noFill/>
        </p:spPr>
        <p:txBody>
          <a:bodyPr wrap="square" rtlCol="0">
            <a:spAutoFit/>
          </a:bodyPr>
          <a:lstStyle/>
          <a:p>
            <a:r>
              <a:rPr lang="en-US" sz="1200" dirty="0" smtClean="0"/>
              <a:t>* p&lt;.01</a:t>
            </a:r>
            <a:endParaRPr lang="en-US" sz="1200" dirty="0"/>
          </a:p>
        </p:txBody>
      </p:sp>
      <p:graphicFrame>
        <p:nvGraphicFramePr>
          <p:cNvPr id="4098" name="Object 2"/>
          <p:cNvGraphicFramePr>
            <a:graphicFrameLocks noChangeAspect="1"/>
          </p:cNvGraphicFramePr>
          <p:nvPr/>
        </p:nvGraphicFramePr>
        <p:xfrm>
          <a:off x="206188" y="2225026"/>
          <a:ext cx="8767482" cy="2015280"/>
        </p:xfrm>
        <a:graphic>
          <a:graphicData uri="http://schemas.openxmlformats.org/presentationml/2006/ole">
            <p:oleObj spid="_x0000_s4098" name="Worksheet" r:id="rId3" imgW="6010330" imgH="923899" progId="Excel.Sheet.12">
              <p:embed/>
            </p:oleObj>
          </a:graphicData>
        </a:graphic>
      </p:graphicFrame>
      <p:sp>
        <p:nvSpPr>
          <p:cNvPr id="9" name="TextBox 8"/>
          <p:cNvSpPr txBox="1"/>
          <p:nvPr/>
        </p:nvSpPr>
        <p:spPr>
          <a:xfrm>
            <a:off x="1371600" y="1671028"/>
            <a:ext cx="6454588" cy="369332"/>
          </a:xfrm>
          <a:prstGeom prst="rect">
            <a:avLst/>
          </a:prstGeom>
          <a:noFill/>
        </p:spPr>
        <p:txBody>
          <a:bodyPr wrap="square" rtlCol="0">
            <a:spAutoFit/>
          </a:bodyPr>
          <a:lstStyle/>
          <a:p>
            <a:pPr algn="ctr"/>
            <a:r>
              <a:rPr lang="en-US" b="1" u="sng" dirty="0" smtClean="0"/>
              <a:t>Controlling for state only (coefficients for state not shown)</a:t>
            </a:r>
            <a:endParaRPr lang="en-US" b="1" u="sng"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Controlling for State of Residence…</a:t>
            </a:r>
            <a:endParaRPr lang="en-US" dirty="0"/>
          </a:p>
        </p:txBody>
      </p:sp>
      <p:sp>
        <p:nvSpPr>
          <p:cNvPr id="3" name="Content Placeholder 2"/>
          <p:cNvSpPr>
            <a:spLocks noGrp="1"/>
          </p:cNvSpPr>
          <p:nvPr>
            <p:ph idx="1"/>
          </p:nvPr>
        </p:nvSpPr>
        <p:spPr>
          <a:xfrm>
            <a:off x="457200" y="1210236"/>
            <a:ext cx="8229600" cy="4807942"/>
          </a:xfrm>
        </p:spPr>
        <p:txBody>
          <a:bodyPr>
            <a:normAutofit fontScale="85000" lnSpcReduction="20000"/>
          </a:bodyPr>
          <a:lstStyle/>
          <a:p>
            <a:r>
              <a:rPr lang="en-US" dirty="0" smtClean="0"/>
              <a:t>African American, Non-Hispanic respondents are significantly less likely than White, Non-Hispanic respondents to have:</a:t>
            </a:r>
          </a:p>
          <a:p>
            <a:pPr lvl="1">
              <a:buFont typeface="Arial" pitchFamily="34" charset="0"/>
              <a:buChar char="•"/>
            </a:pPr>
            <a:r>
              <a:rPr lang="en-US" dirty="0" smtClean="0"/>
              <a:t>Had a physical exam in the past year</a:t>
            </a:r>
          </a:p>
          <a:p>
            <a:pPr lvl="1">
              <a:buFont typeface="Arial" pitchFamily="34" charset="0"/>
              <a:buChar char="•"/>
            </a:pPr>
            <a:r>
              <a:rPr lang="en-US" dirty="0" smtClean="0"/>
              <a:t>Had a dental exam in the past year</a:t>
            </a:r>
          </a:p>
          <a:p>
            <a:pPr lvl="1">
              <a:buFont typeface="Arial" pitchFamily="34" charset="0"/>
              <a:buChar char="•"/>
            </a:pPr>
            <a:r>
              <a:rPr lang="en-US" dirty="0" smtClean="0"/>
              <a:t>Had a flu vaccine in the past year</a:t>
            </a:r>
          </a:p>
          <a:p>
            <a:pPr lvl="1">
              <a:buFont typeface="Arial" pitchFamily="34" charset="0"/>
              <a:buChar char="•"/>
            </a:pPr>
            <a:r>
              <a:rPr lang="en-US" dirty="0" smtClean="0"/>
              <a:t>Ever had a pneumonia vaccine</a:t>
            </a:r>
          </a:p>
          <a:p>
            <a:r>
              <a:rPr lang="en-US" dirty="0" smtClean="0"/>
              <a:t>Hispanic respondents are significantly less likely than White, Non-Hispanic respondents to have:</a:t>
            </a:r>
          </a:p>
          <a:p>
            <a:pPr lvl="1">
              <a:buFont typeface="Arial" pitchFamily="34" charset="0"/>
              <a:buChar char="•"/>
            </a:pPr>
            <a:r>
              <a:rPr lang="en-US" dirty="0" smtClean="0"/>
              <a:t>Had a physical exam in the past year</a:t>
            </a:r>
          </a:p>
          <a:p>
            <a:pPr lvl="1">
              <a:buFont typeface="Arial" pitchFamily="34" charset="0"/>
              <a:buChar char="•"/>
            </a:pPr>
            <a:r>
              <a:rPr lang="en-US" dirty="0" smtClean="0"/>
              <a:t>Had a flu vaccine in the past year</a:t>
            </a:r>
          </a:p>
          <a:p>
            <a:pPr lvl="1">
              <a:buFont typeface="Arial" pitchFamily="34" charset="0"/>
              <a:buChar char="•"/>
            </a:pPr>
            <a:r>
              <a:rPr lang="en-US" dirty="0" smtClean="0"/>
              <a:t>Ever had a pneumonia vaccine</a:t>
            </a:r>
            <a:endParaRPr lang="en-US"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9543"/>
          </a:xfrm>
        </p:spPr>
        <p:txBody>
          <a:bodyPr/>
          <a:lstStyle/>
          <a:p>
            <a:r>
              <a:rPr lang="en-US" dirty="0" smtClean="0"/>
              <a:t>BUT…</a:t>
            </a:r>
            <a:endParaRPr lang="en-US" dirty="0"/>
          </a:p>
        </p:txBody>
      </p:sp>
      <p:sp>
        <p:nvSpPr>
          <p:cNvPr id="3" name="Content Placeholder 2"/>
          <p:cNvSpPr>
            <a:spLocks noGrp="1"/>
          </p:cNvSpPr>
          <p:nvPr>
            <p:ph idx="1"/>
          </p:nvPr>
        </p:nvSpPr>
        <p:spPr>
          <a:xfrm>
            <a:off x="457200" y="1104182"/>
            <a:ext cx="8402128" cy="4913996"/>
          </a:xfrm>
        </p:spPr>
        <p:txBody>
          <a:bodyPr>
            <a:normAutofit/>
          </a:bodyPr>
          <a:lstStyle/>
          <a:p>
            <a:r>
              <a:rPr lang="en-US" sz="2200" dirty="0" smtClean="0"/>
              <a:t>Differences may be due to other demographic characteristics.</a:t>
            </a:r>
          </a:p>
          <a:p>
            <a:r>
              <a:rPr lang="en-US" sz="2200" dirty="0" smtClean="0"/>
              <a:t>The following demographic variables were tested and found to be significantly different among the three racial/ethnic categories:</a:t>
            </a:r>
          </a:p>
          <a:p>
            <a:pPr lvl="1"/>
            <a:r>
              <a:rPr lang="en-US" sz="1800" dirty="0" smtClean="0"/>
              <a:t>Age </a:t>
            </a:r>
          </a:p>
          <a:p>
            <a:pPr lvl="1"/>
            <a:r>
              <a:rPr lang="en-US" sz="1800" dirty="0" smtClean="0"/>
              <a:t>Gender</a:t>
            </a:r>
          </a:p>
          <a:p>
            <a:pPr lvl="1"/>
            <a:r>
              <a:rPr lang="en-US" sz="1800" dirty="0" smtClean="0"/>
              <a:t>Individual’s primary language</a:t>
            </a:r>
          </a:p>
          <a:p>
            <a:pPr lvl="1"/>
            <a:r>
              <a:rPr lang="en-US" sz="1800" dirty="0" smtClean="0"/>
              <a:t>Individual’s primary means of expression</a:t>
            </a:r>
          </a:p>
          <a:p>
            <a:pPr lvl="1"/>
            <a:r>
              <a:rPr lang="en-US" sz="1800" dirty="0" smtClean="0"/>
              <a:t>Level of  intellectual disability</a:t>
            </a:r>
          </a:p>
          <a:p>
            <a:pPr lvl="1"/>
            <a:r>
              <a:rPr lang="en-US" sz="1800" dirty="0" smtClean="0"/>
              <a:t>Mobility </a:t>
            </a:r>
          </a:p>
          <a:p>
            <a:pPr lvl="1"/>
            <a:r>
              <a:rPr lang="en-US" sz="1800" dirty="0" smtClean="0"/>
              <a:t>Other diagnoses (in addition to ID/DD)</a:t>
            </a:r>
          </a:p>
          <a:p>
            <a:pPr lvl="1"/>
            <a:r>
              <a:rPr lang="en-US" sz="1800" dirty="0" smtClean="0"/>
              <a:t>Residence type</a:t>
            </a:r>
            <a:endParaRPr lang="en-US" sz="1800"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457200" y="921619"/>
            <a:ext cx="4040188" cy="639762"/>
          </a:xfrm>
        </p:spPr>
        <p:txBody>
          <a:bodyPr>
            <a:normAutofit/>
          </a:bodyPr>
          <a:lstStyle/>
          <a:p>
            <a:r>
              <a:rPr lang="en-US" sz="2000" dirty="0" smtClean="0">
                <a:solidFill>
                  <a:srgbClr val="B06100"/>
                </a:solidFill>
              </a:rPr>
              <a:t>Average Age (</a:t>
            </a:r>
            <a:r>
              <a:rPr lang="en-US" sz="2000" i="1" dirty="0" smtClean="0">
                <a:solidFill>
                  <a:srgbClr val="B06100"/>
                </a:solidFill>
              </a:rPr>
              <a:t>p &lt; .01)</a:t>
            </a:r>
            <a:endParaRPr lang="en-US" sz="2000" dirty="0">
              <a:solidFill>
                <a:srgbClr val="B06100"/>
              </a:solidFill>
            </a:endParaRPr>
          </a:p>
        </p:txBody>
      </p:sp>
      <p:sp>
        <p:nvSpPr>
          <p:cNvPr id="11" name="Text Placeholder 10"/>
          <p:cNvSpPr>
            <a:spLocks noGrp="1"/>
          </p:cNvSpPr>
          <p:nvPr>
            <p:ph type="body" sz="quarter" idx="3"/>
          </p:nvPr>
        </p:nvSpPr>
        <p:spPr>
          <a:xfrm>
            <a:off x="4645025" y="1015217"/>
            <a:ext cx="4041775" cy="546164"/>
          </a:xfrm>
        </p:spPr>
        <p:txBody>
          <a:bodyPr>
            <a:normAutofit/>
          </a:bodyPr>
          <a:lstStyle/>
          <a:p>
            <a:r>
              <a:rPr lang="en-US" sz="2000" dirty="0" smtClean="0">
                <a:solidFill>
                  <a:srgbClr val="B06100"/>
                </a:solidFill>
              </a:rPr>
              <a:t>Gender, FEMALE (</a:t>
            </a:r>
            <a:r>
              <a:rPr lang="en-US" sz="2000" i="1" dirty="0" smtClean="0">
                <a:solidFill>
                  <a:srgbClr val="B06100"/>
                </a:solidFill>
              </a:rPr>
              <a:t>p &lt; .01)</a:t>
            </a:r>
            <a:endParaRPr lang="en-US" sz="2000" dirty="0" smtClean="0">
              <a:solidFill>
                <a:srgbClr val="B06100"/>
              </a:solidFill>
            </a:endParaRPr>
          </a:p>
        </p:txBody>
      </p:sp>
      <p:sp>
        <p:nvSpPr>
          <p:cNvPr id="6" name="Footer Placeholder 5"/>
          <p:cNvSpPr>
            <a:spLocks noGrp="1"/>
          </p:cNvSpPr>
          <p:nvPr>
            <p:ph type="ftr" sz="quarter" idx="13"/>
          </p:nvPr>
        </p:nvSpPr>
        <p:spPr/>
        <p:txBody>
          <a:bodyPr/>
          <a:lstStyle/>
          <a:p>
            <a:r>
              <a:rPr lang="en-US" smtClean="0"/>
              <a:t>National Core Indicators (NCI) </a:t>
            </a:r>
            <a:endParaRPr lang="en-US" dirty="0"/>
          </a:p>
        </p:txBody>
      </p:sp>
      <p:sp>
        <p:nvSpPr>
          <p:cNvPr id="7" name="Title 1"/>
          <p:cNvSpPr>
            <a:spLocks noGrp="1"/>
          </p:cNvSpPr>
          <p:nvPr>
            <p:ph type="title"/>
          </p:nvPr>
        </p:nvSpPr>
        <p:spPr>
          <a:xfrm>
            <a:off x="382588" y="273139"/>
            <a:ext cx="8229600" cy="648480"/>
          </a:xfrm>
        </p:spPr>
        <p:txBody>
          <a:bodyPr>
            <a:normAutofit fontScale="90000"/>
          </a:bodyPr>
          <a:lstStyle/>
          <a:p>
            <a:r>
              <a:rPr lang="en-US" dirty="0" smtClean="0"/>
              <a:t>Demographic Differences:</a:t>
            </a:r>
            <a:endParaRPr lang="en-US" dirty="0"/>
          </a:p>
        </p:txBody>
      </p:sp>
      <p:graphicFrame>
        <p:nvGraphicFramePr>
          <p:cNvPr id="12" name="Content Placeholder 11"/>
          <p:cNvGraphicFramePr>
            <a:graphicFrameLocks noGrp="1"/>
          </p:cNvGraphicFramePr>
          <p:nvPr>
            <p:ph sz="half" idx="2"/>
          </p:nvPr>
        </p:nvGraphicFramePr>
        <p:xfrm>
          <a:off x="457200" y="1561381"/>
          <a:ext cx="4040188" cy="4564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3"/>
          <p:cNvGraphicFramePr>
            <a:graphicFrameLocks noGrp="1"/>
          </p:cNvGraphicFramePr>
          <p:nvPr>
            <p:ph sz="quarter" idx="4"/>
          </p:nvPr>
        </p:nvGraphicFramePr>
        <p:xfrm>
          <a:off x="4645025" y="1561381"/>
          <a:ext cx="4041775" cy="456478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207264" y="1009291"/>
            <a:ext cx="4040188" cy="431320"/>
          </a:xfrm>
        </p:spPr>
        <p:txBody>
          <a:bodyPr>
            <a:normAutofit fontScale="85000" lnSpcReduction="10000"/>
          </a:bodyPr>
          <a:lstStyle/>
          <a:p>
            <a:r>
              <a:rPr lang="en-US" sz="1800" dirty="0" smtClean="0">
                <a:solidFill>
                  <a:srgbClr val="B06100"/>
                </a:solidFill>
              </a:rPr>
              <a:t>Primary language – NON-ENGLISH (</a:t>
            </a:r>
            <a:r>
              <a:rPr lang="en-US" sz="1800" i="1" dirty="0" smtClean="0">
                <a:solidFill>
                  <a:srgbClr val="B06100"/>
                </a:solidFill>
              </a:rPr>
              <a:t>p &lt; .01)</a:t>
            </a:r>
            <a:endParaRPr lang="en-US" sz="1800" dirty="0">
              <a:solidFill>
                <a:srgbClr val="B06100"/>
              </a:solidFill>
            </a:endParaRPr>
          </a:p>
        </p:txBody>
      </p:sp>
      <p:sp>
        <p:nvSpPr>
          <p:cNvPr id="11" name="Text Placeholder 10"/>
          <p:cNvSpPr>
            <a:spLocks noGrp="1"/>
          </p:cNvSpPr>
          <p:nvPr>
            <p:ph type="body" sz="quarter" idx="3"/>
          </p:nvPr>
        </p:nvSpPr>
        <p:spPr>
          <a:xfrm>
            <a:off x="4689848" y="1009291"/>
            <a:ext cx="4186733" cy="431320"/>
          </a:xfrm>
        </p:spPr>
        <p:txBody>
          <a:bodyPr>
            <a:noAutofit/>
          </a:bodyPr>
          <a:lstStyle/>
          <a:p>
            <a:r>
              <a:rPr lang="en-US" sz="1500" dirty="0" smtClean="0">
                <a:solidFill>
                  <a:srgbClr val="B06100"/>
                </a:solidFill>
              </a:rPr>
              <a:t>Primary means of expression </a:t>
            </a:r>
            <a:r>
              <a:rPr lang="en-US" sz="1500" i="1" dirty="0" smtClean="0">
                <a:solidFill>
                  <a:srgbClr val="B06100"/>
                </a:solidFill>
              </a:rPr>
              <a:t>(p&lt;.01)</a:t>
            </a:r>
            <a:endParaRPr lang="en-US" sz="1500" dirty="0" smtClean="0">
              <a:solidFill>
                <a:srgbClr val="B06100"/>
              </a:solidFill>
            </a:endParaRPr>
          </a:p>
        </p:txBody>
      </p:sp>
      <p:sp>
        <p:nvSpPr>
          <p:cNvPr id="6" name="Footer Placeholder 5"/>
          <p:cNvSpPr>
            <a:spLocks noGrp="1"/>
          </p:cNvSpPr>
          <p:nvPr>
            <p:ph type="ftr" sz="quarter" idx="4294967295"/>
          </p:nvPr>
        </p:nvSpPr>
        <p:spPr>
          <a:xfrm>
            <a:off x="810053" y="6392845"/>
            <a:ext cx="6765121" cy="365125"/>
          </a:xfrm>
          <a:prstGeom prst="rect">
            <a:avLst/>
          </a:prstGeom>
        </p:spPr>
        <p:txBody>
          <a:bodyPr/>
          <a:lstStyle/>
          <a:p>
            <a:r>
              <a:rPr lang="en-US" smtClean="0"/>
              <a:t>National Core Indicators (NCI) </a:t>
            </a:r>
            <a:endParaRPr lang="en-US" dirty="0"/>
          </a:p>
        </p:txBody>
      </p:sp>
      <p:sp>
        <p:nvSpPr>
          <p:cNvPr id="7" name="Title 1"/>
          <p:cNvSpPr>
            <a:spLocks noGrp="1"/>
          </p:cNvSpPr>
          <p:nvPr>
            <p:ph type="title"/>
          </p:nvPr>
        </p:nvSpPr>
        <p:spPr>
          <a:xfrm>
            <a:off x="382588" y="273139"/>
            <a:ext cx="8229600" cy="648480"/>
          </a:xfrm>
        </p:spPr>
        <p:txBody>
          <a:bodyPr>
            <a:normAutofit fontScale="90000"/>
          </a:bodyPr>
          <a:lstStyle/>
          <a:p>
            <a:r>
              <a:rPr lang="en-US" dirty="0" smtClean="0"/>
              <a:t>Demographic Differences:</a:t>
            </a:r>
            <a:endParaRPr lang="en-US" dirty="0"/>
          </a:p>
        </p:txBody>
      </p:sp>
      <p:graphicFrame>
        <p:nvGraphicFramePr>
          <p:cNvPr id="12" name="Content Placeholder 11"/>
          <p:cNvGraphicFramePr>
            <a:graphicFrameLocks noGrp="1"/>
          </p:cNvGraphicFramePr>
          <p:nvPr>
            <p:ph sz="half" idx="2"/>
          </p:nvPr>
        </p:nvGraphicFramePr>
        <p:xfrm>
          <a:off x="457200" y="1440611"/>
          <a:ext cx="4040188" cy="40562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p:cNvGraphicFramePr>
            <a:graphicFrameLocks noGrp="1"/>
          </p:cNvGraphicFramePr>
          <p:nvPr>
            <p:ph sz="quarter" idx="4"/>
          </p:nvPr>
        </p:nvGraphicFramePr>
        <p:xfrm>
          <a:off x="4645025" y="1440611"/>
          <a:ext cx="4041775" cy="468555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979847"/>
            <a:ext cx="8229600" cy="620353"/>
          </a:xfrm>
        </p:spPr>
        <p:txBody>
          <a:bodyPr>
            <a:normAutofit/>
          </a:bodyPr>
          <a:lstStyle/>
          <a:p>
            <a:r>
              <a:rPr lang="en-US" sz="2000" dirty="0" smtClean="0"/>
              <a:t>Level of Intellectual Disability (</a:t>
            </a:r>
            <a:r>
              <a:rPr lang="en-US" sz="2000" i="1" dirty="0" smtClean="0"/>
              <a:t>p &lt; .01)</a:t>
            </a:r>
            <a:endParaRPr lang="en-US" sz="2000" dirty="0"/>
          </a:p>
        </p:txBody>
      </p:sp>
      <p:sp>
        <p:nvSpPr>
          <p:cNvPr id="7" name="Footer Placeholder 6"/>
          <p:cNvSpPr>
            <a:spLocks noGrp="1"/>
          </p:cNvSpPr>
          <p:nvPr>
            <p:ph type="ftr" sz="quarter" idx="3"/>
          </p:nvPr>
        </p:nvSpPr>
        <p:spPr/>
        <p:txBody>
          <a:bodyPr/>
          <a:lstStyle/>
          <a:p>
            <a:r>
              <a:rPr lang="en-US" smtClean="0"/>
              <a:t>National Core Indicators (NCI) </a:t>
            </a:r>
            <a:endParaRPr lang="en-US" dirty="0"/>
          </a:p>
        </p:txBody>
      </p:sp>
      <p:sp>
        <p:nvSpPr>
          <p:cNvPr id="5" name="Title 1"/>
          <p:cNvSpPr txBox="1">
            <a:spLocks/>
          </p:cNvSpPr>
          <p:nvPr/>
        </p:nvSpPr>
        <p:spPr>
          <a:xfrm>
            <a:off x="382588" y="273139"/>
            <a:ext cx="8229600" cy="648480"/>
          </a:xfrm>
          <a:prstGeom prst="rect">
            <a:avLst/>
          </a:prstGeom>
        </p:spPr>
        <p:txBody>
          <a:bodyPr vert="horz" lIns="91440" tIns="45720" rIns="91440" bIns="45720" rtlCol="0" anchor="ctr">
            <a:normAutofit fontScale="900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rgbClr val="B06100"/>
                </a:solidFill>
                <a:effectLst/>
                <a:uLnTx/>
                <a:uFillTx/>
                <a:latin typeface="+mj-lt"/>
                <a:ea typeface="+mj-ea"/>
                <a:cs typeface="+mj-cs"/>
              </a:rPr>
              <a:t>Demographic Differences:</a:t>
            </a:r>
            <a:endParaRPr kumimoji="0" lang="en-US" sz="4400" b="1" i="0" u="none" strike="noStrike" kern="1200" cap="none" spc="0" normalizeH="0" baseline="0" noProof="0" dirty="0">
              <a:ln>
                <a:noFill/>
              </a:ln>
              <a:solidFill>
                <a:srgbClr val="B06100"/>
              </a:solidFill>
              <a:effectLst/>
              <a:uLnTx/>
              <a:uFillTx/>
              <a:latin typeface="+mj-lt"/>
              <a:ea typeface="+mj-ea"/>
              <a:cs typeface="+mj-cs"/>
            </a:endParaRPr>
          </a:p>
        </p:txBody>
      </p:sp>
      <p:graphicFrame>
        <p:nvGraphicFramePr>
          <p:cNvPr id="9" name="Content Placeholder 8"/>
          <p:cNvGraphicFramePr>
            <a:graphicFrameLocks noGrp="1"/>
          </p:cNvGraphicFramePr>
          <p:nvPr>
            <p:ph idx="1"/>
          </p:nvPr>
        </p:nvGraphicFramePr>
        <p:xfrm>
          <a:off x="457200" y="1600200"/>
          <a:ext cx="8229600" cy="4418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810882"/>
            <a:ext cx="8229600" cy="606755"/>
          </a:xfrm>
        </p:spPr>
        <p:txBody>
          <a:bodyPr>
            <a:normAutofit/>
          </a:bodyPr>
          <a:lstStyle/>
          <a:p>
            <a:r>
              <a:rPr lang="en-US" sz="2000" dirty="0" smtClean="0"/>
              <a:t>Mobility level (</a:t>
            </a:r>
            <a:r>
              <a:rPr lang="en-US" sz="2000" i="1" dirty="0" smtClean="0"/>
              <a:t>p &lt; .01)</a:t>
            </a:r>
            <a:endParaRPr lang="en-US" sz="2000" dirty="0"/>
          </a:p>
        </p:txBody>
      </p:sp>
      <p:sp>
        <p:nvSpPr>
          <p:cNvPr id="7" name="Footer Placeholder 6"/>
          <p:cNvSpPr>
            <a:spLocks noGrp="1"/>
          </p:cNvSpPr>
          <p:nvPr>
            <p:ph type="ftr" sz="quarter" idx="3"/>
          </p:nvPr>
        </p:nvSpPr>
        <p:spPr/>
        <p:txBody>
          <a:bodyPr/>
          <a:lstStyle/>
          <a:p>
            <a:r>
              <a:rPr lang="en-US" smtClean="0"/>
              <a:t>National Core Indicators (NCI) </a:t>
            </a:r>
            <a:endParaRPr lang="en-US" dirty="0"/>
          </a:p>
        </p:txBody>
      </p:sp>
      <p:sp>
        <p:nvSpPr>
          <p:cNvPr id="5" name="Title 1"/>
          <p:cNvSpPr txBox="1">
            <a:spLocks/>
          </p:cNvSpPr>
          <p:nvPr/>
        </p:nvSpPr>
        <p:spPr>
          <a:xfrm>
            <a:off x="382588" y="273139"/>
            <a:ext cx="8229600" cy="648480"/>
          </a:xfrm>
          <a:prstGeom prst="rect">
            <a:avLst/>
          </a:prstGeom>
        </p:spPr>
        <p:txBody>
          <a:bodyPr vert="horz" lIns="91440" tIns="45720" rIns="91440" bIns="45720" rtlCol="0" anchor="ctr">
            <a:normAutofit fontScale="900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B06100"/>
                </a:solidFill>
                <a:effectLst/>
                <a:uLnTx/>
                <a:uFillTx/>
                <a:latin typeface="+mj-lt"/>
                <a:ea typeface="+mj-ea"/>
                <a:cs typeface="+mj-cs"/>
              </a:rPr>
              <a:t>Demographic Differences:</a:t>
            </a:r>
            <a:endParaRPr kumimoji="0" lang="en-US" sz="4400" b="1" i="0" u="none" strike="noStrike" kern="1200" cap="none" spc="0" normalizeH="0" baseline="0" noProof="0" dirty="0">
              <a:ln>
                <a:noFill/>
              </a:ln>
              <a:solidFill>
                <a:srgbClr val="B06100"/>
              </a:solidFill>
              <a:effectLst/>
              <a:uLnTx/>
              <a:uFillTx/>
              <a:latin typeface="+mj-lt"/>
              <a:ea typeface="+mj-ea"/>
              <a:cs typeface="+mj-cs"/>
            </a:endParaRPr>
          </a:p>
        </p:txBody>
      </p:sp>
      <p:graphicFrame>
        <p:nvGraphicFramePr>
          <p:cNvPr id="10" name="Content Placeholder 9"/>
          <p:cNvGraphicFramePr>
            <a:graphicFrameLocks noGrp="1"/>
          </p:cNvGraphicFramePr>
          <p:nvPr>
            <p:ph idx="1"/>
          </p:nvPr>
        </p:nvGraphicFramePr>
        <p:xfrm>
          <a:off x="457200" y="1600200"/>
          <a:ext cx="8229600" cy="4418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921619"/>
            <a:ext cx="8229600" cy="511864"/>
          </a:xfrm>
        </p:spPr>
        <p:txBody>
          <a:bodyPr>
            <a:normAutofit/>
          </a:bodyPr>
          <a:lstStyle/>
          <a:p>
            <a:r>
              <a:rPr lang="en-US" sz="2200" dirty="0" smtClean="0"/>
              <a:t>Other diagnoses</a:t>
            </a:r>
            <a:endParaRPr lang="en-US" dirty="0"/>
          </a:p>
        </p:txBody>
      </p:sp>
      <p:sp>
        <p:nvSpPr>
          <p:cNvPr id="7" name="Footer Placeholder 6"/>
          <p:cNvSpPr>
            <a:spLocks noGrp="1"/>
          </p:cNvSpPr>
          <p:nvPr>
            <p:ph type="ftr" sz="quarter" idx="3"/>
          </p:nvPr>
        </p:nvSpPr>
        <p:spPr/>
        <p:txBody>
          <a:bodyPr/>
          <a:lstStyle/>
          <a:p>
            <a:r>
              <a:rPr lang="en-US" smtClean="0"/>
              <a:t>National Core Indicators (NCI) </a:t>
            </a:r>
            <a:endParaRPr lang="en-US" dirty="0"/>
          </a:p>
        </p:txBody>
      </p:sp>
      <p:sp>
        <p:nvSpPr>
          <p:cNvPr id="5" name="Title 1"/>
          <p:cNvSpPr txBox="1">
            <a:spLocks/>
          </p:cNvSpPr>
          <p:nvPr/>
        </p:nvSpPr>
        <p:spPr>
          <a:xfrm>
            <a:off x="382588" y="273139"/>
            <a:ext cx="8229600" cy="648480"/>
          </a:xfrm>
          <a:prstGeom prst="rect">
            <a:avLst/>
          </a:prstGeom>
        </p:spPr>
        <p:txBody>
          <a:bodyPr vert="horz" lIns="91440" tIns="45720" rIns="91440" bIns="45720" rtlCol="0" anchor="ctr">
            <a:normAutofit fontScale="900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rgbClr val="B06100"/>
                </a:solidFill>
                <a:effectLst/>
                <a:uLnTx/>
                <a:uFillTx/>
                <a:latin typeface="+mj-lt"/>
                <a:ea typeface="+mj-ea"/>
                <a:cs typeface="+mj-cs"/>
              </a:rPr>
              <a:t>Demographic Differences:</a:t>
            </a:r>
            <a:endParaRPr kumimoji="0" lang="en-US" sz="4400" b="1" i="0" u="none" strike="noStrike" kern="1200" cap="none" spc="0" normalizeH="0" baseline="0" noProof="0" dirty="0">
              <a:ln>
                <a:noFill/>
              </a:ln>
              <a:solidFill>
                <a:srgbClr val="B06100"/>
              </a:solidFill>
              <a:effectLst/>
              <a:uLnTx/>
              <a:uFillTx/>
              <a:latin typeface="+mj-lt"/>
              <a:ea typeface="+mj-ea"/>
              <a:cs typeface="+mj-cs"/>
            </a:endParaRPr>
          </a:p>
        </p:txBody>
      </p:sp>
      <p:graphicFrame>
        <p:nvGraphicFramePr>
          <p:cNvPr id="9" name="Content Placeholder 8"/>
          <p:cNvGraphicFramePr>
            <a:graphicFrameLocks noGrp="1"/>
          </p:cNvGraphicFramePr>
          <p:nvPr>
            <p:ph idx="1"/>
          </p:nvPr>
        </p:nvGraphicFramePr>
        <p:xfrm>
          <a:off x="457200" y="1600200"/>
          <a:ext cx="8229600" cy="4418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0094"/>
            <a:ext cx="8229600" cy="460106"/>
          </a:xfrm>
        </p:spPr>
        <p:txBody>
          <a:bodyPr>
            <a:normAutofit/>
          </a:bodyPr>
          <a:lstStyle/>
          <a:p>
            <a:r>
              <a:rPr lang="en-US" sz="2000" dirty="0" smtClean="0"/>
              <a:t>Residence Type (</a:t>
            </a:r>
            <a:r>
              <a:rPr lang="en-US" sz="2000" i="1" dirty="0" smtClean="0"/>
              <a:t>p </a:t>
            </a:r>
            <a:r>
              <a:rPr lang="en-US" sz="2000" i="1" smtClean="0"/>
              <a:t>&lt; .01</a:t>
            </a:r>
            <a:r>
              <a:rPr lang="en-US" sz="2000" i="1" dirty="0" smtClean="0"/>
              <a:t>)</a:t>
            </a:r>
            <a:endParaRPr lang="en-US" sz="2000"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sp>
        <p:nvSpPr>
          <p:cNvPr id="5" name="Title 1"/>
          <p:cNvSpPr txBox="1">
            <a:spLocks/>
          </p:cNvSpPr>
          <p:nvPr/>
        </p:nvSpPr>
        <p:spPr>
          <a:xfrm>
            <a:off x="457200" y="309052"/>
            <a:ext cx="8229600" cy="648480"/>
          </a:xfrm>
          <a:prstGeom prst="rect">
            <a:avLst/>
          </a:prstGeom>
        </p:spPr>
        <p:txBody>
          <a:bodyPr vert="horz" lIns="91440" tIns="45720" rIns="91440" bIns="45720" rtlCol="0" anchor="ctr">
            <a:normAutofit fontScale="900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B06100"/>
                </a:solidFill>
                <a:effectLst/>
                <a:uLnTx/>
                <a:uFillTx/>
                <a:latin typeface="+mj-lt"/>
                <a:ea typeface="+mj-ea"/>
                <a:cs typeface="+mj-cs"/>
              </a:rPr>
              <a:t>Demographic Differences:</a:t>
            </a:r>
            <a:endParaRPr kumimoji="0" lang="en-US" sz="4400" b="1" i="0" u="none" strike="noStrike" kern="1200" cap="none" spc="0" normalizeH="0" baseline="0" noProof="0" dirty="0">
              <a:ln>
                <a:noFill/>
              </a:ln>
              <a:solidFill>
                <a:srgbClr val="B06100"/>
              </a:solidFill>
              <a:effectLst/>
              <a:uLnTx/>
              <a:uFillTx/>
              <a:latin typeface="+mj-lt"/>
              <a:ea typeface="+mj-ea"/>
              <a:cs typeface="+mj-cs"/>
            </a:endParaRPr>
          </a:p>
        </p:txBody>
      </p:sp>
      <p:graphicFrame>
        <p:nvGraphicFramePr>
          <p:cNvPr id="10" name="Content Placeholder 9"/>
          <p:cNvGraphicFramePr>
            <a:graphicFrameLocks noGrp="1"/>
          </p:cNvGraphicFramePr>
          <p:nvPr>
            <p:ph idx="1"/>
          </p:nvPr>
        </p:nvGraphicFramePr>
        <p:xfrm>
          <a:off x="457200" y="1600200"/>
          <a:ext cx="8229600" cy="4418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We see……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There are significant differences in demographic characteristics amongst individuals of differing races/ethnicities. </a:t>
            </a:r>
          </a:p>
          <a:p>
            <a:pPr lvl="1"/>
            <a:r>
              <a:rPr lang="en-US" dirty="0" smtClean="0"/>
              <a:t>Could those differences be influencing the racial and ethnic disparities we see in preventive healthcare use? </a:t>
            </a:r>
          </a:p>
          <a:p>
            <a:endParaRPr lang="en-US" dirty="0" smtClean="0"/>
          </a:p>
          <a:p>
            <a:r>
              <a:rPr lang="en-US" dirty="0" smtClean="0"/>
              <a:t>Logistic regression to control for these demographic differences. </a:t>
            </a:r>
          </a:p>
          <a:p>
            <a:pPr>
              <a:buNone/>
            </a:pPr>
            <a:r>
              <a:rPr lang="en-US" dirty="0" smtClean="0"/>
              <a:t>	</a:t>
            </a:r>
            <a:endParaRPr lang="en-US"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t>
            </a:r>
            <a:r>
              <a:rPr lang="en-US" u="sng" dirty="0" smtClean="0"/>
              <a:t/>
            </a:r>
            <a:br>
              <a:rPr lang="en-US" u="sng" dirty="0" smtClean="0"/>
            </a:br>
            <a:r>
              <a:rPr lang="en-US" dirty="0" smtClean="0"/>
              <a:t>NATIONAL CORE INDICATORS (NCI)?</a:t>
            </a:r>
            <a:endParaRPr lang="en-US" dirty="0"/>
          </a:p>
        </p:txBody>
      </p:sp>
      <p:sp>
        <p:nvSpPr>
          <p:cNvPr id="3" name="Content Placeholder 2"/>
          <p:cNvSpPr>
            <a:spLocks noGrp="1"/>
          </p:cNvSpPr>
          <p:nvPr>
            <p:ph idx="1"/>
          </p:nvPr>
        </p:nvSpPr>
        <p:spPr/>
        <p:txBody>
          <a:bodyPr>
            <a:normAutofit fontScale="92500"/>
          </a:bodyPr>
          <a:lstStyle/>
          <a:p>
            <a:r>
              <a:rPr lang="en-US" sz="2800" dirty="0" smtClean="0"/>
              <a:t>Multi-state collaboration of state DD agencies</a:t>
            </a:r>
          </a:p>
          <a:p>
            <a:r>
              <a:rPr lang="en-US" sz="2800" dirty="0" smtClean="0"/>
              <a:t>Measures performance of public systems for people with intellectual and developmental disabilities</a:t>
            </a:r>
          </a:p>
          <a:p>
            <a:r>
              <a:rPr lang="en-US" sz="2800" dirty="0" smtClean="0"/>
              <a:t>Assesses performance in several areas, including: employment, community inclusion, choice, rights, and health and safety</a:t>
            </a:r>
          </a:p>
          <a:p>
            <a:r>
              <a:rPr lang="en-US" sz="2800" dirty="0" smtClean="0"/>
              <a:t>Launched in 1997 in 13 participating states</a:t>
            </a:r>
          </a:p>
          <a:p>
            <a:pPr marL="174625" indent="-174625">
              <a:spcBef>
                <a:spcPct val="15000"/>
              </a:spcBef>
              <a:spcAft>
                <a:spcPct val="15000"/>
              </a:spcAft>
            </a:pPr>
            <a:r>
              <a:rPr lang="en-US" sz="2800" dirty="0" smtClean="0"/>
              <a:t>  Supported by participating states</a:t>
            </a:r>
          </a:p>
          <a:p>
            <a:pPr marL="174625" indent="-174625">
              <a:spcBef>
                <a:spcPct val="15000"/>
              </a:spcBef>
              <a:spcAft>
                <a:spcPct val="15000"/>
              </a:spcAft>
            </a:pPr>
            <a:r>
              <a:rPr lang="en-US" sz="2800" dirty="0" smtClean="0"/>
              <a:t>  NASDDDS – HSRI Collaboration</a:t>
            </a:r>
          </a:p>
          <a:p>
            <a:pPr marL="174625" indent="-174625">
              <a:spcBef>
                <a:spcPct val="15000"/>
              </a:spcBef>
              <a:spcAft>
                <a:spcPct val="15000"/>
              </a:spcAft>
              <a:buNone/>
            </a:pPr>
            <a:endParaRPr lang="en-US" sz="2800" dirty="0" smtClean="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spTree>
    <p:extLst>
      <p:ext uri="{BB962C8B-B14F-4D97-AF65-F5344CB8AC3E}">
        <p14:creationId xmlns:p14="http://schemas.microsoft.com/office/powerpoint/2010/main" xmlns="" val="22543026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t>Logistic Regression Results </a:t>
            </a:r>
            <a:endParaRPr lang="en-US" dirty="0"/>
          </a:p>
        </p:txBody>
      </p:sp>
      <p:sp>
        <p:nvSpPr>
          <p:cNvPr id="6" name="Content Placeholder 5"/>
          <p:cNvSpPr>
            <a:spLocks noGrp="1"/>
          </p:cNvSpPr>
          <p:nvPr>
            <p:ph sz="half" idx="1"/>
          </p:nvPr>
        </p:nvSpPr>
        <p:spPr/>
        <p:txBody>
          <a:bodyPr/>
          <a:lstStyle/>
          <a:p>
            <a:r>
              <a:rPr lang="en-US" sz="2400" dirty="0" smtClean="0"/>
              <a:t>Controlling for:</a:t>
            </a:r>
          </a:p>
          <a:p>
            <a:pPr lvl="1"/>
            <a:r>
              <a:rPr lang="en-US" sz="1400" dirty="0" smtClean="0"/>
              <a:t>State;</a:t>
            </a:r>
          </a:p>
          <a:p>
            <a:pPr lvl="1"/>
            <a:r>
              <a:rPr lang="en-US" sz="1400" dirty="0" smtClean="0"/>
              <a:t>Age; </a:t>
            </a:r>
          </a:p>
          <a:p>
            <a:pPr lvl="1"/>
            <a:r>
              <a:rPr lang="en-US" sz="1400" dirty="0" smtClean="0"/>
              <a:t>Gender; </a:t>
            </a:r>
          </a:p>
          <a:p>
            <a:pPr lvl="1"/>
            <a:r>
              <a:rPr lang="en-US" sz="1400" dirty="0" smtClean="0"/>
              <a:t>Primary language; </a:t>
            </a:r>
          </a:p>
          <a:p>
            <a:pPr lvl="1"/>
            <a:r>
              <a:rPr lang="en-US" sz="1400" dirty="0" smtClean="0"/>
              <a:t>Level of ID; </a:t>
            </a:r>
          </a:p>
          <a:p>
            <a:pPr lvl="1"/>
            <a:r>
              <a:rPr lang="en-US" sz="1400" dirty="0" smtClean="0"/>
              <a:t>Diagnosis of mental illness;</a:t>
            </a:r>
          </a:p>
          <a:p>
            <a:pPr lvl="1"/>
            <a:r>
              <a:rPr lang="en-US" sz="1400" dirty="0" smtClean="0"/>
              <a:t>Diagnosis of hearing loss;</a:t>
            </a:r>
          </a:p>
          <a:p>
            <a:pPr lvl="1"/>
            <a:endParaRPr lang="en-US" dirty="0"/>
          </a:p>
        </p:txBody>
      </p:sp>
      <p:sp>
        <p:nvSpPr>
          <p:cNvPr id="11" name="Content Placeholder 10"/>
          <p:cNvSpPr>
            <a:spLocks noGrp="1"/>
          </p:cNvSpPr>
          <p:nvPr>
            <p:ph sz="half" idx="2"/>
          </p:nvPr>
        </p:nvSpPr>
        <p:spPr>
          <a:xfrm>
            <a:off x="4648200" y="2088776"/>
            <a:ext cx="4038600" cy="4037387"/>
          </a:xfrm>
        </p:spPr>
        <p:txBody>
          <a:bodyPr>
            <a:normAutofit/>
          </a:bodyPr>
          <a:lstStyle/>
          <a:p>
            <a:pPr lvl="1"/>
            <a:r>
              <a:rPr lang="en-US" sz="1400" dirty="0" smtClean="0"/>
              <a:t>Diagnosis of Down Syndrome; </a:t>
            </a:r>
          </a:p>
          <a:p>
            <a:pPr lvl="1"/>
            <a:r>
              <a:rPr lang="en-US" sz="1400" dirty="0" smtClean="0"/>
              <a:t>Poor health status; </a:t>
            </a:r>
          </a:p>
          <a:p>
            <a:pPr lvl="1"/>
            <a:r>
              <a:rPr lang="en-US" sz="1400" dirty="0" smtClean="0"/>
              <a:t>Residence type; </a:t>
            </a:r>
          </a:p>
          <a:p>
            <a:pPr lvl="1"/>
            <a:r>
              <a:rPr lang="en-US" sz="1400" dirty="0" smtClean="0"/>
              <a:t>Mobility; </a:t>
            </a:r>
          </a:p>
          <a:p>
            <a:pPr lvl="1"/>
            <a:r>
              <a:rPr lang="en-US" sz="1400" dirty="0" smtClean="0"/>
              <a:t>Primary mode of expression; </a:t>
            </a:r>
          </a:p>
          <a:p>
            <a:pPr algn="ctr">
              <a:buNone/>
            </a:pPr>
            <a:r>
              <a:rPr lang="en-US" sz="1600" b="1" u="sng" dirty="0" smtClean="0"/>
              <a:t>Coefficients not shown</a:t>
            </a:r>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sp>
        <p:nvSpPr>
          <p:cNvPr id="9" name="TextBox 8"/>
          <p:cNvSpPr txBox="1"/>
          <p:nvPr/>
        </p:nvSpPr>
        <p:spPr>
          <a:xfrm>
            <a:off x="1296915" y="6018213"/>
            <a:ext cx="2513085" cy="276999"/>
          </a:xfrm>
          <a:prstGeom prst="rect">
            <a:avLst/>
          </a:prstGeom>
          <a:noFill/>
        </p:spPr>
        <p:txBody>
          <a:bodyPr wrap="square" rtlCol="0">
            <a:spAutoFit/>
          </a:bodyPr>
          <a:lstStyle/>
          <a:p>
            <a:r>
              <a:rPr lang="en-US" sz="1200" i="1" dirty="0" smtClean="0"/>
              <a:t>* p &lt; .01</a:t>
            </a:r>
            <a:endParaRPr lang="en-US" sz="1200" i="1" dirty="0"/>
          </a:p>
        </p:txBody>
      </p:sp>
      <p:graphicFrame>
        <p:nvGraphicFramePr>
          <p:cNvPr id="45062" name="Object 6"/>
          <p:cNvGraphicFramePr>
            <a:graphicFrameLocks noChangeAspect="1"/>
          </p:cNvGraphicFramePr>
          <p:nvPr/>
        </p:nvGraphicFramePr>
        <p:xfrm>
          <a:off x="457200" y="3983226"/>
          <a:ext cx="8229600" cy="2034987"/>
        </p:xfrm>
        <a:graphic>
          <a:graphicData uri="http://schemas.openxmlformats.org/presentationml/2006/ole">
            <p:oleObj spid="_x0000_s45062" name="Worksheet" r:id="rId3" imgW="5981726" imgH="952551" progId="Excel.Sheet.12">
              <p:embed/>
            </p:oleObj>
          </a:graphicData>
        </a:graphic>
      </p:graphicFrame>
      <p:sp>
        <p:nvSpPr>
          <p:cNvPr id="8" name="Up Arrow 7"/>
          <p:cNvSpPr/>
          <p:nvPr/>
        </p:nvSpPr>
        <p:spPr>
          <a:xfrm>
            <a:off x="5280212" y="3433482"/>
            <a:ext cx="268941" cy="313765"/>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Controlling for State &amp; Demographics…</a:t>
            </a:r>
            <a:endParaRPr lang="en-US" sz="4000" dirty="0"/>
          </a:p>
        </p:txBody>
      </p:sp>
      <p:sp>
        <p:nvSpPr>
          <p:cNvPr id="3" name="Content Placeholder 2"/>
          <p:cNvSpPr>
            <a:spLocks noGrp="1"/>
          </p:cNvSpPr>
          <p:nvPr>
            <p:ph idx="1"/>
          </p:nvPr>
        </p:nvSpPr>
        <p:spPr>
          <a:xfrm>
            <a:off x="457200" y="1417638"/>
            <a:ext cx="8229600" cy="4600539"/>
          </a:xfrm>
        </p:spPr>
        <p:txBody>
          <a:bodyPr>
            <a:normAutofit/>
          </a:bodyPr>
          <a:lstStyle/>
          <a:p>
            <a:r>
              <a:rPr lang="en-US" sz="1800" dirty="0" smtClean="0"/>
              <a:t>Race/ethnicity is still a significant predictor for :</a:t>
            </a:r>
          </a:p>
          <a:p>
            <a:pPr lvl="1"/>
            <a:r>
              <a:rPr lang="en-US" sz="1400" dirty="0" smtClean="0"/>
              <a:t>Has had dentist visit in past year</a:t>
            </a:r>
          </a:p>
          <a:p>
            <a:pPr lvl="2"/>
            <a:r>
              <a:rPr lang="en-US" sz="1400" dirty="0" smtClean="0"/>
              <a:t>African American, Non-Hispanic respondents are significantly less likely to have had a dentist visit in the past year</a:t>
            </a:r>
          </a:p>
          <a:p>
            <a:pPr lvl="1"/>
            <a:r>
              <a:rPr lang="en-US" sz="1400" dirty="0" smtClean="0"/>
              <a:t>Has had eye exam in past year </a:t>
            </a:r>
          </a:p>
          <a:p>
            <a:pPr lvl="2"/>
            <a:r>
              <a:rPr lang="en-US" sz="1400" dirty="0" smtClean="0"/>
              <a:t>African American, Non-Hispanic respondents are significantly more likely than White, Non-Hispanic respondents to have had an eye exam in the past year</a:t>
            </a:r>
          </a:p>
          <a:p>
            <a:pPr lvl="1"/>
            <a:r>
              <a:rPr lang="en-US" sz="1400" dirty="0" smtClean="0"/>
              <a:t>Has had flu vaccine in past year</a:t>
            </a:r>
          </a:p>
          <a:p>
            <a:pPr lvl="2"/>
            <a:r>
              <a:rPr lang="en-US" sz="1400" dirty="0" smtClean="0"/>
              <a:t>African American, Non-Hispanic respondents are significantly less likely than White, Non-Hispanic respondents to have had a flu vaccine in the past year</a:t>
            </a:r>
          </a:p>
          <a:p>
            <a:r>
              <a:rPr lang="en-US" sz="1800" dirty="0" smtClean="0"/>
              <a:t>Controlling for other demographic factors, race/ethnicity is no longer a significant predictor for:</a:t>
            </a:r>
          </a:p>
          <a:p>
            <a:pPr lvl="1"/>
            <a:r>
              <a:rPr lang="en-US" sz="1400" dirty="0" smtClean="0"/>
              <a:t>Has primary care doctor</a:t>
            </a:r>
          </a:p>
          <a:p>
            <a:pPr lvl="1"/>
            <a:r>
              <a:rPr lang="en-US" sz="1400" dirty="0" smtClean="0"/>
              <a:t>Has had physical exam in past year </a:t>
            </a:r>
          </a:p>
          <a:p>
            <a:pPr lvl="1"/>
            <a:r>
              <a:rPr lang="en-US" sz="1400" dirty="0" smtClean="0"/>
              <a:t>Has had hearing test in the past five years</a:t>
            </a:r>
          </a:p>
          <a:p>
            <a:pPr lvl="1"/>
            <a:r>
              <a:rPr lang="en-US" sz="1400" dirty="0" smtClean="0"/>
              <a:t>Has ever had pneumonia vaccine</a:t>
            </a:r>
            <a:endParaRPr lang="en-US" dirty="0" smtClean="0"/>
          </a:p>
          <a:p>
            <a:pPr lvl="1"/>
            <a:endParaRPr lang="en-US" sz="1400" dirty="0" smtClean="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26" y="266012"/>
            <a:ext cx="8229600" cy="1143000"/>
          </a:xfrm>
        </p:spPr>
        <p:txBody>
          <a:bodyPr>
            <a:normAutofit/>
          </a:bodyPr>
          <a:lstStyle/>
          <a:p>
            <a:r>
              <a:rPr lang="en-US" dirty="0" smtClean="0"/>
              <a:t>Conclusions:</a:t>
            </a:r>
            <a:endParaRPr lang="en-US" sz="4000" dirty="0"/>
          </a:p>
        </p:txBody>
      </p:sp>
      <p:sp>
        <p:nvSpPr>
          <p:cNvPr id="3" name="Content Placeholder 2"/>
          <p:cNvSpPr>
            <a:spLocks noGrp="1"/>
          </p:cNvSpPr>
          <p:nvPr>
            <p:ph idx="1"/>
          </p:nvPr>
        </p:nvSpPr>
        <p:spPr>
          <a:xfrm>
            <a:off x="457200" y="1120588"/>
            <a:ext cx="8229600" cy="4897589"/>
          </a:xfrm>
        </p:spPr>
        <p:txBody>
          <a:bodyPr>
            <a:normAutofit/>
          </a:bodyPr>
          <a:lstStyle/>
          <a:p>
            <a:endParaRPr lang="en-US" sz="1800" dirty="0" smtClean="0"/>
          </a:p>
          <a:p>
            <a:r>
              <a:rPr lang="en-US" sz="1800" dirty="0" smtClean="0"/>
              <a:t>There are apparent differences in likelihood of receiving preventive care by race/ethnicity</a:t>
            </a:r>
          </a:p>
          <a:p>
            <a:pPr lvl="1"/>
            <a:r>
              <a:rPr lang="en-US" sz="1400" dirty="0" smtClean="0"/>
              <a:t>White, Non-Hispanic respondents less likely to have a primary care doc</a:t>
            </a:r>
          </a:p>
          <a:p>
            <a:pPr lvl="1"/>
            <a:r>
              <a:rPr lang="en-US" sz="1400" dirty="0" smtClean="0"/>
              <a:t>White, Non-Hispanic respondents more likely to have had a physical exam, a dental exam, a flu vaccination and/or a pneumonia vaccination</a:t>
            </a:r>
            <a:endParaRPr lang="en-US" sz="1800" dirty="0" smtClean="0"/>
          </a:p>
          <a:p>
            <a:r>
              <a:rPr lang="en-US" sz="1800" dirty="0" smtClean="0"/>
              <a:t>Adults with IDD of different racial/ethnic backgrounds also differ in other demographic factors</a:t>
            </a:r>
          </a:p>
          <a:p>
            <a:pPr lvl="1"/>
            <a:r>
              <a:rPr lang="en-US" sz="1400" dirty="0" smtClean="0"/>
              <a:t>Where they live  (both type of residence and state of residence)</a:t>
            </a:r>
          </a:p>
          <a:p>
            <a:pPr lvl="1"/>
            <a:r>
              <a:rPr lang="en-US" sz="1400" dirty="0" smtClean="0"/>
              <a:t>Their age</a:t>
            </a:r>
          </a:p>
          <a:p>
            <a:pPr lvl="1"/>
            <a:r>
              <a:rPr lang="en-US" sz="1400" dirty="0" smtClean="0"/>
              <a:t>Their means of expression</a:t>
            </a:r>
          </a:p>
          <a:p>
            <a:pPr lvl="1"/>
            <a:r>
              <a:rPr lang="en-US" sz="1400" dirty="0" smtClean="0"/>
              <a:t>Their language</a:t>
            </a:r>
          </a:p>
          <a:p>
            <a:pPr lvl="1"/>
            <a:r>
              <a:rPr lang="en-US" sz="1400" dirty="0" smtClean="0"/>
              <a:t>Their level of ID</a:t>
            </a:r>
          </a:p>
          <a:p>
            <a:pPr lvl="1"/>
            <a:r>
              <a:rPr lang="en-US" sz="1400" dirty="0" smtClean="0"/>
              <a:t>Other diagnoses</a:t>
            </a:r>
          </a:p>
          <a:p>
            <a:pPr lvl="1"/>
            <a:r>
              <a:rPr lang="en-US" sz="1400" dirty="0" smtClean="0"/>
              <a:t>Their level of mobility</a:t>
            </a:r>
          </a:p>
          <a:p>
            <a:r>
              <a:rPr lang="en-US" sz="2200" dirty="0" smtClean="0"/>
              <a:t>It is crucial to control for these demographic factors.</a:t>
            </a:r>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417638"/>
            <a:ext cx="8229600" cy="4600539"/>
          </a:xfrm>
        </p:spPr>
        <p:txBody>
          <a:bodyPr>
            <a:normAutofit fontScale="92500"/>
          </a:bodyPr>
          <a:lstStyle/>
          <a:p>
            <a:r>
              <a:rPr lang="en-US" dirty="0" smtClean="0"/>
              <a:t>After controlling for demographics and state:</a:t>
            </a:r>
          </a:p>
          <a:p>
            <a:pPr lvl="1"/>
            <a:r>
              <a:rPr lang="en-US" dirty="0" smtClean="0"/>
              <a:t>Many differences observed in descriptive analyses are no longer significant. </a:t>
            </a:r>
          </a:p>
          <a:p>
            <a:r>
              <a:rPr lang="en-US" dirty="0" smtClean="0"/>
              <a:t>However, some differences remain:</a:t>
            </a:r>
          </a:p>
          <a:p>
            <a:r>
              <a:rPr lang="en-US" sz="1800" dirty="0" smtClean="0"/>
              <a:t>Race/ethnicity is still a significant predictor for :</a:t>
            </a:r>
          </a:p>
          <a:p>
            <a:pPr lvl="1"/>
            <a:r>
              <a:rPr lang="en-US" sz="1400" dirty="0" smtClean="0"/>
              <a:t>Has had dentist visit in past year</a:t>
            </a:r>
          </a:p>
          <a:p>
            <a:pPr lvl="2"/>
            <a:r>
              <a:rPr lang="en-US" sz="1400" dirty="0" smtClean="0"/>
              <a:t>African American, Non-Hispanic respondents are significantly less likely to have had a dentist visit in the past year</a:t>
            </a:r>
          </a:p>
          <a:p>
            <a:pPr lvl="1"/>
            <a:r>
              <a:rPr lang="en-US" sz="1400" dirty="0" smtClean="0"/>
              <a:t>Has had eye exam in past year </a:t>
            </a:r>
          </a:p>
          <a:p>
            <a:pPr lvl="2"/>
            <a:r>
              <a:rPr lang="en-US" sz="1400" dirty="0" smtClean="0"/>
              <a:t>African American, Non-Hispanic respondents are significantly more likely than White, Non-Hispanic respondents to have had an eye exam in the past year</a:t>
            </a:r>
          </a:p>
          <a:p>
            <a:pPr lvl="1"/>
            <a:r>
              <a:rPr lang="en-US" sz="1400" dirty="0" smtClean="0"/>
              <a:t>Has had flu vaccine in past year</a:t>
            </a:r>
          </a:p>
          <a:p>
            <a:pPr lvl="2"/>
            <a:r>
              <a:rPr lang="en-US" sz="1400" dirty="0" smtClean="0"/>
              <a:t>African American, Non-Hispanic respondents are significantly less likely than White, Non-Hispanic respondents to have had a flu vaccine in the past year</a:t>
            </a:r>
          </a:p>
          <a:p>
            <a:pPr lvl="1"/>
            <a:endParaRPr lang="en-US"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0774"/>
          </a:xfrm>
        </p:spPr>
        <p:txBody>
          <a:bodyPr>
            <a:normAutofit/>
          </a:bodyPr>
          <a:lstStyle/>
          <a:p>
            <a:r>
              <a:rPr lang="en-US" dirty="0" smtClean="0"/>
              <a:t>Conclusions:</a:t>
            </a:r>
            <a:endParaRPr lang="en-US" sz="4000" dirty="0"/>
          </a:p>
        </p:txBody>
      </p:sp>
      <p:sp>
        <p:nvSpPr>
          <p:cNvPr id="3" name="Content Placeholder 2"/>
          <p:cNvSpPr>
            <a:spLocks noGrp="1"/>
          </p:cNvSpPr>
          <p:nvPr>
            <p:ph idx="1"/>
          </p:nvPr>
        </p:nvSpPr>
        <p:spPr>
          <a:xfrm>
            <a:off x="457200" y="1048872"/>
            <a:ext cx="8229600" cy="4969306"/>
          </a:xfrm>
        </p:spPr>
        <p:txBody>
          <a:bodyPr>
            <a:normAutofit/>
          </a:bodyPr>
          <a:lstStyle/>
          <a:p>
            <a:r>
              <a:rPr lang="en-US" sz="1800" dirty="0" smtClean="0"/>
              <a:t>State in which individual resides is a highly significant predictor of receipt of all preventive care variables. </a:t>
            </a:r>
          </a:p>
          <a:p>
            <a:endParaRPr lang="en-US" sz="1800" dirty="0" smtClean="0"/>
          </a:p>
          <a:p>
            <a:r>
              <a:rPr lang="en-US" sz="1800" dirty="0" smtClean="0"/>
              <a:t>Residence type is strongly related to use of preventive care. </a:t>
            </a:r>
          </a:p>
          <a:p>
            <a:endParaRPr lang="en-US" sz="1800" dirty="0" smtClean="0"/>
          </a:p>
          <a:p>
            <a:r>
              <a:rPr lang="en-US" sz="1800" dirty="0" smtClean="0"/>
              <a:t>Speaking  a language other than English has a negative effect on receipt of a physical exam in the past year and receipt of a dental exam in the past year</a:t>
            </a:r>
          </a:p>
          <a:p>
            <a:pPr>
              <a:buNone/>
            </a:pPr>
            <a:endParaRPr lang="en-US" sz="800" dirty="0" smtClean="0"/>
          </a:p>
          <a:p>
            <a:endParaRPr lang="en-US" sz="1800" dirty="0" smtClean="0"/>
          </a:p>
          <a:p>
            <a:r>
              <a:rPr lang="en-US" sz="1800" dirty="0" smtClean="0"/>
              <a:t>Individuals with less mobility are significantly more likely than those who are self-mobile (without using aids) to have been vaccinated against the flu and pneumonia.  However, individuals who move themselves without aids are significantly more likely to have had a vision screening in the past year.</a:t>
            </a:r>
          </a:p>
          <a:p>
            <a:endParaRPr lang="en-US" sz="800" dirty="0" smtClean="0"/>
          </a:p>
          <a:p>
            <a:endParaRPr lang="en-US" sz="1800" dirty="0" smtClean="0"/>
          </a:p>
          <a:p>
            <a:r>
              <a:rPr lang="en-US" sz="1800" dirty="0" smtClean="0"/>
              <a:t>Age is significantly related to receipt of physical exam, dentist visit and flu and pneumonia vaccines. </a:t>
            </a:r>
          </a:p>
          <a:p>
            <a:endParaRPr lang="en-US" sz="1800" dirty="0" smtClean="0"/>
          </a:p>
          <a:p>
            <a:endParaRPr lang="en-US" sz="1800" dirty="0" smtClean="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a:xfrm>
            <a:off x="457200" y="1147482"/>
            <a:ext cx="8229600" cy="4870695"/>
          </a:xfrm>
        </p:spPr>
        <p:txBody>
          <a:bodyPr>
            <a:normAutofit fontScale="92500"/>
          </a:bodyPr>
          <a:lstStyle/>
          <a:p>
            <a:r>
              <a:rPr lang="en-US" sz="1800" dirty="0" smtClean="0"/>
              <a:t>“Don’t know” responses are excluded from analyses.  For some health care variables, the rate of “don’t know” responses are fairly high.  </a:t>
            </a:r>
          </a:p>
          <a:p>
            <a:endParaRPr lang="en-US" sz="900" dirty="0" smtClean="0"/>
          </a:p>
          <a:p>
            <a:r>
              <a:rPr lang="en-US" sz="1800" dirty="0" smtClean="0"/>
              <a:t>Data less likely to be available in independent/family home settings – i.e. higher rates of “don’t know” responses. </a:t>
            </a:r>
          </a:p>
          <a:p>
            <a:endParaRPr lang="en-US" sz="900" dirty="0" smtClean="0"/>
          </a:p>
          <a:p>
            <a:r>
              <a:rPr lang="en-US" sz="1800" dirty="0" smtClean="0"/>
              <a:t>Choice is not taken into account - what if person does not want to get a specific test?</a:t>
            </a:r>
          </a:p>
          <a:p>
            <a:pPr>
              <a:buNone/>
            </a:pPr>
            <a:endParaRPr lang="en-US" sz="900" dirty="0" smtClean="0"/>
          </a:p>
          <a:p>
            <a:r>
              <a:rPr lang="en-US" sz="1800" dirty="0" smtClean="0"/>
              <a:t>There may be other pertinent factors affecting likelihood of receipt of care that were not controlled for.  </a:t>
            </a:r>
          </a:p>
          <a:p>
            <a:endParaRPr lang="en-US" sz="800" dirty="0" smtClean="0"/>
          </a:p>
          <a:p>
            <a:r>
              <a:rPr lang="en-US" sz="1800" dirty="0" smtClean="0"/>
              <a:t>Standards regarding recommended frequency of care used are for general population.</a:t>
            </a:r>
          </a:p>
          <a:p>
            <a:endParaRPr lang="en-US" sz="800" dirty="0" smtClean="0"/>
          </a:p>
          <a:p>
            <a:r>
              <a:rPr lang="en-US" sz="1800" dirty="0" smtClean="0"/>
              <a:t>No data on income or SES. Previous research has shown that racial/ethnic disparities are often confounded by disparities based on SES. </a:t>
            </a:r>
          </a:p>
          <a:p>
            <a:pPr>
              <a:buNone/>
            </a:pPr>
            <a:endParaRPr lang="en-US" sz="1800" dirty="0" smtClean="0"/>
          </a:p>
          <a:p>
            <a:r>
              <a:rPr lang="en-US" sz="1800" b="1" dirty="0" smtClean="0"/>
              <a:t>It’s important to continue research on this topic in order to inform the development of more targeted education and outreach. </a:t>
            </a:r>
          </a:p>
          <a:p>
            <a:pPr>
              <a:buNone/>
            </a:pPr>
            <a:endParaRPr lang="en-US" sz="1800" dirty="0" smtClean="0"/>
          </a:p>
          <a:p>
            <a:endParaRPr lang="en-US" dirty="0" smtClean="0"/>
          </a:p>
          <a:p>
            <a:pPr lvl="1"/>
            <a:endParaRPr lang="en-US" dirty="0" smtClean="0"/>
          </a:p>
          <a:p>
            <a:endParaRPr lang="en-US"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Contacts</a:t>
            </a:r>
            <a:endParaRPr lang="en-US" dirty="0"/>
          </a:p>
        </p:txBody>
      </p:sp>
      <p:sp>
        <p:nvSpPr>
          <p:cNvPr id="3" name="Content Placeholder 2"/>
          <p:cNvSpPr>
            <a:spLocks noGrp="1"/>
          </p:cNvSpPr>
          <p:nvPr>
            <p:ph idx="1"/>
          </p:nvPr>
        </p:nvSpPr>
        <p:spPr/>
        <p:txBody>
          <a:bodyPr/>
          <a:lstStyle/>
          <a:p>
            <a:r>
              <a:rPr lang="en-US" sz="2800" dirty="0" smtClean="0"/>
              <a:t>HSRI</a:t>
            </a:r>
          </a:p>
          <a:p>
            <a:pPr lvl="1"/>
            <a:r>
              <a:rPr lang="en-US" dirty="0" smtClean="0"/>
              <a:t>Julie Bershadsky: </a:t>
            </a:r>
            <a:r>
              <a:rPr lang="en-US" dirty="0" smtClean="0">
                <a:hlinkClick r:id="rId2"/>
              </a:rPr>
              <a:t>jbershadsky@hsri.org</a:t>
            </a:r>
            <a:endParaRPr lang="en-US" dirty="0" smtClean="0"/>
          </a:p>
          <a:p>
            <a:pPr lvl="1"/>
            <a:r>
              <a:rPr lang="en-US" dirty="0" smtClean="0"/>
              <a:t>Dorothy Hiersteiner: </a:t>
            </a:r>
            <a:r>
              <a:rPr lang="en-US" dirty="0" smtClean="0">
                <a:hlinkClick r:id="rId3"/>
              </a:rPr>
              <a:t>dhiersteiner@hsri.org</a:t>
            </a:r>
            <a:r>
              <a:rPr lang="en-US" dirty="0" smtClean="0"/>
              <a:t> </a:t>
            </a:r>
          </a:p>
          <a:p>
            <a:r>
              <a:rPr lang="en-US" sz="2800" dirty="0" smtClean="0"/>
              <a:t>NASDDDS</a:t>
            </a:r>
          </a:p>
          <a:p>
            <a:pPr lvl="1"/>
            <a:r>
              <a:rPr lang="en-US" dirty="0" smtClean="0"/>
              <a:t>Mary Lee Fay: </a:t>
            </a:r>
            <a:r>
              <a:rPr lang="en-US" dirty="0" smtClean="0">
                <a:hlinkClick r:id="rId4"/>
              </a:rPr>
              <a:t>MLFay@nasddds.org</a:t>
            </a:r>
            <a:endParaRPr lang="en-US" dirty="0" smtClean="0"/>
          </a:p>
          <a:p>
            <a:pPr lvl="1">
              <a:buNone/>
            </a:pPr>
            <a:endParaRPr lang="en-US" sz="1200" dirty="0" smtClean="0"/>
          </a:p>
          <a:p>
            <a:r>
              <a:rPr lang="en-US" sz="2800" dirty="0" smtClean="0"/>
              <a:t>NCI website: </a:t>
            </a:r>
            <a:r>
              <a:rPr lang="en-US" sz="2800" dirty="0" smtClean="0">
                <a:hlinkClick r:id="rId5"/>
              </a:rPr>
              <a:t>www.nationalcoreindicators.org</a:t>
            </a:r>
            <a:endParaRPr lang="en-US" sz="2800" dirty="0" smtClean="0"/>
          </a:p>
          <a:p>
            <a:pPr>
              <a:buNone/>
            </a:pPr>
            <a:endParaRPr lang="en-US"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pic>
        <p:nvPicPr>
          <p:cNvPr id="5" name="Picture 4" descr="hsri_logo_type_negative.png"/>
          <p:cNvPicPr>
            <a:picLocks noChangeAspect="1"/>
          </p:cNvPicPr>
          <p:nvPr/>
        </p:nvPicPr>
        <p:blipFill>
          <a:blip r:embed="rId6" cstate="print"/>
          <a:stretch>
            <a:fillRect/>
          </a:stretch>
        </p:blipFill>
        <p:spPr>
          <a:xfrm>
            <a:off x="195072" y="5349240"/>
            <a:ext cx="3629025" cy="847725"/>
          </a:xfrm>
          <a:prstGeom prst="rect">
            <a:avLst/>
          </a:prstGeom>
          <a:solidFill>
            <a:srgbClr val="168DA2"/>
          </a:solidFill>
        </p:spPr>
      </p:pic>
      <p:pic>
        <p:nvPicPr>
          <p:cNvPr id="6" name="Picture 1" descr="NASDDDS LOGO"/>
          <p:cNvPicPr>
            <a:picLocks noChangeAspect="1" noChangeArrowheads="1"/>
          </p:cNvPicPr>
          <p:nvPr/>
        </p:nvPicPr>
        <p:blipFill>
          <a:blip r:embed="rId7" cstate="print"/>
          <a:srcRect/>
          <a:stretch>
            <a:fillRect/>
          </a:stretch>
        </p:blipFill>
        <p:spPr bwMode="auto">
          <a:xfrm>
            <a:off x="5181600" y="5334000"/>
            <a:ext cx="3429000" cy="5536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Text Box 4"/>
          <p:cNvSpPr txBox="1">
            <a:spLocks noChangeArrowheads="1"/>
          </p:cNvSpPr>
          <p:nvPr/>
        </p:nvSpPr>
        <p:spPr bwMode="auto">
          <a:xfrm>
            <a:off x="609600" y="685800"/>
            <a:ext cx="8001000" cy="4031873"/>
          </a:xfrm>
          <a:prstGeom prst="rect">
            <a:avLst/>
          </a:prstGeom>
          <a:noFill/>
          <a:ln w="9525">
            <a:noFill/>
            <a:miter lim="800000"/>
            <a:headEnd/>
            <a:tailEnd/>
          </a:ln>
          <a:effectLst/>
        </p:spPr>
        <p:txBody>
          <a:bodyPr>
            <a:spAutoFit/>
          </a:bodyPr>
          <a:lstStyle/>
          <a:p>
            <a:pPr algn="ctr"/>
            <a:r>
              <a:rPr lang="en-US" sz="2800" dirty="0" smtClean="0">
                <a:latin typeface="Helvetica" pitchFamily="34" charset="0"/>
                <a:cs typeface="Times New Roman" pitchFamily="18" charset="0"/>
              </a:rPr>
              <a:t>Employment Trends of People with Intellectual and Developmental Disabilities, </a:t>
            </a:r>
            <a:r>
              <a:rPr lang="en-US" sz="2800" dirty="0">
                <a:latin typeface="Helvetica" pitchFamily="34" charset="0"/>
                <a:cs typeface="Times New Roman" pitchFamily="18" charset="0"/>
              </a:rPr>
              <a:t/>
            </a:r>
            <a:br>
              <a:rPr lang="en-US" sz="2800" dirty="0">
                <a:latin typeface="Helvetica" pitchFamily="34" charset="0"/>
                <a:cs typeface="Times New Roman" pitchFamily="18" charset="0"/>
              </a:rPr>
            </a:br>
            <a:r>
              <a:rPr lang="en-US" sz="2800" dirty="0" smtClean="0">
                <a:latin typeface="Helvetica" pitchFamily="34" charset="0"/>
                <a:cs typeface="Times New Roman" pitchFamily="18" charset="0"/>
              </a:rPr>
              <a:t>by Race and Ethnicity: 2002–2012</a:t>
            </a:r>
          </a:p>
          <a:p>
            <a:pPr algn="ctr"/>
            <a:endParaRPr lang="en-US" sz="2800" dirty="0" smtClean="0">
              <a:latin typeface="Helvetica" pitchFamily="34" charset="0"/>
              <a:cs typeface="Times New Roman" pitchFamily="18" charset="0"/>
            </a:endParaRPr>
          </a:p>
          <a:p>
            <a:pPr algn="ctr"/>
            <a:endParaRPr lang="en-US" sz="2800" dirty="0" smtClean="0">
              <a:latin typeface="Helvetica" pitchFamily="34" charset="0"/>
              <a:cs typeface="Times New Roman" pitchFamily="18" charset="0"/>
            </a:endParaRPr>
          </a:p>
          <a:p>
            <a:pPr algn="ctr"/>
            <a:endParaRPr lang="en-US" sz="2800" dirty="0" smtClean="0">
              <a:latin typeface="Helvetica" pitchFamily="34" charset="0"/>
              <a:cs typeface="Times New Roman" pitchFamily="18" charset="0"/>
            </a:endParaRPr>
          </a:p>
          <a:p>
            <a:pPr algn="ctr"/>
            <a:r>
              <a:rPr lang="en-US" sz="2000" dirty="0">
                <a:latin typeface="Helvetica" pitchFamily="34" charset="0"/>
                <a:cs typeface="Times New Roman" pitchFamily="18" charset="0"/>
              </a:rPr>
              <a:t>Alberto Migliore </a:t>
            </a:r>
            <a:endParaRPr lang="en-US" sz="2000" dirty="0" smtClean="0">
              <a:latin typeface="Helvetica" pitchFamily="34" charset="0"/>
              <a:cs typeface="Times New Roman" pitchFamily="18" charset="0"/>
            </a:endParaRPr>
          </a:p>
          <a:p>
            <a:pPr algn="ctr"/>
            <a:r>
              <a:rPr lang="en-US" sz="2000" dirty="0" smtClean="0">
                <a:latin typeface="Helvetica" pitchFamily="34" charset="0"/>
                <a:cs typeface="Times New Roman" pitchFamily="18" charset="0"/>
              </a:rPr>
              <a:t>Institute for Community Inclusion</a:t>
            </a:r>
          </a:p>
          <a:p>
            <a:pPr algn="ctr"/>
            <a:r>
              <a:rPr lang="en-US" sz="2000" dirty="0" smtClean="0">
                <a:latin typeface="Helvetica" pitchFamily="34" charset="0"/>
                <a:cs typeface="Times New Roman" pitchFamily="18" charset="0"/>
              </a:rPr>
              <a:t>University of Massachusetts Boston</a:t>
            </a:r>
            <a:endParaRPr lang="en-US" sz="2000" dirty="0">
              <a:latin typeface="Helvetica" pitchFamily="34" charset="0"/>
              <a:cs typeface="Times New Roman" pitchFamily="18" charset="0"/>
            </a:endParaRPr>
          </a:p>
          <a:p>
            <a:pPr algn="ctr"/>
            <a:endParaRPr lang="en-US" sz="2800" dirty="0">
              <a:latin typeface="Helvetica" pitchFamily="34" charset="0"/>
              <a:cs typeface="Times New Roman" pitchFamily="18" charset="0"/>
            </a:endParaRPr>
          </a:p>
        </p:txBody>
      </p:sp>
      <p:sp>
        <p:nvSpPr>
          <p:cNvPr id="73741" name="Text Box 13"/>
          <p:cNvSpPr txBox="1">
            <a:spLocks noChangeArrowheads="1"/>
          </p:cNvSpPr>
          <p:nvPr/>
        </p:nvSpPr>
        <p:spPr bwMode="auto">
          <a:xfrm>
            <a:off x="609600" y="4840069"/>
            <a:ext cx="8001000" cy="461665"/>
          </a:xfrm>
          <a:prstGeom prst="rect">
            <a:avLst/>
          </a:prstGeom>
          <a:noFill/>
          <a:ln w="9525">
            <a:noFill/>
            <a:miter lim="800000"/>
            <a:headEnd/>
            <a:tailEnd/>
          </a:ln>
          <a:effectLst/>
        </p:spPr>
        <p:txBody>
          <a:bodyPr>
            <a:spAutoFit/>
          </a:bodyPr>
          <a:lstStyle/>
          <a:p>
            <a:pPr algn="ctr"/>
            <a:r>
              <a:rPr lang="en-US" sz="1200" dirty="0" smtClean="0"/>
              <a:t>National Association of State Directors of Developmental Disabilities Services</a:t>
            </a:r>
          </a:p>
          <a:p>
            <a:pPr algn="ctr"/>
            <a:r>
              <a:rPr lang="en-US" sz="1200" dirty="0" smtClean="0"/>
              <a:t>Webinar on October 29, 2013 - 3:00 to 4:00 EST</a:t>
            </a:r>
          </a:p>
        </p:txBody>
      </p:sp>
      <p:sp>
        <p:nvSpPr>
          <p:cNvPr id="73751" name="Rectangle 23"/>
          <p:cNvSpPr>
            <a:spLocks noChangeArrowheads="1"/>
          </p:cNvSpPr>
          <p:nvPr/>
        </p:nvSpPr>
        <p:spPr bwMode="auto">
          <a:xfrm>
            <a:off x="0" y="5867400"/>
            <a:ext cx="9144000" cy="990600"/>
          </a:xfrm>
          <a:prstGeom prst="rect">
            <a:avLst/>
          </a:prstGeom>
          <a:solidFill>
            <a:srgbClr val="006699"/>
          </a:solidFill>
          <a:ln w="9525">
            <a:noFill/>
            <a:miter lim="800000"/>
            <a:headEnd/>
            <a:tailEnd/>
          </a:ln>
        </p:spPr>
        <p:txBody>
          <a:bodyPr wrap="none" anchor="ctr"/>
          <a:lstStyle/>
          <a:p>
            <a:endParaRPr lang="en-US"/>
          </a:p>
        </p:txBody>
      </p:sp>
      <p:sp>
        <p:nvSpPr>
          <p:cNvPr id="73752" name="Rectangle 24"/>
          <p:cNvSpPr>
            <a:spLocks noChangeArrowheads="1"/>
          </p:cNvSpPr>
          <p:nvPr/>
        </p:nvSpPr>
        <p:spPr bwMode="auto">
          <a:xfrm>
            <a:off x="0" y="5867400"/>
            <a:ext cx="9144000" cy="152400"/>
          </a:xfrm>
          <a:prstGeom prst="rect">
            <a:avLst/>
          </a:prstGeom>
          <a:solidFill>
            <a:srgbClr val="0099CC"/>
          </a:solidFill>
          <a:ln w="9525">
            <a:noFill/>
            <a:miter lim="800000"/>
            <a:headEnd/>
            <a:tailEnd/>
          </a:ln>
        </p:spPr>
        <p:txBody>
          <a:bodyPr wrap="none" anchor="ctr"/>
          <a:lstStyle/>
          <a:p>
            <a:endParaRPr lang="en-US"/>
          </a:p>
        </p:txBody>
      </p:sp>
      <p:sp>
        <p:nvSpPr>
          <p:cNvPr id="73753" name="Rectangle 25"/>
          <p:cNvSpPr>
            <a:spLocks noChangeArrowheads="1"/>
          </p:cNvSpPr>
          <p:nvPr/>
        </p:nvSpPr>
        <p:spPr bwMode="auto">
          <a:xfrm>
            <a:off x="0" y="0"/>
            <a:ext cx="9144000" cy="304800"/>
          </a:xfrm>
          <a:prstGeom prst="rect">
            <a:avLst/>
          </a:prstGeom>
          <a:solidFill>
            <a:srgbClr val="006699"/>
          </a:solidFill>
          <a:ln w="9525">
            <a:noFill/>
            <a:miter lim="800000"/>
            <a:headEnd/>
            <a:tailEnd/>
          </a:ln>
        </p:spPr>
        <p:txBody>
          <a:bodyPr wrap="none" anchor="ctr"/>
          <a:lstStyle/>
          <a:p>
            <a:endParaRPr lang="en-US"/>
          </a:p>
        </p:txBody>
      </p:sp>
      <p:pic>
        <p:nvPicPr>
          <p:cNvPr id="73754" name="Picture 26" descr="umb_white"/>
          <p:cNvPicPr>
            <a:picLocks noChangeAspect="1" noChangeArrowheads="1"/>
          </p:cNvPicPr>
          <p:nvPr/>
        </p:nvPicPr>
        <p:blipFill>
          <a:blip r:embed="rId3" cstate="print"/>
          <a:srcRect/>
          <a:stretch>
            <a:fillRect/>
          </a:stretch>
        </p:blipFill>
        <p:spPr bwMode="auto">
          <a:xfrm>
            <a:off x="8024813" y="6172200"/>
            <a:ext cx="433387" cy="520700"/>
          </a:xfrm>
          <a:prstGeom prst="rect">
            <a:avLst/>
          </a:prstGeom>
          <a:noFill/>
        </p:spPr>
      </p:pic>
      <p:pic>
        <p:nvPicPr>
          <p:cNvPr id="73755" name="Picture 27" descr="iciPPT_BIG"/>
          <p:cNvPicPr>
            <a:picLocks noChangeAspect="1" noChangeArrowheads="1"/>
          </p:cNvPicPr>
          <p:nvPr/>
        </p:nvPicPr>
        <p:blipFill>
          <a:blip r:embed="rId4" cstate="print"/>
          <a:srcRect/>
          <a:stretch>
            <a:fillRect/>
          </a:stretch>
        </p:blipFill>
        <p:spPr bwMode="auto">
          <a:xfrm>
            <a:off x="152400" y="6042025"/>
            <a:ext cx="4800600" cy="769938"/>
          </a:xfrm>
          <a:prstGeom prst="rect">
            <a:avLst/>
          </a:prstGeom>
          <a:noFill/>
        </p:spPr>
      </p:pic>
      <p:pic>
        <p:nvPicPr>
          <p:cNvPr id="73756" name="Picture 28" descr="CHB_reverse_BIG"/>
          <p:cNvPicPr>
            <a:picLocks noChangeAspect="1" noChangeArrowheads="1"/>
          </p:cNvPicPr>
          <p:nvPr/>
        </p:nvPicPr>
        <p:blipFill>
          <a:blip r:embed="rId5" cstate="print"/>
          <a:srcRect/>
          <a:stretch>
            <a:fillRect/>
          </a:stretch>
        </p:blipFill>
        <p:spPr bwMode="auto">
          <a:xfrm>
            <a:off x="8534400" y="6172200"/>
            <a:ext cx="420688" cy="5334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52400" y="1143000"/>
            <a:ext cx="8839200" cy="954107"/>
          </a:xfrm>
          <a:prstGeom prst="rect">
            <a:avLst/>
          </a:prstGeom>
          <a:noFill/>
          <a:ln w="9525">
            <a:noFill/>
            <a:miter lim="800000"/>
            <a:headEnd/>
            <a:tailEnd/>
          </a:ln>
          <a:effectLst/>
        </p:spPr>
        <p:txBody>
          <a:bodyPr wrap="square">
            <a:spAutoFit/>
          </a:bodyPr>
          <a:lstStyle/>
          <a:p>
            <a:pPr algn="ctr"/>
            <a:r>
              <a:rPr lang="en-US" sz="2800" dirty="0" smtClean="0">
                <a:latin typeface="Helvetica" pitchFamily="34" charset="0"/>
              </a:rPr>
              <a:t>Part I</a:t>
            </a:r>
          </a:p>
          <a:p>
            <a:pPr algn="ctr"/>
            <a:r>
              <a:rPr lang="en-US" sz="2800" dirty="0" smtClean="0">
                <a:latin typeface="Helvetica" pitchFamily="34" charset="0"/>
              </a:rPr>
              <a:t>American Community Survey</a:t>
            </a:r>
          </a:p>
        </p:txBody>
      </p:sp>
      <p:sp>
        <p:nvSpPr>
          <p:cNvPr id="3" name="Text Box 4"/>
          <p:cNvSpPr txBox="1">
            <a:spLocks noChangeArrowheads="1"/>
          </p:cNvSpPr>
          <p:nvPr/>
        </p:nvSpPr>
        <p:spPr bwMode="auto">
          <a:xfrm>
            <a:off x="762000" y="2362200"/>
            <a:ext cx="7543800" cy="1231106"/>
          </a:xfrm>
          <a:prstGeom prst="rect">
            <a:avLst/>
          </a:prstGeom>
          <a:noFill/>
          <a:ln w="9525">
            <a:noFill/>
            <a:miter lim="800000"/>
            <a:headEnd/>
            <a:tailEnd/>
          </a:ln>
          <a:effectLst/>
        </p:spPr>
        <p:txBody>
          <a:bodyPr wrap="square">
            <a:spAutoFit/>
          </a:bodyPr>
          <a:lstStyle/>
          <a:p>
            <a:pPr lvl="0">
              <a:spcAft>
                <a:spcPts val="2400"/>
              </a:spcAft>
              <a:buFont typeface="Arial" pitchFamily="34" charset="0"/>
              <a:buChar char="•"/>
            </a:pPr>
            <a:r>
              <a:rPr lang="en-US" sz="1800" dirty="0" smtClean="0">
                <a:latin typeface="Times New Roman" pitchFamily="18" charset="0"/>
                <a:cs typeface="Times New Roman" pitchFamily="18" charset="0"/>
              </a:rPr>
              <a:t> Annual survey from a sample of about three million people randomly selected from the 50 states and DC. </a:t>
            </a:r>
          </a:p>
          <a:p>
            <a:pPr lvl="0">
              <a:spcAft>
                <a:spcPts val="2400"/>
              </a:spcAft>
              <a:buFont typeface="Arial" pitchFamily="34" charset="0"/>
              <a:buChar char="•"/>
            </a:pPr>
            <a:r>
              <a:rPr lang="en-US" sz="1800" dirty="0" smtClean="0">
                <a:latin typeface="Times New Roman" pitchFamily="18" charset="0"/>
                <a:cs typeface="Times New Roman" pitchFamily="18" charset="0"/>
              </a:rPr>
              <a:t> Parallels the decennial census.</a:t>
            </a:r>
          </a:p>
        </p:txBody>
      </p:sp>
    </p:spTree>
    <p:extLst>
      <p:ext uri="{BB962C8B-B14F-4D97-AF65-F5344CB8AC3E}">
        <p14:creationId xmlns="" xmlns:p14="http://schemas.microsoft.com/office/powerpoint/2010/main" val="26798649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52400" y="304800"/>
            <a:ext cx="8839200" cy="523220"/>
          </a:xfrm>
          <a:prstGeom prst="rect">
            <a:avLst/>
          </a:prstGeom>
          <a:noFill/>
          <a:ln w="9525">
            <a:noFill/>
            <a:miter lim="800000"/>
            <a:headEnd/>
            <a:tailEnd/>
          </a:ln>
          <a:effectLst/>
        </p:spPr>
        <p:txBody>
          <a:bodyPr wrap="square">
            <a:spAutoFit/>
          </a:bodyPr>
          <a:lstStyle/>
          <a:p>
            <a:pPr algn="ctr"/>
            <a:r>
              <a:rPr lang="en-US" sz="2800" dirty="0" smtClean="0">
                <a:latin typeface="Helvetica" pitchFamily="34" charset="0"/>
              </a:rPr>
              <a:t>Total population ages 16–64 (in millions)</a:t>
            </a:r>
          </a:p>
        </p:txBody>
      </p:sp>
      <p:graphicFrame>
        <p:nvGraphicFramePr>
          <p:cNvPr id="11" name="Table 10"/>
          <p:cNvGraphicFramePr>
            <a:graphicFrameLocks noGrp="1"/>
          </p:cNvGraphicFramePr>
          <p:nvPr>
            <p:extLst>
              <p:ext uri="{D42A27DB-BD31-4B8C-83A1-F6EECF244321}">
                <p14:modId xmlns="" xmlns:p14="http://schemas.microsoft.com/office/powerpoint/2010/main" val="3330491625"/>
              </p:ext>
            </p:extLst>
          </p:nvPr>
        </p:nvGraphicFramePr>
        <p:xfrm>
          <a:off x="609600" y="1371600"/>
          <a:ext cx="8077200" cy="792480"/>
        </p:xfrm>
        <a:graphic>
          <a:graphicData uri="http://schemas.openxmlformats.org/drawingml/2006/table">
            <a:tbl>
              <a:tblPr firstRow="1" bandRow="1">
                <a:tableStyleId>{5C22544A-7EE6-4342-B048-85BDC9FD1C3A}</a:tableStyleId>
              </a:tblPr>
              <a:tblGrid>
                <a:gridCol w="2743200"/>
                <a:gridCol w="2819400"/>
                <a:gridCol w="2514600"/>
              </a:tblGrid>
              <a:tr h="2438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Cognitive disability</a:t>
                      </a:r>
                      <a:endParaRPr lang="en-US" sz="2000" b="0" dirty="0">
                        <a:solidFill>
                          <a:schemeClr val="tx1"/>
                        </a:solidFill>
                      </a:endParaRPr>
                    </a:p>
                  </a:txBody>
                  <a:tcPr>
                    <a:noFill/>
                  </a:tcPr>
                </a:tc>
                <a:tc>
                  <a:txBody>
                    <a:bodyPr/>
                    <a:lstStyle/>
                    <a:p>
                      <a:pPr algn="ctr"/>
                      <a:r>
                        <a:rPr lang="en-US" sz="2000" b="0" dirty="0" smtClean="0">
                          <a:solidFill>
                            <a:schemeClr val="tx1"/>
                          </a:solidFill>
                        </a:rPr>
                        <a:t>Other disabilities</a:t>
                      </a:r>
                      <a:endParaRPr lang="en-US" sz="2000" b="0" dirty="0">
                        <a:solidFill>
                          <a:schemeClr val="tx1"/>
                        </a:solidFill>
                      </a:endParaRPr>
                    </a:p>
                  </a:txBody>
                  <a:tcPr>
                    <a:noFill/>
                  </a:tcPr>
                </a:tc>
                <a:tc>
                  <a:txBody>
                    <a:bodyPr/>
                    <a:lstStyle/>
                    <a:p>
                      <a:pPr algn="ctr"/>
                      <a:r>
                        <a:rPr lang="en-US" sz="2000" b="0" dirty="0" smtClean="0">
                          <a:solidFill>
                            <a:schemeClr val="tx1"/>
                          </a:solidFill>
                        </a:rPr>
                        <a:t>No disability</a:t>
                      </a:r>
                      <a:endParaRPr lang="en-US" sz="2000" b="0" dirty="0">
                        <a:solidFill>
                          <a:schemeClr val="tx1"/>
                        </a:solidFill>
                      </a:endParaRPr>
                    </a:p>
                  </a:txBody>
                  <a:tcPr>
                    <a:noFill/>
                  </a:tcPr>
                </a:tc>
              </a:tr>
              <a:tr h="243840">
                <a:tc vMerge="1">
                  <a:txBody>
                    <a:bodyPr/>
                    <a:lstStyle/>
                    <a:p>
                      <a:endParaRPr lang="en-US"/>
                    </a:p>
                  </a:txBody>
                  <a:tcPr/>
                </a:tc>
                <a:tc gridSpan="2">
                  <a:txBody>
                    <a:bodyPr/>
                    <a:lstStyle/>
                    <a:p>
                      <a:pPr algn="ctr"/>
                      <a:endParaRPr lang="en-US" sz="2000" b="0" dirty="0">
                        <a:solidFill>
                          <a:schemeClr val="tx1"/>
                        </a:solidFill>
                      </a:endParaRPr>
                    </a:p>
                  </a:txBody>
                  <a:tcPr>
                    <a:noFill/>
                  </a:tcPr>
                </a:tc>
                <a:tc hMerge="1">
                  <a:txBody>
                    <a:bodyPr/>
                    <a:lstStyle/>
                    <a:p>
                      <a:endParaRPr lang="en-US"/>
                    </a:p>
                  </a:txBody>
                  <a:tcPr/>
                </a:tc>
              </a:tr>
            </a:tbl>
          </a:graphicData>
        </a:graphic>
      </p:graphicFrame>
      <p:graphicFrame>
        <p:nvGraphicFramePr>
          <p:cNvPr id="10" name="Chart 9"/>
          <p:cNvGraphicFramePr/>
          <p:nvPr/>
        </p:nvGraphicFramePr>
        <p:xfrm>
          <a:off x="0" y="2100897"/>
          <a:ext cx="3477260" cy="2636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nvGraphicFramePr>
        <p:xfrm>
          <a:off x="3670300" y="2110422"/>
          <a:ext cx="2759710" cy="26365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p:nvPr/>
        </p:nvGraphicFramePr>
        <p:xfrm>
          <a:off x="6569075" y="2120582"/>
          <a:ext cx="2574925" cy="26365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 xmlns:p14="http://schemas.microsoft.com/office/powerpoint/2010/main" val="3573892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06"/>
          <p:cNvSpPr txBox="1">
            <a:spLocks noChangeArrowheads="1"/>
          </p:cNvSpPr>
          <p:nvPr/>
        </p:nvSpPr>
        <p:spPr bwMode="auto">
          <a:xfrm>
            <a:off x="7783513" y="1981200"/>
            <a:ext cx="527050" cy="271463"/>
          </a:xfrm>
          <a:prstGeom prst="rect">
            <a:avLst/>
          </a:prstGeom>
          <a:noFill/>
          <a:ln w="9525">
            <a:noFill/>
            <a:miter lim="800000"/>
            <a:headEnd/>
            <a:tailEnd/>
          </a:ln>
        </p:spPr>
        <p:txBody>
          <a:bodyPr lIns="86602" tIns="43301" rIns="86602" bIns="43301"/>
          <a:lstStyle/>
          <a:p>
            <a:pPr defTabSz="866775"/>
            <a:endParaRPr lang="en-US" sz="1500" b="1">
              <a:latin typeface="Calibri" pitchFamily="-32" charset="0"/>
            </a:endParaRPr>
          </a:p>
        </p:txBody>
      </p:sp>
      <p:sp>
        <p:nvSpPr>
          <p:cNvPr id="13317" name="TextBox 104"/>
          <p:cNvSpPr txBox="1">
            <a:spLocks noChangeArrowheads="1"/>
          </p:cNvSpPr>
          <p:nvPr/>
        </p:nvSpPr>
        <p:spPr bwMode="auto">
          <a:xfrm>
            <a:off x="1524000" y="381000"/>
            <a:ext cx="184150" cy="369888"/>
          </a:xfrm>
          <a:prstGeom prst="rect">
            <a:avLst/>
          </a:prstGeom>
          <a:noFill/>
          <a:ln w="9525">
            <a:noFill/>
            <a:miter lim="800000"/>
            <a:headEnd/>
            <a:tailEnd/>
          </a:ln>
        </p:spPr>
        <p:txBody>
          <a:bodyPr wrap="none">
            <a:spAutoFit/>
          </a:bodyPr>
          <a:lstStyle/>
          <a:p>
            <a:endParaRPr lang="en-US"/>
          </a:p>
        </p:txBody>
      </p:sp>
      <p:sp>
        <p:nvSpPr>
          <p:cNvPr id="110" name="TextBox 109"/>
          <p:cNvSpPr txBox="1"/>
          <p:nvPr/>
        </p:nvSpPr>
        <p:spPr>
          <a:xfrm>
            <a:off x="547863" y="152400"/>
            <a:ext cx="8203849" cy="830997"/>
          </a:xfrm>
          <a:prstGeom prst="rect">
            <a:avLst/>
          </a:prstGeom>
          <a:noFill/>
        </p:spPr>
        <p:txBody>
          <a:bodyPr wrap="none">
            <a:spAutoFit/>
          </a:bodyPr>
          <a:lstStyle/>
          <a:p>
            <a:pPr algn="ctr">
              <a:defRPr/>
            </a:pPr>
            <a:r>
              <a:rPr lang="en-US" sz="4800" dirty="0">
                <a:solidFill>
                  <a:schemeClr val="tx2"/>
                </a:solidFill>
                <a:latin typeface="+mj-lt"/>
              </a:rPr>
              <a:t>NCI State Participation </a:t>
            </a:r>
            <a:r>
              <a:rPr lang="en-US" sz="4800" dirty="0" smtClean="0">
                <a:solidFill>
                  <a:schemeClr val="tx2"/>
                </a:solidFill>
                <a:latin typeface="+mj-lt"/>
              </a:rPr>
              <a:t>2013-14</a:t>
            </a:r>
            <a:endParaRPr lang="en-US" sz="4800" dirty="0">
              <a:solidFill>
                <a:schemeClr val="tx2"/>
              </a:solidFill>
              <a:latin typeface="+mj-lt"/>
            </a:endParaRPr>
          </a:p>
        </p:txBody>
      </p:sp>
      <p:grpSp>
        <p:nvGrpSpPr>
          <p:cNvPr id="2" name="Group 259"/>
          <p:cNvGrpSpPr/>
          <p:nvPr/>
        </p:nvGrpSpPr>
        <p:grpSpPr>
          <a:xfrm>
            <a:off x="823293" y="1000384"/>
            <a:ext cx="7497413" cy="4857228"/>
            <a:chOff x="0" y="0"/>
            <a:chExt cx="7497413" cy="4745038"/>
          </a:xfrm>
        </p:grpSpPr>
        <p:sp>
          <p:nvSpPr>
            <p:cNvPr id="261" name="Freeform 260"/>
            <p:cNvSpPr>
              <a:spLocks/>
            </p:cNvSpPr>
            <p:nvPr/>
          </p:nvSpPr>
          <p:spPr bwMode="auto">
            <a:xfrm>
              <a:off x="717168" y="60325"/>
              <a:ext cx="814388" cy="647700"/>
            </a:xfrm>
            <a:custGeom>
              <a:avLst/>
              <a:gdLst>
                <a:gd name="T0" fmla="*/ 2147483647 w 530"/>
                <a:gd name="T1" fmla="*/ 0 h 389"/>
                <a:gd name="T2" fmla="*/ 2147483647 w 530"/>
                <a:gd name="T3" fmla="*/ 2147483647 h 389"/>
                <a:gd name="T4" fmla="*/ 2147483647 w 530"/>
                <a:gd name="T5" fmla="*/ 2147483647 h 389"/>
                <a:gd name="T6" fmla="*/ 2147483647 w 530"/>
                <a:gd name="T7" fmla="*/ 2147483647 h 389"/>
                <a:gd name="T8" fmla="*/ 2147483647 w 530"/>
                <a:gd name="T9" fmla="*/ 2147483647 h 389"/>
                <a:gd name="T10" fmla="*/ 2147483647 w 530"/>
                <a:gd name="T11" fmla="*/ 2147483647 h 389"/>
                <a:gd name="T12" fmla="*/ 2147483647 w 530"/>
                <a:gd name="T13" fmla="*/ 2147483647 h 389"/>
                <a:gd name="T14" fmla="*/ 2147483647 w 530"/>
                <a:gd name="T15" fmla="*/ 2147483647 h 389"/>
                <a:gd name="T16" fmla="*/ 2147483647 w 530"/>
                <a:gd name="T17" fmla="*/ 2147483647 h 389"/>
                <a:gd name="T18" fmla="*/ 2147483647 w 530"/>
                <a:gd name="T19" fmla="*/ 2147483647 h 389"/>
                <a:gd name="T20" fmla="*/ 2147483647 w 530"/>
                <a:gd name="T21" fmla="*/ 2147483647 h 389"/>
                <a:gd name="T22" fmla="*/ 2147483647 w 530"/>
                <a:gd name="T23" fmla="*/ 2147483647 h 389"/>
                <a:gd name="T24" fmla="*/ 2147483647 w 530"/>
                <a:gd name="T25" fmla="*/ 2147483647 h 389"/>
                <a:gd name="T26" fmla="*/ 2147483647 w 530"/>
                <a:gd name="T27" fmla="*/ 2147483647 h 389"/>
                <a:gd name="T28" fmla="*/ 2147483647 w 530"/>
                <a:gd name="T29" fmla="*/ 2147483647 h 389"/>
                <a:gd name="T30" fmla="*/ 2147483647 w 530"/>
                <a:gd name="T31" fmla="*/ 2147483647 h 389"/>
                <a:gd name="T32" fmla="*/ 2147483647 w 530"/>
                <a:gd name="T33" fmla="*/ 2147483647 h 389"/>
                <a:gd name="T34" fmla="*/ 2147483647 w 530"/>
                <a:gd name="T35" fmla="*/ 2147483647 h 389"/>
                <a:gd name="T36" fmla="*/ 2147483647 w 530"/>
                <a:gd name="T37" fmla="*/ 2147483647 h 389"/>
                <a:gd name="T38" fmla="*/ 2147483647 w 530"/>
                <a:gd name="T39" fmla="*/ 2147483647 h 389"/>
                <a:gd name="T40" fmla="*/ 0 w 530"/>
                <a:gd name="T41" fmla="*/ 2147483647 h 389"/>
                <a:gd name="T42" fmla="*/ 2147483647 w 530"/>
                <a:gd name="T43" fmla="*/ 2147483647 h 389"/>
                <a:gd name="T44" fmla="*/ 2147483647 w 530"/>
                <a:gd name="T45" fmla="*/ 2147483647 h 389"/>
                <a:gd name="T46" fmla="*/ 2147483647 w 530"/>
                <a:gd name="T47" fmla="*/ 2147483647 h 389"/>
                <a:gd name="T48" fmla="*/ 2147483647 w 530"/>
                <a:gd name="T49" fmla="*/ 2147483647 h 389"/>
                <a:gd name="T50" fmla="*/ 2147483647 w 530"/>
                <a:gd name="T51" fmla="*/ 2147483647 h 389"/>
                <a:gd name="T52" fmla="*/ 2147483647 w 530"/>
                <a:gd name="T53" fmla="*/ 2147483647 h 389"/>
                <a:gd name="T54" fmla="*/ 2147483647 w 530"/>
                <a:gd name="T55" fmla="*/ 2147483647 h 389"/>
                <a:gd name="T56" fmla="*/ 2147483647 w 530"/>
                <a:gd name="T57" fmla="*/ 2147483647 h 389"/>
                <a:gd name="T58" fmla="*/ 2147483647 w 530"/>
                <a:gd name="T59" fmla="*/ 2147483647 h 389"/>
                <a:gd name="T60" fmla="*/ 2147483647 w 530"/>
                <a:gd name="T61" fmla="*/ 2147483647 h 389"/>
                <a:gd name="T62" fmla="*/ 2147483647 w 530"/>
                <a:gd name="T63" fmla="*/ 2147483647 h 389"/>
                <a:gd name="T64" fmla="*/ 2147483647 w 530"/>
                <a:gd name="T65" fmla="*/ 2147483647 h 389"/>
                <a:gd name="T66" fmla="*/ 2147483647 w 530"/>
                <a:gd name="T67" fmla="*/ 2147483647 h 389"/>
                <a:gd name="T68" fmla="*/ 2147483647 w 530"/>
                <a:gd name="T69" fmla="*/ 2147483647 h 389"/>
                <a:gd name="T70" fmla="*/ 2147483647 w 530"/>
                <a:gd name="T71" fmla="*/ 2147483647 h 389"/>
                <a:gd name="T72" fmla="*/ 2147483647 w 530"/>
                <a:gd name="T73" fmla="*/ 2147483647 h 389"/>
                <a:gd name="T74" fmla="*/ 2147483647 w 530"/>
                <a:gd name="T75" fmla="*/ 0 h 3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0"/>
                <a:gd name="T115" fmla="*/ 0 h 389"/>
                <a:gd name="T116" fmla="*/ 530 w 530"/>
                <a:gd name="T117" fmla="*/ 389 h 3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0" h="389">
                  <a:moveTo>
                    <a:pt x="134" y="0"/>
                  </a:moveTo>
                  <a:lnTo>
                    <a:pt x="243" y="30"/>
                  </a:lnTo>
                  <a:lnTo>
                    <a:pt x="326" y="49"/>
                  </a:lnTo>
                  <a:lnTo>
                    <a:pt x="366" y="58"/>
                  </a:lnTo>
                  <a:lnTo>
                    <a:pt x="408" y="64"/>
                  </a:lnTo>
                  <a:lnTo>
                    <a:pt x="463" y="74"/>
                  </a:lnTo>
                  <a:lnTo>
                    <a:pt x="530" y="86"/>
                  </a:lnTo>
                  <a:lnTo>
                    <a:pt x="487" y="389"/>
                  </a:lnTo>
                  <a:lnTo>
                    <a:pt x="281" y="346"/>
                  </a:lnTo>
                  <a:lnTo>
                    <a:pt x="253" y="365"/>
                  </a:lnTo>
                  <a:lnTo>
                    <a:pt x="216" y="335"/>
                  </a:lnTo>
                  <a:lnTo>
                    <a:pt x="183" y="365"/>
                  </a:lnTo>
                  <a:lnTo>
                    <a:pt x="153" y="340"/>
                  </a:lnTo>
                  <a:lnTo>
                    <a:pt x="68" y="335"/>
                  </a:lnTo>
                  <a:lnTo>
                    <a:pt x="80" y="286"/>
                  </a:lnTo>
                  <a:lnTo>
                    <a:pt x="19" y="281"/>
                  </a:lnTo>
                  <a:lnTo>
                    <a:pt x="13" y="253"/>
                  </a:lnTo>
                  <a:lnTo>
                    <a:pt x="25" y="223"/>
                  </a:lnTo>
                  <a:lnTo>
                    <a:pt x="10" y="196"/>
                  </a:lnTo>
                  <a:lnTo>
                    <a:pt x="11" y="120"/>
                  </a:lnTo>
                  <a:lnTo>
                    <a:pt x="0" y="62"/>
                  </a:lnTo>
                  <a:lnTo>
                    <a:pt x="7" y="40"/>
                  </a:lnTo>
                  <a:lnTo>
                    <a:pt x="34" y="49"/>
                  </a:lnTo>
                  <a:lnTo>
                    <a:pt x="62" y="83"/>
                  </a:lnTo>
                  <a:lnTo>
                    <a:pt x="114" y="91"/>
                  </a:lnTo>
                  <a:lnTo>
                    <a:pt x="128" y="119"/>
                  </a:lnTo>
                  <a:lnTo>
                    <a:pt x="102" y="119"/>
                  </a:lnTo>
                  <a:lnTo>
                    <a:pt x="99" y="143"/>
                  </a:lnTo>
                  <a:lnTo>
                    <a:pt x="114" y="146"/>
                  </a:lnTo>
                  <a:lnTo>
                    <a:pt x="120" y="170"/>
                  </a:lnTo>
                  <a:lnTo>
                    <a:pt x="89" y="188"/>
                  </a:lnTo>
                  <a:lnTo>
                    <a:pt x="89" y="204"/>
                  </a:lnTo>
                  <a:lnTo>
                    <a:pt x="125" y="204"/>
                  </a:lnTo>
                  <a:lnTo>
                    <a:pt x="134" y="162"/>
                  </a:lnTo>
                  <a:lnTo>
                    <a:pt x="161" y="137"/>
                  </a:lnTo>
                  <a:lnTo>
                    <a:pt x="128" y="71"/>
                  </a:lnTo>
                  <a:lnTo>
                    <a:pt x="149" y="50"/>
                  </a:lnTo>
                  <a:lnTo>
                    <a:pt x="134" y="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262" name="Freeform 261"/>
            <p:cNvSpPr>
              <a:spLocks/>
            </p:cNvSpPr>
            <p:nvPr/>
          </p:nvSpPr>
          <p:spPr bwMode="auto">
            <a:xfrm>
              <a:off x="522359" y="527058"/>
              <a:ext cx="1018976" cy="842081"/>
            </a:xfrm>
            <a:custGeom>
              <a:avLst/>
              <a:gdLst>
                <a:gd name="T0" fmla="*/ 2147483647 w 662"/>
                <a:gd name="T1" fmla="*/ 0 h 506"/>
                <a:gd name="T2" fmla="*/ 2147483647 w 662"/>
                <a:gd name="T3" fmla="*/ 2147483647 h 506"/>
                <a:gd name="T4" fmla="*/ 2147483647 w 662"/>
                <a:gd name="T5" fmla="*/ 2147483647 h 506"/>
                <a:gd name="T6" fmla="*/ 2147483647 w 662"/>
                <a:gd name="T7" fmla="*/ 2147483647 h 506"/>
                <a:gd name="T8" fmla="*/ 2147483647 w 662"/>
                <a:gd name="T9" fmla="*/ 2147483647 h 506"/>
                <a:gd name="T10" fmla="*/ 2147483647 w 662"/>
                <a:gd name="T11" fmla="*/ 2147483647 h 506"/>
                <a:gd name="T12" fmla="*/ 2147483647 w 662"/>
                <a:gd name="T13" fmla="*/ 2147483647 h 506"/>
                <a:gd name="T14" fmla="*/ 2147483647 w 662"/>
                <a:gd name="T15" fmla="*/ 2147483647 h 506"/>
                <a:gd name="T16" fmla="*/ 2147483647 w 662"/>
                <a:gd name="T17" fmla="*/ 2147483647 h 506"/>
                <a:gd name="T18" fmla="*/ 0 w 662"/>
                <a:gd name="T19" fmla="*/ 2147483647 h 506"/>
                <a:gd name="T20" fmla="*/ 0 w 662"/>
                <a:gd name="T21" fmla="*/ 2147483647 h 506"/>
                <a:gd name="T22" fmla="*/ 2147483647 w 662"/>
                <a:gd name="T23" fmla="*/ 2147483647 h 506"/>
                <a:gd name="T24" fmla="*/ 2147483647 w 662"/>
                <a:gd name="T25" fmla="*/ 2147483647 h 506"/>
                <a:gd name="T26" fmla="*/ 2147483647 w 662"/>
                <a:gd name="T27" fmla="*/ 2147483647 h 506"/>
                <a:gd name="T28" fmla="*/ 2147483647 w 662"/>
                <a:gd name="T29" fmla="*/ 2147483647 h 506"/>
                <a:gd name="T30" fmla="*/ 2147483647 w 662"/>
                <a:gd name="T31" fmla="*/ 2147483647 h 506"/>
                <a:gd name="T32" fmla="*/ 2147483647 w 662"/>
                <a:gd name="T33" fmla="*/ 2147483647 h 506"/>
                <a:gd name="T34" fmla="*/ 2147483647 w 662"/>
                <a:gd name="T35" fmla="*/ 2147483647 h 506"/>
                <a:gd name="T36" fmla="*/ 2147483647 w 662"/>
                <a:gd name="T37" fmla="*/ 2147483647 h 506"/>
                <a:gd name="T38" fmla="*/ 2147483647 w 662"/>
                <a:gd name="T39" fmla="*/ 2147483647 h 506"/>
                <a:gd name="T40" fmla="*/ 2147483647 w 662"/>
                <a:gd name="T41" fmla="*/ 2147483647 h 506"/>
                <a:gd name="T42" fmla="*/ 2147483647 w 662"/>
                <a:gd name="T43" fmla="*/ 2147483647 h 506"/>
                <a:gd name="T44" fmla="*/ 2147483647 w 662"/>
                <a:gd name="T45" fmla="*/ 2147483647 h 506"/>
                <a:gd name="T46" fmla="*/ 2147483647 w 662"/>
                <a:gd name="T47" fmla="*/ 2147483647 h 506"/>
                <a:gd name="T48" fmla="*/ 2147483647 w 662"/>
                <a:gd name="T49" fmla="*/ 2147483647 h 506"/>
                <a:gd name="T50" fmla="*/ 2147483647 w 662"/>
                <a:gd name="T51" fmla="*/ 2147483647 h 506"/>
                <a:gd name="T52" fmla="*/ 2147483647 w 662"/>
                <a:gd name="T53" fmla="*/ 0 h 5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2"/>
                <a:gd name="T82" fmla="*/ 0 h 506"/>
                <a:gd name="T83" fmla="*/ 662 w 662"/>
                <a:gd name="T84" fmla="*/ 506 h 5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2" h="506">
                  <a:moveTo>
                    <a:pt x="145" y="0"/>
                  </a:moveTo>
                  <a:lnTo>
                    <a:pt x="126" y="11"/>
                  </a:lnTo>
                  <a:lnTo>
                    <a:pt x="114" y="56"/>
                  </a:lnTo>
                  <a:lnTo>
                    <a:pt x="102" y="93"/>
                  </a:lnTo>
                  <a:lnTo>
                    <a:pt x="93" y="123"/>
                  </a:lnTo>
                  <a:lnTo>
                    <a:pt x="81" y="155"/>
                  </a:lnTo>
                  <a:lnTo>
                    <a:pt x="67" y="188"/>
                  </a:lnTo>
                  <a:lnTo>
                    <a:pt x="50" y="224"/>
                  </a:lnTo>
                  <a:lnTo>
                    <a:pt x="26" y="266"/>
                  </a:lnTo>
                  <a:lnTo>
                    <a:pt x="0" y="306"/>
                  </a:lnTo>
                  <a:lnTo>
                    <a:pt x="0" y="394"/>
                  </a:lnTo>
                  <a:lnTo>
                    <a:pt x="371" y="470"/>
                  </a:lnTo>
                  <a:lnTo>
                    <a:pt x="543" y="506"/>
                  </a:lnTo>
                  <a:lnTo>
                    <a:pt x="579" y="330"/>
                  </a:lnTo>
                  <a:lnTo>
                    <a:pt x="601" y="315"/>
                  </a:lnTo>
                  <a:lnTo>
                    <a:pt x="580" y="276"/>
                  </a:lnTo>
                  <a:lnTo>
                    <a:pt x="591" y="236"/>
                  </a:lnTo>
                  <a:lnTo>
                    <a:pt x="662" y="169"/>
                  </a:lnTo>
                  <a:lnTo>
                    <a:pt x="613" y="108"/>
                  </a:lnTo>
                  <a:lnTo>
                    <a:pt x="407" y="65"/>
                  </a:lnTo>
                  <a:lnTo>
                    <a:pt x="379" y="82"/>
                  </a:lnTo>
                  <a:lnTo>
                    <a:pt x="342" y="53"/>
                  </a:lnTo>
                  <a:lnTo>
                    <a:pt x="309" y="84"/>
                  </a:lnTo>
                  <a:lnTo>
                    <a:pt x="278" y="53"/>
                  </a:lnTo>
                  <a:lnTo>
                    <a:pt x="196" y="54"/>
                  </a:lnTo>
                  <a:lnTo>
                    <a:pt x="206" y="5"/>
                  </a:lnTo>
                  <a:lnTo>
                    <a:pt x="145" y="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63" name="Freeform 262"/>
            <p:cNvSpPr>
              <a:spLocks/>
            </p:cNvSpPr>
            <p:nvPr/>
          </p:nvSpPr>
          <p:spPr bwMode="auto">
            <a:xfrm>
              <a:off x="440598" y="1167707"/>
              <a:ext cx="1073483" cy="1790180"/>
            </a:xfrm>
            <a:custGeom>
              <a:avLst/>
              <a:gdLst>
                <a:gd name="T0" fmla="*/ 2147483647 w 697"/>
                <a:gd name="T1" fmla="*/ 0 h 1078"/>
                <a:gd name="T2" fmla="*/ 2147483647 w 697"/>
                <a:gd name="T3" fmla="*/ 2147483647 h 1078"/>
                <a:gd name="T4" fmla="*/ 2147483647 w 697"/>
                <a:gd name="T5" fmla="*/ 2147483647 h 1078"/>
                <a:gd name="T6" fmla="*/ 2147483647 w 697"/>
                <a:gd name="T7" fmla="*/ 2147483647 h 1078"/>
                <a:gd name="T8" fmla="*/ 2147483647 w 697"/>
                <a:gd name="T9" fmla="*/ 2147483647 h 1078"/>
                <a:gd name="T10" fmla="*/ 2147483647 w 697"/>
                <a:gd name="T11" fmla="*/ 2147483647 h 1078"/>
                <a:gd name="T12" fmla="*/ 2147483647 w 697"/>
                <a:gd name="T13" fmla="*/ 2147483647 h 1078"/>
                <a:gd name="T14" fmla="*/ 2147483647 w 697"/>
                <a:gd name="T15" fmla="*/ 2147483647 h 1078"/>
                <a:gd name="T16" fmla="*/ 2147483647 w 697"/>
                <a:gd name="T17" fmla="*/ 2147483647 h 1078"/>
                <a:gd name="T18" fmla="*/ 2147483647 w 697"/>
                <a:gd name="T19" fmla="*/ 2147483647 h 1078"/>
                <a:gd name="T20" fmla="*/ 2147483647 w 697"/>
                <a:gd name="T21" fmla="*/ 2147483647 h 1078"/>
                <a:gd name="T22" fmla="*/ 2147483647 w 697"/>
                <a:gd name="T23" fmla="*/ 2147483647 h 1078"/>
                <a:gd name="T24" fmla="*/ 2147483647 w 697"/>
                <a:gd name="T25" fmla="*/ 2147483647 h 1078"/>
                <a:gd name="T26" fmla="*/ 2147483647 w 697"/>
                <a:gd name="T27" fmla="*/ 2147483647 h 1078"/>
                <a:gd name="T28" fmla="*/ 2147483647 w 697"/>
                <a:gd name="T29" fmla="*/ 2147483647 h 1078"/>
                <a:gd name="T30" fmla="*/ 2147483647 w 697"/>
                <a:gd name="T31" fmla="*/ 2147483647 h 1078"/>
                <a:gd name="T32" fmla="*/ 2147483647 w 697"/>
                <a:gd name="T33" fmla="*/ 2147483647 h 1078"/>
                <a:gd name="T34" fmla="*/ 2147483647 w 697"/>
                <a:gd name="T35" fmla="*/ 2147483647 h 1078"/>
                <a:gd name="T36" fmla="*/ 2147483647 w 697"/>
                <a:gd name="T37" fmla="*/ 2147483647 h 1078"/>
                <a:gd name="T38" fmla="*/ 2147483647 w 697"/>
                <a:gd name="T39" fmla="*/ 2147483647 h 1078"/>
                <a:gd name="T40" fmla="*/ 2147483647 w 697"/>
                <a:gd name="T41" fmla="*/ 2147483647 h 1078"/>
                <a:gd name="T42" fmla="*/ 2147483647 w 697"/>
                <a:gd name="T43" fmla="*/ 2147483647 h 1078"/>
                <a:gd name="T44" fmla="*/ 2147483647 w 697"/>
                <a:gd name="T45" fmla="*/ 2147483647 h 1078"/>
                <a:gd name="T46" fmla="*/ 2147483647 w 697"/>
                <a:gd name="T47" fmla="*/ 2147483647 h 1078"/>
                <a:gd name="T48" fmla="*/ 2147483647 w 697"/>
                <a:gd name="T49" fmla="*/ 2147483647 h 1078"/>
                <a:gd name="T50" fmla="*/ 2147483647 w 697"/>
                <a:gd name="T51" fmla="*/ 2147483647 h 1078"/>
                <a:gd name="T52" fmla="*/ 2147483647 w 697"/>
                <a:gd name="T53" fmla="*/ 2147483647 h 1078"/>
                <a:gd name="T54" fmla="*/ 2147483647 w 697"/>
                <a:gd name="T55" fmla="*/ 2147483647 h 1078"/>
                <a:gd name="T56" fmla="*/ 2147483647 w 697"/>
                <a:gd name="T57" fmla="*/ 2147483647 h 1078"/>
                <a:gd name="T58" fmla="*/ 2147483647 w 697"/>
                <a:gd name="T59" fmla="*/ 2147483647 h 1078"/>
                <a:gd name="T60" fmla="*/ 2147483647 w 697"/>
                <a:gd name="T61" fmla="*/ 2147483647 h 1078"/>
                <a:gd name="T62" fmla="*/ 2147483647 w 697"/>
                <a:gd name="T63" fmla="*/ 2147483647 h 1078"/>
                <a:gd name="T64" fmla="*/ 2147483647 w 697"/>
                <a:gd name="T65" fmla="*/ 2147483647 h 1078"/>
                <a:gd name="T66" fmla="*/ 2147483647 w 697"/>
                <a:gd name="T67" fmla="*/ 2147483647 h 1078"/>
                <a:gd name="T68" fmla="*/ 2147483647 w 697"/>
                <a:gd name="T69" fmla="*/ 2147483647 h 1078"/>
                <a:gd name="T70" fmla="*/ 2147483647 w 697"/>
                <a:gd name="T71" fmla="*/ 2147483647 h 1078"/>
                <a:gd name="T72" fmla="*/ 2147483647 w 697"/>
                <a:gd name="T73" fmla="*/ 2147483647 h 1078"/>
                <a:gd name="T74" fmla="*/ 2147483647 w 697"/>
                <a:gd name="T75" fmla="*/ 2147483647 h 1078"/>
                <a:gd name="T76" fmla="*/ 2147483647 w 697"/>
                <a:gd name="T77" fmla="*/ 2147483647 h 1078"/>
                <a:gd name="T78" fmla="*/ 2147483647 w 697"/>
                <a:gd name="T79" fmla="*/ 2147483647 h 1078"/>
                <a:gd name="T80" fmla="*/ 2147483647 w 697"/>
                <a:gd name="T81" fmla="*/ 2147483647 h 1078"/>
                <a:gd name="T82" fmla="*/ 2147483647 w 697"/>
                <a:gd name="T83" fmla="*/ 2147483647 h 1078"/>
                <a:gd name="T84" fmla="*/ 2147483647 w 697"/>
                <a:gd name="T85" fmla="*/ 2147483647 h 1078"/>
                <a:gd name="T86" fmla="*/ 0 w 697"/>
                <a:gd name="T87" fmla="*/ 2147483647 h 1078"/>
                <a:gd name="T88" fmla="*/ 2147483647 w 697"/>
                <a:gd name="T89" fmla="*/ 2147483647 h 1078"/>
                <a:gd name="T90" fmla="*/ 2147483647 w 697"/>
                <a:gd name="T91" fmla="*/ 2147483647 h 1078"/>
                <a:gd name="T92" fmla="*/ 2147483647 w 697"/>
                <a:gd name="T93" fmla="*/ 2147483647 h 1078"/>
                <a:gd name="T94" fmla="*/ 2147483647 w 697"/>
                <a:gd name="T95" fmla="*/ 0 h 10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7"/>
                <a:gd name="T145" fmla="*/ 0 h 1078"/>
                <a:gd name="T146" fmla="*/ 697 w 697"/>
                <a:gd name="T147" fmla="*/ 1078 h 10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7" h="1078">
                  <a:moveTo>
                    <a:pt x="53" y="0"/>
                  </a:moveTo>
                  <a:lnTo>
                    <a:pt x="374" y="64"/>
                  </a:lnTo>
                  <a:lnTo>
                    <a:pt x="304" y="382"/>
                  </a:lnTo>
                  <a:lnTo>
                    <a:pt x="664" y="864"/>
                  </a:lnTo>
                  <a:lnTo>
                    <a:pt x="697" y="926"/>
                  </a:lnTo>
                  <a:lnTo>
                    <a:pt x="663" y="955"/>
                  </a:lnTo>
                  <a:lnTo>
                    <a:pt x="641" y="1009"/>
                  </a:lnTo>
                  <a:lnTo>
                    <a:pt x="620" y="1040"/>
                  </a:lnTo>
                  <a:lnTo>
                    <a:pt x="642" y="1069"/>
                  </a:lnTo>
                  <a:lnTo>
                    <a:pt x="605" y="1078"/>
                  </a:lnTo>
                  <a:lnTo>
                    <a:pt x="393" y="1070"/>
                  </a:lnTo>
                  <a:lnTo>
                    <a:pt x="380" y="1008"/>
                  </a:lnTo>
                  <a:lnTo>
                    <a:pt x="343" y="961"/>
                  </a:lnTo>
                  <a:lnTo>
                    <a:pt x="316" y="945"/>
                  </a:lnTo>
                  <a:lnTo>
                    <a:pt x="308" y="912"/>
                  </a:lnTo>
                  <a:lnTo>
                    <a:pt x="286" y="894"/>
                  </a:lnTo>
                  <a:lnTo>
                    <a:pt x="263" y="872"/>
                  </a:lnTo>
                  <a:lnTo>
                    <a:pt x="256" y="847"/>
                  </a:lnTo>
                  <a:lnTo>
                    <a:pt x="235" y="830"/>
                  </a:lnTo>
                  <a:lnTo>
                    <a:pt x="202" y="839"/>
                  </a:lnTo>
                  <a:lnTo>
                    <a:pt x="165" y="826"/>
                  </a:lnTo>
                  <a:lnTo>
                    <a:pt x="165" y="812"/>
                  </a:lnTo>
                  <a:lnTo>
                    <a:pt x="164" y="782"/>
                  </a:lnTo>
                  <a:lnTo>
                    <a:pt x="149" y="750"/>
                  </a:lnTo>
                  <a:lnTo>
                    <a:pt x="147" y="723"/>
                  </a:lnTo>
                  <a:lnTo>
                    <a:pt x="131" y="699"/>
                  </a:lnTo>
                  <a:lnTo>
                    <a:pt x="135" y="677"/>
                  </a:lnTo>
                  <a:lnTo>
                    <a:pt x="89" y="621"/>
                  </a:lnTo>
                  <a:lnTo>
                    <a:pt x="89" y="590"/>
                  </a:lnTo>
                  <a:lnTo>
                    <a:pt x="113" y="578"/>
                  </a:lnTo>
                  <a:lnTo>
                    <a:pt x="113" y="559"/>
                  </a:lnTo>
                  <a:lnTo>
                    <a:pt x="89" y="553"/>
                  </a:lnTo>
                  <a:lnTo>
                    <a:pt x="79" y="523"/>
                  </a:lnTo>
                  <a:lnTo>
                    <a:pt x="67" y="471"/>
                  </a:lnTo>
                  <a:lnTo>
                    <a:pt x="101" y="499"/>
                  </a:lnTo>
                  <a:lnTo>
                    <a:pt x="88" y="462"/>
                  </a:lnTo>
                  <a:lnTo>
                    <a:pt x="113" y="462"/>
                  </a:lnTo>
                  <a:lnTo>
                    <a:pt x="113" y="435"/>
                  </a:lnTo>
                  <a:lnTo>
                    <a:pt x="88" y="417"/>
                  </a:lnTo>
                  <a:lnTo>
                    <a:pt x="76" y="443"/>
                  </a:lnTo>
                  <a:lnTo>
                    <a:pt x="53" y="434"/>
                  </a:lnTo>
                  <a:lnTo>
                    <a:pt x="9" y="313"/>
                  </a:lnTo>
                  <a:lnTo>
                    <a:pt x="21" y="227"/>
                  </a:lnTo>
                  <a:lnTo>
                    <a:pt x="0" y="177"/>
                  </a:lnTo>
                  <a:lnTo>
                    <a:pt x="10" y="140"/>
                  </a:lnTo>
                  <a:lnTo>
                    <a:pt x="32" y="133"/>
                  </a:lnTo>
                  <a:lnTo>
                    <a:pt x="53" y="73"/>
                  </a:lnTo>
                  <a:lnTo>
                    <a:pt x="53" y="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64" name="Freeform 263"/>
            <p:cNvSpPr>
              <a:spLocks/>
            </p:cNvSpPr>
            <p:nvPr/>
          </p:nvSpPr>
          <p:spPr bwMode="auto">
            <a:xfrm>
              <a:off x="906935" y="1290384"/>
              <a:ext cx="813061" cy="1326732"/>
            </a:xfrm>
            <a:custGeom>
              <a:avLst/>
              <a:gdLst>
                <a:gd name="T0" fmla="*/ 2147483647 w 527"/>
                <a:gd name="T1" fmla="*/ 0 h 797"/>
                <a:gd name="T2" fmla="*/ 0 w 527"/>
                <a:gd name="T3" fmla="*/ 2147483647 h 797"/>
                <a:gd name="T4" fmla="*/ 2147483647 w 527"/>
                <a:gd name="T5" fmla="*/ 2147483647 h 797"/>
                <a:gd name="T6" fmla="*/ 2147483647 w 527"/>
                <a:gd name="T7" fmla="*/ 2147483647 h 797"/>
                <a:gd name="T8" fmla="*/ 2147483647 w 527"/>
                <a:gd name="T9" fmla="*/ 2147483647 h 797"/>
                <a:gd name="T10" fmla="*/ 2147483647 w 527"/>
                <a:gd name="T11" fmla="*/ 2147483647 h 797"/>
                <a:gd name="T12" fmla="*/ 2147483647 w 527"/>
                <a:gd name="T13" fmla="*/ 2147483647 h 797"/>
                <a:gd name="T14" fmla="*/ 2147483647 w 527"/>
                <a:gd name="T15" fmla="*/ 2147483647 h 797"/>
                <a:gd name="T16" fmla="*/ 2147483647 w 527"/>
                <a:gd name="T17" fmla="*/ 2147483647 h 797"/>
                <a:gd name="T18" fmla="*/ 2147483647 w 527"/>
                <a:gd name="T19" fmla="*/ 2147483647 h 797"/>
                <a:gd name="T20" fmla="*/ 2147483647 w 527"/>
                <a:gd name="T21" fmla="*/ 2147483647 h 797"/>
                <a:gd name="T22" fmla="*/ 2147483647 w 527"/>
                <a:gd name="T23" fmla="*/ 0 h 7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7"/>
                <a:gd name="T37" fmla="*/ 0 h 797"/>
                <a:gd name="T38" fmla="*/ 527 w 527"/>
                <a:gd name="T39" fmla="*/ 797 h 7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7" h="797">
                  <a:moveTo>
                    <a:pt x="67" y="0"/>
                  </a:moveTo>
                  <a:lnTo>
                    <a:pt x="0" y="316"/>
                  </a:lnTo>
                  <a:lnTo>
                    <a:pt x="359" y="797"/>
                  </a:lnTo>
                  <a:lnTo>
                    <a:pt x="381" y="777"/>
                  </a:lnTo>
                  <a:lnTo>
                    <a:pt x="380" y="681"/>
                  </a:lnTo>
                  <a:lnTo>
                    <a:pt x="425" y="689"/>
                  </a:lnTo>
                  <a:lnTo>
                    <a:pt x="471" y="397"/>
                  </a:lnTo>
                  <a:lnTo>
                    <a:pt x="502" y="198"/>
                  </a:lnTo>
                  <a:lnTo>
                    <a:pt x="511" y="139"/>
                  </a:lnTo>
                  <a:lnTo>
                    <a:pt x="527" y="85"/>
                  </a:lnTo>
                  <a:lnTo>
                    <a:pt x="290" y="48"/>
                  </a:lnTo>
                  <a:lnTo>
                    <a:pt x="67" y="0"/>
                  </a:lnTo>
                  <a:close/>
                </a:path>
              </a:pathLst>
            </a:custGeom>
            <a:no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65" name="Freeform 264"/>
            <p:cNvSpPr>
              <a:spLocks/>
            </p:cNvSpPr>
            <p:nvPr/>
          </p:nvSpPr>
          <p:spPr bwMode="auto">
            <a:xfrm>
              <a:off x="1355104" y="202948"/>
              <a:ext cx="732815" cy="1281296"/>
            </a:xfrm>
            <a:custGeom>
              <a:avLst/>
              <a:gdLst>
                <a:gd name="T0" fmla="*/ 2147483647 w 476"/>
                <a:gd name="T1" fmla="*/ 0 h 770"/>
                <a:gd name="T2" fmla="*/ 2147483647 w 476"/>
                <a:gd name="T3" fmla="*/ 2147483647 h 770"/>
                <a:gd name="T4" fmla="*/ 2147483647 w 476"/>
                <a:gd name="T5" fmla="*/ 2147483647 h 770"/>
                <a:gd name="T6" fmla="*/ 2147483647 w 476"/>
                <a:gd name="T7" fmla="*/ 2147483647 h 770"/>
                <a:gd name="T8" fmla="*/ 2147483647 w 476"/>
                <a:gd name="T9" fmla="*/ 2147483647 h 770"/>
                <a:gd name="T10" fmla="*/ 2147483647 w 476"/>
                <a:gd name="T11" fmla="*/ 2147483647 h 770"/>
                <a:gd name="T12" fmla="*/ 2147483647 w 476"/>
                <a:gd name="T13" fmla="*/ 2147483647 h 770"/>
                <a:gd name="T14" fmla="*/ 0 w 476"/>
                <a:gd name="T15" fmla="*/ 2147483647 h 770"/>
                <a:gd name="T16" fmla="*/ 2147483647 w 476"/>
                <a:gd name="T17" fmla="*/ 2147483647 h 770"/>
                <a:gd name="T18" fmla="*/ 2147483647 w 476"/>
                <a:gd name="T19" fmla="*/ 2147483647 h 770"/>
                <a:gd name="T20" fmla="*/ 2147483647 w 476"/>
                <a:gd name="T21" fmla="*/ 2147483647 h 770"/>
                <a:gd name="T22" fmla="*/ 2147483647 w 476"/>
                <a:gd name="T23" fmla="*/ 2147483647 h 770"/>
                <a:gd name="T24" fmla="*/ 2147483647 w 476"/>
                <a:gd name="T25" fmla="*/ 2147483647 h 770"/>
                <a:gd name="T26" fmla="*/ 2147483647 w 476"/>
                <a:gd name="T27" fmla="*/ 2147483647 h 770"/>
                <a:gd name="T28" fmla="*/ 2147483647 w 476"/>
                <a:gd name="T29" fmla="*/ 2147483647 h 770"/>
                <a:gd name="T30" fmla="*/ 2147483647 w 476"/>
                <a:gd name="T31" fmla="*/ 2147483647 h 770"/>
                <a:gd name="T32" fmla="*/ 2147483647 w 476"/>
                <a:gd name="T33" fmla="*/ 2147483647 h 770"/>
                <a:gd name="T34" fmla="*/ 2147483647 w 476"/>
                <a:gd name="T35" fmla="*/ 2147483647 h 770"/>
                <a:gd name="T36" fmla="*/ 2147483647 w 476"/>
                <a:gd name="T37" fmla="*/ 2147483647 h 770"/>
                <a:gd name="T38" fmla="*/ 2147483647 w 476"/>
                <a:gd name="T39" fmla="*/ 2147483647 h 770"/>
                <a:gd name="T40" fmla="*/ 2147483647 w 476"/>
                <a:gd name="T41" fmla="*/ 2147483647 h 770"/>
                <a:gd name="T42" fmla="*/ 2147483647 w 476"/>
                <a:gd name="T43" fmla="*/ 0 h 7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6"/>
                <a:gd name="T67" fmla="*/ 0 h 770"/>
                <a:gd name="T68" fmla="*/ 476 w 476"/>
                <a:gd name="T69" fmla="*/ 770 h 7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6" h="770">
                  <a:moveTo>
                    <a:pt x="115" y="0"/>
                  </a:moveTo>
                  <a:lnTo>
                    <a:pt x="72" y="301"/>
                  </a:lnTo>
                  <a:lnTo>
                    <a:pt x="117" y="365"/>
                  </a:lnTo>
                  <a:lnTo>
                    <a:pt x="47" y="432"/>
                  </a:lnTo>
                  <a:lnTo>
                    <a:pt x="38" y="478"/>
                  </a:lnTo>
                  <a:lnTo>
                    <a:pt x="57" y="511"/>
                  </a:lnTo>
                  <a:lnTo>
                    <a:pt x="38" y="527"/>
                  </a:lnTo>
                  <a:lnTo>
                    <a:pt x="0" y="702"/>
                  </a:lnTo>
                  <a:lnTo>
                    <a:pt x="227" y="742"/>
                  </a:lnTo>
                  <a:lnTo>
                    <a:pt x="442" y="770"/>
                  </a:lnTo>
                  <a:lnTo>
                    <a:pt x="464" y="611"/>
                  </a:lnTo>
                  <a:lnTo>
                    <a:pt x="476" y="523"/>
                  </a:lnTo>
                  <a:lnTo>
                    <a:pt x="455" y="492"/>
                  </a:lnTo>
                  <a:lnTo>
                    <a:pt x="406" y="500"/>
                  </a:lnTo>
                  <a:lnTo>
                    <a:pt x="342" y="508"/>
                  </a:lnTo>
                  <a:lnTo>
                    <a:pt x="330" y="436"/>
                  </a:lnTo>
                  <a:lnTo>
                    <a:pt x="252" y="378"/>
                  </a:lnTo>
                  <a:lnTo>
                    <a:pt x="263" y="341"/>
                  </a:lnTo>
                  <a:lnTo>
                    <a:pt x="270" y="275"/>
                  </a:lnTo>
                  <a:lnTo>
                    <a:pt x="170" y="134"/>
                  </a:lnTo>
                  <a:lnTo>
                    <a:pt x="184" y="9"/>
                  </a:lnTo>
                  <a:lnTo>
                    <a:pt x="115" y="0"/>
                  </a:lnTo>
                  <a:close/>
                </a:path>
              </a:pathLst>
            </a:custGeom>
            <a:no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66" name="Freeform 265"/>
            <p:cNvSpPr>
              <a:spLocks/>
            </p:cNvSpPr>
            <p:nvPr/>
          </p:nvSpPr>
          <p:spPr bwMode="auto">
            <a:xfrm>
              <a:off x="1580701" y="1434265"/>
              <a:ext cx="678308" cy="948099"/>
            </a:xfrm>
            <a:custGeom>
              <a:avLst/>
              <a:gdLst>
                <a:gd name="T0" fmla="*/ 2147483647 w 441"/>
                <a:gd name="T1" fmla="*/ 0 h 570"/>
                <a:gd name="T2" fmla="*/ 2147483647 w 441"/>
                <a:gd name="T3" fmla="*/ 2147483647 h 570"/>
                <a:gd name="T4" fmla="*/ 2147483647 w 441"/>
                <a:gd name="T5" fmla="*/ 2147483647 h 570"/>
                <a:gd name="T6" fmla="*/ 2147483647 w 441"/>
                <a:gd name="T7" fmla="*/ 2147483647 h 570"/>
                <a:gd name="T8" fmla="*/ 2147483647 w 441"/>
                <a:gd name="T9" fmla="*/ 2147483647 h 570"/>
                <a:gd name="T10" fmla="*/ 0 w 441"/>
                <a:gd name="T11" fmla="*/ 2147483647 h 570"/>
                <a:gd name="T12" fmla="*/ 2147483647 w 441"/>
                <a:gd name="T13" fmla="*/ 2147483647 h 570"/>
                <a:gd name="T14" fmla="*/ 2147483647 w 441"/>
                <a:gd name="T15" fmla="*/ 0 h 570"/>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570"/>
                <a:gd name="T26" fmla="*/ 441 w 441"/>
                <a:gd name="T27" fmla="*/ 570 h 5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570">
                  <a:moveTo>
                    <a:pt x="82" y="0"/>
                  </a:moveTo>
                  <a:lnTo>
                    <a:pt x="298" y="30"/>
                  </a:lnTo>
                  <a:lnTo>
                    <a:pt x="283" y="139"/>
                  </a:lnTo>
                  <a:lnTo>
                    <a:pt x="441" y="154"/>
                  </a:lnTo>
                  <a:lnTo>
                    <a:pt x="398" y="570"/>
                  </a:lnTo>
                  <a:lnTo>
                    <a:pt x="0" y="527"/>
                  </a:lnTo>
                  <a:lnTo>
                    <a:pt x="40" y="261"/>
                  </a:lnTo>
                  <a:lnTo>
                    <a:pt x="82" y="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67" name="Freeform 266"/>
            <p:cNvSpPr>
              <a:spLocks/>
            </p:cNvSpPr>
            <p:nvPr/>
          </p:nvSpPr>
          <p:spPr bwMode="auto">
            <a:xfrm>
              <a:off x="1610983" y="212035"/>
              <a:ext cx="1274857" cy="858742"/>
            </a:xfrm>
            <a:custGeom>
              <a:avLst/>
              <a:gdLst>
                <a:gd name="T0" fmla="*/ 2147483647 w 828"/>
                <a:gd name="T1" fmla="*/ 0 h 516"/>
                <a:gd name="T2" fmla="*/ 2147483647 w 828"/>
                <a:gd name="T3" fmla="*/ 2147483647 h 516"/>
                <a:gd name="T4" fmla="*/ 2147483647 w 828"/>
                <a:gd name="T5" fmla="*/ 2147483647 h 516"/>
                <a:gd name="T6" fmla="*/ 2147483647 w 828"/>
                <a:gd name="T7" fmla="*/ 2147483647 h 516"/>
                <a:gd name="T8" fmla="*/ 2147483647 w 828"/>
                <a:gd name="T9" fmla="*/ 2147483647 h 516"/>
                <a:gd name="T10" fmla="*/ 2147483647 w 828"/>
                <a:gd name="T11" fmla="*/ 2147483647 h 516"/>
                <a:gd name="T12" fmla="*/ 2147483647 w 828"/>
                <a:gd name="T13" fmla="*/ 2147483647 h 516"/>
                <a:gd name="T14" fmla="*/ 2147483647 w 828"/>
                <a:gd name="T15" fmla="*/ 2147483647 h 516"/>
                <a:gd name="T16" fmla="*/ 2147483647 w 828"/>
                <a:gd name="T17" fmla="*/ 2147483647 h 516"/>
                <a:gd name="T18" fmla="*/ 2147483647 w 828"/>
                <a:gd name="T19" fmla="*/ 2147483647 h 516"/>
                <a:gd name="T20" fmla="*/ 2147483647 w 828"/>
                <a:gd name="T21" fmla="*/ 2147483647 h 516"/>
                <a:gd name="T22" fmla="*/ 2147483647 w 828"/>
                <a:gd name="T23" fmla="*/ 2147483647 h 516"/>
                <a:gd name="T24" fmla="*/ 2147483647 w 828"/>
                <a:gd name="T25" fmla="*/ 2147483647 h 516"/>
                <a:gd name="T26" fmla="*/ 2147483647 w 828"/>
                <a:gd name="T27" fmla="*/ 2147483647 h 516"/>
                <a:gd name="T28" fmla="*/ 2147483647 w 828"/>
                <a:gd name="T29" fmla="*/ 2147483647 h 516"/>
                <a:gd name="T30" fmla="*/ 2147483647 w 828"/>
                <a:gd name="T31" fmla="*/ 2147483647 h 516"/>
                <a:gd name="T32" fmla="*/ 2147483647 w 828"/>
                <a:gd name="T33" fmla="*/ 2147483647 h 516"/>
                <a:gd name="T34" fmla="*/ 0 w 828"/>
                <a:gd name="T35" fmla="*/ 2147483647 h 516"/>
                <a:gd name="T36" fmla="*/ 2147483647 w 828"/>
                <a:gd name="T37" fmla="*/ 0 h 5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8"/>
                <a:gd name="T58" fmla="*/ 0 h 516"/>
                <a:gd name="T59" fmla="*/ 828 w 828"/>
                <a:gd name="T60" fmla="*/ 516 h 5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8" h="516">
                  <a:moveTo>
                    <a:pt x="14" y="0"/>
                  </a:moveTo>
                  <a:lnTo>
                    <a:pt x="176" y="21"/>
                  </a:lnTo>
                  <a:lnTo>
                    <a:pt x="275" y="34"/>
                  </a:lnTo>
                  <a:lnTo>
                    <a:pt x="404" y="48"/>
                  </a:lnTo>
                  <a:lnTo>
                    <a:pt x="524" y="60"/>
                  </a:lnTo>
                  <a:lnTo>
                    <a:pt x="731" y="75"/>
                  </a:lnTo>
                  <a:lnTo>
                    <a:pt x="828" y="82"/>
                  </a:lnTo>
                  <a:lnTo>
                    <a:pt x="825" y="502"/>
                  </a:lnTo>
                  <a:lnTo>
                    <a:pt x="318" y="459"/>
                  </a:lnTo>
                  <a:lnTo>
                    <a:pt x="307" y="516"/>
                  </a:lnTo>
                  <a:lnTo>
                    <a:pt x="288" y="489"/>
                  </a:lnTo>
                  <a:lnTo>
                    <a:pt x="242" y="493"/>
                  </a:lnTo>
                  <a:lnTo>
                    <a:pt x="175" y="504"/>
                  </a:lnTo>
                  <a:lnTo>
                    <a:pt x="163" y="431"/>
                  </a:lnTo>
                  <a:lnTo>
                    <a:pt x="84" y="373"/>
                  </a:lnTo>
                  <a:lnTo>
                    <a:pt x="96" y="318"/>
                  </a:lnTo>
                  <a:lnTo>
                    <a:pt x="103" y="273"/>
                  </a:lnTo>
                  <a:lnTo>
                    <a:pt x="0" y="128"/>
                  </a:lnTo>
                  <a:lnTo>
                    <a:pt x="14" y="0"/>
                  </a:lnTo>
                  <a:close/>
                </a:path>
              </a:pathLst>
            </a:custGeom>
            <a:no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68" name="Freeform 267"/>
            <p:cNvSpPr>
              <a:spLocks/>
            </p:cNvSpPr>
            <p:nvPr/>
          </p:nvSpPr>
          <p:spPr bwMode="auto">
            <a:xfrm>
              <a:off x="2006218" y="971550"/>
              <a:ext cx="874713" cy="768350"/>
            </a:xfrm>
            <a:custGeom>
              <a:avLst/>
              <a:gdLst>
                <a:gd name="T0" fmla="*/ 2147483647 w 567"/>
                <a:gd name="T1" fmla="*/ 0 h 463"/>
                <a:gd name="T2" fmla="*/ 2147483647 w 567"/>
                <a:gd name="T3" fmla="*/ 2147483647 h 463"/>
                <a:gd name="T4" fmla="*/ 0 w 567"/>
                <a:gd name="T5" fmla="*/ 2147483647 h 463"/>
                <a:gd name="T6" fmla="*/ 2147483647 w 567"/>
                <a:gd name="T7" fmla="*/ 2147483647 h 463"/>
                <a:gd name="T8" fmla="*/ 2147483647 w 567"/>
                <a:gd name="T9" fmla="*/ 2147483647 h 463"/>
                <a:gd name="T10" fmla="*/ 2147483647 w 567"/>
                <a:gd name="T11" fmla="*/ 2147483647 h 463"/>
                <a:gd name="T12" fmla="*/ 2147483647 w 567"/>
                <a:gd name="T13" fmla="*/ 0 h 463"/>
                <a:gd name="T14" fmla="*/ 0 60000 65536"/>
                <a:gd name="T15" fmla="*/ 0 60000 65536"/>
                <a:gd name="T16" fmla="*/ 0 60000 65536"/>
                <a:gd name="T17" fmla="*/ 0 60000 65536"/>
                <a:gd name="T18" fmla="*/ 0 60000 65536"/>
                <a:gd name="T19" fmla="*/ 0 60000 65536"/>
                <a:gd name="T20" fmla="*/ 0 60000 65536"/>
                <a:gd name="T21" fmla="*/ 0 w 567"/>
                <a:gd name="T22" fmla="*/ 0 h 463"/>
                <a:gd name="T23" fmla="*/ 567 w 567"/>
                <a:gd name="T24" fmla="*/ 463 h 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463">
                  <a:moveTo>
                    <a:pt x="55" y="0"/>
                  </a:moveTo>
                  <a:lnTo>
                    <a:pt x="35" y="173"/>
                  </a:lnTo>
                  <a:lnTo>
                    <a:pt x="0" y="420"/>
                  </a:lnTo>
                  <a:lnTo>
                    <a:pt x="164" y="433"/>
                  </a:lnTo>
                  <a:lnTo>
                    <a:pt x="547" y="463"/>
                  </a:lnTo>
                  <a:lnTo>
                    <a:pt x="567" y="47"/>
                  </a:lnTo>
                  <a:lnTo>
                    <a:pt x="55" y="0"/>
                  </a:lnTo>
                  <a:close/>
                </a:path>
              </a:pathLst>
            </a:custGeom>
            <a:no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269" name="Freeform 268"/>
            <p:cNvSpPr>
              <a:spLocks/>
            </p:cNvSpPr>
            <p:nvPr/>
          </p:nvSpPr>
          <p:spPr bwMode="auto">
            <a:xfrm>
              <a:off x="2186334" y="1690221"/>
              <a:ext cx="906935" cy="730006"/>
            </a:xfrm>
            <a:custGeom>
              <a:avLst/>
              <a:gdLst>
                <a:gd name="T0" fmla="*/ 2147483647 w 590"/>
                <a:gd name="T1" fmla="*/ 0 h 440"/>
                <a:gd name="T2" fmla="*/ 2147483647 w 590"/>
                <a:gd name="T3" fmla="*/ 2147483647 h 440"/>
                <a:gd name="T4" fmla="*/ 0 w 590"/>
                <a:gd name="T5" fmla="*/ 2147483647 h 440"/>
                <a:gd name="T6" fmla="*/ 2147483647 w 590"/>
                <a:gd name="T7" fmla="*/ 2147483647 h 440"/>
                <a:gd name="T8" fmla="*/ 2147483647 w 590"/>
                <a:gd name="T9" fmla="*/ 2147483647 h 440"/>
                <a:gd name="T10" fmla="*/ 2147483647 w 590"/>
                <a:gd name="T11" fmla="*/ 2147483647 h 440"/>
                <a:gd name="T12" fmla="*/ 2147483647 w 590"/>
                <a:gd name="T13" fmla="*/ 2147483647 h 440"/>
                <a:gd name="T14" fmla="*/ 2147483647 w 590"/>
                <a:gd name="T15" fmla="*/ 2147483647 h 440"/>
                <a:gd name="T16" fmla="*/ 2147483647 w 590"/>
                <a:gd name="T17" fmla="*/ 0 h 4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0"/>
                <a:gd name="T28" fmla="*/ 0 h 440"/>
                <a:gd name="T29" fmla="*/ 590 w 590"/>
                <a:gd name="T30" fmla="*/ 440 h 4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0" h="440">
                  <a:moveTo>
                    <a:pt x="49" y="0"/>
                  </a:moveTo>
                  <a:lnTo>
                    <a:pt x="19" y="264"/>
                  </a:lnTo>
                  <a:lnTo>
                    <a:pt x="0" y="416"/>
                  </a:lnTo>
                  <a:lnTo>
                    <a:pt x="295" y="431"/>
                  </a:lnTo>
                  <a:lnTo>
                    <a:pt x="577" y="440"/>
                  </a:lnTo>
                  <a:lnTo>
                    <a:pt x="586" y="234"/>
                  </a:lnTo>
                  <a:lnTo>
                    <a:pt x="590" y="33"/>
                  </a:lnTo>
                  <a:lnTo>
                    <a:pt x="429" y="30"/>
                  </a:lnTo>
                  <a:lnTo>
                    <a:pt x="49" y="0"/>
                  </a:lnTo>
                  <a:close/>
                </a:path>
              </a:pathLst>
            </a:custGeom>
            <a:solidFill>
              <a:srgbClr val="F79646"/>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70" name="Freeform 269"/>
            <p:cNvSpPr>
              <a:spLocks/>
            </p:cNvSpPr>
            <p:nvPr/>
          </p:nvSpPr>
          <p:spPr bwMode="auto">
            <a:xfrm>
              <a:off x="1369631" y="2303463"/>
              <a:ext cx="820737" cy="993775"/>
            </a:xfrm>
            <a:custGeom>
              <a:avLst/>
              <a:gdLst>
                <a:gd name="T0" fmla="*/ 2147483647 w 536"/>
                <a:gd name="T1" fmla="*/ 0 h 594"/>
                <a:gd name="T2" fmla="*/ 2147483647 w 536"/>
                <a:gd name="T3" fmla="*/ 2147483647 h 594"/>
                <a:gd name="T4" fmla="*/ 2147483647 w 536"/>
                <a:gd name="T5" fmla="*/ 2147483647 h 594"/>
                <a:gd name="T6" fmla="*/ 2147483647 w 536"/>
                <a:gd name="T7" fmla="*/ 2147483647 h 594"/>
                <a:gd name="T8" fmla="*/ 2147483647 w 536"/>
                <a:gd name="T9" fmla="*/ 2147483647 h 594"/>
                <a:gd name="T10" fmla="*/ 2147483647 w 536"/>
                <a:gd name="T11" fmla="*/ 2147483647 h 594"/>
                <a:gd name="T12" fmla="*/ 2147483647 w 536"/>
                <a:gd name="T13" fmla="*/ 2147483647 h 594"/>
                <a:gd name="T14" fmla="*/ 2147483647 w 536"/>
                <a:gd name="T15" fmla="*/ 2147483647 h 594"/>
                <a:gd name="T16" fmla="*/ 2147483647 w 536"/>
                <a:gd name="T17" fmla="*/ 2147483647 h 594"/>
                <a:gd name="T18" fmla="*/ 2147483647 w 536"/>
                <a:gd name="T19" fmla="*/ 2147483647 h 594"/>
                <a:gd name="T20" fmla="*/ 2147483647 w 536"/>
                <a:gd name="T21" fmla="*/ 2147483647 h 594"/>
                <a:gd name="T22" fmla="*/ 0 w 536"/>
                <a:gd name="T23" fmla="*/ 2147483647 h 594"/>
                <a:gd name="T24" fmla="*/ 2147483647 w 536"/>
                <a:gd name="T25" fmla="*/ 2147483647 h 594"/>
                <a:gd name="T26" fmla="*/ 2147483647 w 536"/>
                <a:gd name="T27" fmla="*/ 2147483647 h 594"/>
                <a:gd name="T28" fmla="*/ 2147483647 w 536"/>
                <a:gd name="T29" fmla="*/ 2147483647 h 594"/>
                <a:gd name="T30" fmla="*/ 2147483647 w 536"/>
                <a:gd name="T31" fmla="*/ 0 h 5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6"/>
                <a:gd name="T49" fmla="*/ 0 h 594"/>
                <a:gd name="T50" fmla="*/ 536 w 536"/>
                <a:gd name="T51" fmla="*/ 594 h 5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6" h="594">
                  <a:moveTo>
                    <a:pt x="136" y="0"/>
                  </a:moveTo>
                  <a:lnTo>
                    <a:pt x="126" y="77"/>
                  </a:lnTo>
                  <a:lnTo>
                    <a:pt x="79" y="68"/>
                  </a:lnTo>
                  <a:lnTo>
                    <a:pt x="82" y="168"/>
                  </a:lnTo>
                  <a:lnTo>
                    <a:pt x="60" y="187"/>
                  </a:lnTo>
                  <a:lnTo>
                    <a:pt x="93" y="249"/>
                  </a:lnTo>
                  <a:lnTo>
                    <a:pt x="60" y="275"/>
                  </a:lnTo>
                  <a:lnTo>
                    <a:pt x="42" y="320"/>
                  </a:lnTo>
                  <a:lnTo>
                    <a:pt x="17" y="363"/>
                  </a:lnTo>
                  <a:lnTo>
                    <a:pt x="35" y="389"/>
                  </a:lnTo>
                  <a:lnTo>
                    <a:pt x="3" y="399"/>
                  </a:lnTo>
                  <a:lnTo>
                    <a:pt x="0" y="439"/>
                  </a:lnTo>
                  <a:lnTo>
                    <a:pt x="301" y="591"/>
                  </a:lnTo>
                  <a:lnTo>
                    <a:pt x="471" y="594"/>
                  </a:lnTo>
                  <a:lnTo>
                    <a:pt x="536" y="46"/>
                  </a:lnTo>
                  <a:lnTo>
                    <a:pt x="136" y="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271" name="Freeform 270"/>
            <p:cNvSpPr>
              <a:spLocks/>
            </p:cNvSpPr>
            <p:nvPr/>
          </p:nvSpPr>
          <p:spPr bwMode="auto">
            <a:xfrm>
              <a:off x="2087181" y="2373313"/>
              <a:ext cx="873125" cy="938212"/>
            </a:xfrm>
            <a:custGeom>
              <a:avLst/>
              <a:gdLst>
                <a:gd name="T0" fmla="*/ 2147483647 w 568"/>
                <a:gd name="T1" fmla="*/ 0 h 564"/>
                <a:gd name="T2" fmla="*/ 2147483647 w 568"/>
                <a:gd name="T3" fmla="*/ 2147483647 h 564"/>
                <a:gd name="T4" fmla="*/ 2147483647 w 568"/>
                <a:gd name="T5" fmla="*/ 2147483647 h 564"/>
                <a:gd name="T6" fmla="*/ 2147483647 w 568"/>
                <a:gd name="T7" fmla="*/ 2147483647 h 564"/>
                <a:gd name="T8" fmla="*/ 2147483647 w 568"/>
                <a:gd name="T9" fmla="*/ 2147483647 h 564"/>
                <a:gd name="T10" fmla="*/ 2147483647 w 568"/>
                <a:gd name="T11" fmla="*/ 2147483647 h 564"/>
                <a:gd name="T12" fmla="*/ 2147483647 w 568"/>
                <a:gd name="T13" fmla="*/ 2147483647 h 564"/>
                <a:gd name="T14" fmla="*/ 2147483647 w 568"/>
                <a:gd name="T15" fmla="*/ 2147483647 h 564"/>
                <a:gd name="T16" fmla="*/ 0 w 568"/>
                <a:gd name="T17" fmla="*/ 2147483647 h 564"/>
                <a:gd name="T18" fmla="*/ 2147483647 w 568"/>
                <a:gd name="T19" fmla="*/ 2147483647 h 564"/>
                <a:gd name="T20" fmla="*/ 2147483647 w 568"/>
                <a:gd name="T21" fmla="*/ 0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8"/>
                <a:gd name="T34" fmla="*/ 0 h 564"/>
                <a:gd name="T35" fmla="*/ 568 w 568"/>
                <a:gd name="T36" fmla="*/ 564 h 5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8" h="564">
                  <a:moveTo>
                    <a:pt x="69" y="0"/>
                  </a:moveTo>
                  <a:lnTo>
                    <a:pt x="568" y="23"/>
                  </a:lnTo>
                  <a:lnTo>
                    <a:pt x="544" y="521"/>
                  </a:lnTo>
                  <a:lnTo>
                    <a:pt x="382" y="512"/>
                  </a:lnTo>
                  <a:lnTo>
                    <a:pt x="230" y="507"/>
                  </a:lnTo>
                  <a:lnTo>
                    <a:pt x="230" y="527"/>
                  </a:lnTo>
                  <a:lnTo>
                    <a:pt x="103" y="527"/>
                  </a:lnTo>
                  <a:lnTo>
                    <a:pt x="95" y="564"/>
                  </a:lnTo>
                  <a:lnTo>
                    <a:pt x="0" y="552"/>
                  </a:lnTo>
                  <a:lnTo>
                    <a:pt x="54" y="130"/>
                  </a:lnTo>
                  <a:lnTo>
                    <a:pt x="69" y="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272" name="Freeform 271"/>
            <p:cNvSpPr>
              <a:spLocks/>
            </p:cNvSpPr>
            <p:nvPr/>
          </p:nvSpPr>
          <p:spPr bwMode="auto">
            <a:xfrm>
              <a:off x="2433256" y="2511425"/>
              <a:ext cx="1771650" cy="1778000"/>
            </a:xfrm>
            <a:custGeom>
              <a:avLst/>
              <a:gdLst>
                <a:gd name="T0" fmla="*/ 2147483647 w 1152"/>
                <a:gd name="T1" fmla="*/ 0 h 1067"/>
                <a:gd name="T2" fmla="*/ 2147483647 w 1152"/>
                <a:gd name="T3" fmla="*/ 2147483647 h 1067"/>
                <a:gd name="T4" fmla="*/ 2147483647 w 1152"/>
                <a:gd name="T5" fmla="*/ 2147483647 h 1067"/>
                <a:gd name="T6" fmla="*/ 2147483647 w 1152"/>
                <a:gd name="T7" fmla="*/ 2147483647 h 1067"/>
                <a:gd name="T8" fmla="*/ 2147483647 w 1152"/>
                <a:gd name="T9" fmla="*/ 2147483647 h 1067"/>
                <a:gd name="T10" fmla="*/ 2147483647 w 1152"/>
                <a:gd name="T11" fmla="*/ 2147483647 h 1067"/>
                <a:gd name="T12" fmla="*/ 2147483647 w 1152"/>
                <a:gd name="T13" fmla="*/ 2147483647 h 1067"/>
                <a:gd name="T14" fmla="*/ 2147483647 w 1152"/>
                <a:gd name="T15" fmla="*/ 2147483647 h 1067"/>
                <a:gd name="T16" fmla="*/ 2147483647 w 1152"/>
                <a:gd name="T17" fmla="*/ 2147483647 h 1067"/>
                <a:gd name="T18" fmla="*/ 2147483647 w 1152"/>
                <a:gd name="T19" fmla="*/ 2147483647 h 1067"/>
                <a:gd name="T20" fmla="*/ 2147483647 w 1152"/>
                <a:gd name="T21" fmla="*/ 2147483647 h 1067"/>
                <a:gd name="T22" fmla="*/ 2147483647 w 1152"/>
                <a:gd name="T23" fmla="*/ 2147483647 h 1067"/>
                <a:gd name="T24" fmla="*/ 2147483647 w 1152"/>
                <a:gd name="T25" fmla="*/ 2147483647 h 1067"/>
                <a:gd name="T26" fmla="*/ 2147483647 w 1152"/>
                <a:gd name="T27" fmla="*/ 2147483647 h 1067"/>
                <a:gd name="T28" fmla="*/ 2147483647 w 1152"/>
                <a:gd name="T29" fmla="*/ 2147483647 h 1067"/>
                <a:gd name="T30" fmla="*/ 2147483647 w 1152"/>
                <a:gd name="T31" fmla="*/ 2147483647 h 1067"/>
                <a:gd name="T32" fmla="*/ 2147483647 w 1152"/>
                <a:gd name="T33" fmla="*/ 2147483647 h 1067"/>
                <a:gd name="T34" fmla="*/ 2147483647 w 1152"/>
                <a:gd name="T35" fmla="*/ 2147483647 h 1067"/>
                <a:gd name="T36" fmla="*/ 2147483647 w 1152"/>
                <a:gd name="T37" fmla="*/ 2147483647 h 1067"/>
                <a:gd name="T38" fmla="*/ 2147483647 w 1152"/>
                <a:gd name="T39" fmla="*/ 2147483647 h 1067"/>
                <a:gd name="T40" fmla="*/ 2147483647 w 1152"/>
                <a:gd name="T41" fmla="*/ 2147483647 h 1067"/>
                <a:gd name="T42" fmla="*/ 2147483647 w 1152"/>
                <a:gd name="T43" fmla="*/ 2147483647 h 1067"/>
                <a:gd name="T44" fmla="*/ 2147483647 w 1152"/>
                <a:gd name="T45" fmla="*/ 2147483647 h 1067"/>
                <a:gd name="T46" fmla="*/ 2147483647 w 1152"/>
                <a:gd name="T47" fmla="*/ 2147483647 h 1067"/>
                <a:gd name="T48" fmla="*/ 2147483647 w 1152"/>
                <a:gd name="T49" fmla="*/ 2147483647 h 1067"/>
                <a:gd name="T50" fmla="*/ 2147483647 w 1152"/>
                <a:gd name="T51" fmla="*/ 2147483647 h 1067"/>
                <a:gd name="T52" fmla="*/ 2147483647 w 1152"/>
                <a:gd name="T53" fmla="*/ 2147483647 h 1067"/>
                <a:gd name="T54" fmla="*/ 2147483647 w 1152"/>
                <a:gd name="T55" fmla="*/ 2147483647 h 1067"/>
                <a:gd name="T56" fmla="*/ 2147483647 w 1152"/>
                <a:gd name="T57" fmla="*/ 2147483647 h 1067"/>
                <a:gd name="T58" fmla="*/ 2147483647 w 1152"/>
                <a:gd name="T59" fmla="*/ 2147483647 h 1067"/>
                <a:gd name="T60" fmla="*/ 2147483647 w 1152"/>
                <a:gd name="T61" fmla="*/ 2147483647 h 1067"/>
                <a:gd name="T62" fmla="*/ 2147483647 w 1152"/>
                <a:gd name="T63" fmla="*/ 2147483647 h 1067"/>
                <a:gd name="T64" fmla="*/ 2147483647 w 1152"/>
                <a:gd name="T65" fmla="*/ 2147483647 h 1067"/>
                <a:gd name="T66" fmla="*/ 2147483647 w 1152"/>
                <a:gd name="T67" fmla="*/ 2147483647 h 1067"/>
                <a:gd name="T68" fmla="*/ 2147483647 w 1152"/>
                <a:gd name="T69" fmla="*/ 2147483647 h 1067"/>
                <a:gd name="T70" fmla="*/ 2147483647 w 1152"/>
                <a:gd name="T71" fmla="*/ 2147483647 h 1067"/>
                <a:gd name="T72" fmla="*/ 2147483647 w 1152"/>
                <a:gd name="T73" fmla="*/ 2147483647 h 1067"/>
                <a:gd name="T74" fmla="*/ 2147483647 w 1152"/>
                <a:gd name="T75" fmla="*/ 2147483647 h 1067"/>
                <a:gd name="T76" fmla="*/ 2147483647 w 1152"/>
                <a:gd name="T77" fmla="*/ 2147483647 h 1067"/>
                <a:gd name="T78" fmla="*/ 2147483647 w 1152"/>
                <a:gd name="T79" fmla="*/ 2147483647 h 1067"/>
                <a:gd name="T80" fmla="*/ 2147483647 w 1152"/>
                <a:gd name="T81" fmla="*/ 2147483647 h 1067"/>
                <a:gd name="T82" fmla="*/ 2147483647 w 1152"/>
                <a:gd name="T83" fmla="*/ 2147483647 h 1067"/>
                <a:gd name="T84" fmla="*/ 2147483647 w 1152"/>
                <a:gd name="T85" fmla="*/ 2147483647 h 1067"/>
                <a:gd name="T86" fmla="*/ 2147483647 w 1152"/>
                <a:gd name="T87" fmla="*/ 2147483647 h 1067"/>
                <a:gd name="T88" fmla="*/ 2147483647 w 1152"/>
                <a:gd name="T89" fmla="*/ 2147483647 h 1067"/>
                <a:gd name="T90" fmla="*/ 2147483647 w 1152"/>
                <a:gd name="T91" fmla="*/ 2147483647 h 1067"/>
                <a:gd name="T92" fmla="*/ 0 w 1152"/>
                <a:gd name="T93" fmla="*/ 2147483647 h 1067"/>
                <a:gd name="T94" fmla="*/ 0 w 1152"/>
                <a:gd name="T95" fmla="*/ 2147483647 h 1067"/>
                <a:gd name="T96" fmla="*/ 2147483647 w 1152"/>
                <a:gd name="T97" fmla="*/ 2147483647 h 1067"/>
                <a:gd name="T98" fmla="*/ 2147483647 w 1152"/>
                <a:gd name="T99" fmla="*/ 2147483647 h 1067"/>
                <a:gd name="T100" fmla="*/ 2147483647 w 1152"/>
                <a:gd name="T101" fmla="*/ 0 h 10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2"/>
                <a:gd name="T154" fmla="*/ 0 h 1067"/>
                <a:gd name="T155" fmla="*/ 1152 w 1152"/>
                <a:gd name="T156" fmla="*/ 1067 h 10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2" h="1067">
                  <a:moveTo>
                    <a:pt x="334" y="0"/>
                  </a:moveTo>
                  <a:lnTo>
                    <a:pt x="589" y="9"/>
                  </a:lnTo>
                  <a:lnTo>
                    <a:pt x="589" y="203"/>
                  </a:lnTo>
                  <a:lnTo>
                    <a:pt x="719" y="256"/>
                  </a:lnTo>
                  <a:lnTo>
                    <a:pt x="754" y="238"/>
                  </a:lnTo>
                  <a:lnTo>
                    <a:pt x="839" y="280"/>
                  </a:lnTo>
                  <a:lnTo>
                    <a:pt x="890" y="277"/>
                  </a:lnTo>
                  <a:lnTo>
                    <a:pt x="988" y="235"/>
                  </a:lnTo>
                  <a:lnTo>
                    <a:pt x="1045" y="276"/>
                  </a:lnTo>
                  <a:lnTo>
                    <a:pt x="1094" y="286"/>
                  </a:lnTo>
                  <a:lnTo>
                    <a:pt x="1094" y="444"/>
                  </a:lnTo>
                  <a:lnTo>
                    <a:pt x="1152" y="542"/>
                  </a:lnTo>
                  <a:lnTo>
                    <a:pt x="1139" y="677"/>
                  </a:lnTo>
                  <a:lnTo>
                    <a:pt x="1076" y="730"/>
                  </a:lnTo>
                  <a:lnTo>
                    <a:pt x="1063" y="681"/>
                  </a:lnTo>
                  <a:lnTo>
                    <a:pt x="1045" y="703"/>
                  </a:lnTo>
                  <a:lnTo>
                    <a:pt x="1058" y="735"/>
                  </a:lnTo>
                  <a:lnTo>
                    <a:pt x="947" y="815"/>
                  </a:lnTo>
                  <a:lnTo>
                    <a:pt x="920" y="820"/>
                  </a:lnTo>
                  <a:lnTo>
                    <a:pt x="862" y="860"/>
                  </a:lnTo>
                  <a:lnTo>
                    <a:pt x="862" y="882"/>
                  </a:lnTo>
                  <a:lnTo>
                    <a:pt x="844" y="887"/>
                  </a:lnTo>
                  <a:lnTo>
                    <a:pt x="857" y="914"/>
                  </a:lnTo>
                  <a:lnTo>
                    <a:pt x="826" y="954"/>
                  </a:lnTo>
                  <a:lnTo>
                    <a:pt x="844" y="1012"/>
                  </a:lnTo>
                  <a:lnTo>
                    <a:pt x="862" y="1031"/>
                  </a:lnTo>
                  <a:lnTo>
                    <a:pt x="857" y="1067"/>
                  </a:lnTo>
                  <a:lnTo>
                    <a:pt x="812" y="1067"/>
                  </a:lnTo>
                  <a:lnTo>
                    <a:pt x="772" y="1049"/>
                  </a:lnTo>
                  <a:lnTo>
                    <a:pt x="745" y="1054"/>
                  </a:lnTo>
                  <a:lnTo>
                    <a:pt x="656" y="1022"/>
                  </a:lnTo>
                  <a:lnTo>
                    <a:pt x="616" y="900"/>
                  </a:lnTo>
                  <a:lnTo>
                    <a:pt x="553" y="842"/>
                  </a:lnTo>
                  <a:lnTo>
                    <a:pt x="498" y="735"/>
                  </a:lnTo>
                  <a:lnTo>
                    <a:pt x="473" y="724"/>
                  </a:lnTo>
                  <a:lnTo>
                    <a:pt x="443" y="697"/>
                  </a:lnTo>
                  <a:lnTo>
                    <a:pt x="414" y="697"/>
                  </a:lnTo>
                  <a:lnTo>
                    <a:pt x="371" y="688"/>
                  </a:lnTo>
                  <a:lnTo>
                    <a:pt x="338" y="697"/>
                  </a:lnTo>
                  <a:lnTo>
                    <a:pt x="316" y="751"/>
                  </a:lnTo>
                  <a:lnTo>
                    <a:pt x="282" y="760"/>
                  </a:lnTo>
                  <a:lnTo>
                    <a:pt x="209" y="718"/>
                  </a:lnTo>
                  <a:lnTo>
                    <a:pt x="166" y="668"/>
                  </a:lnTo>
                  <a:lnTo>
                    <a:pt x="158" y="606"/>
                  </a:lnTo>
                  <a:lnTo>
                    <a:pt x="127" y="565"/>
                  </a:lnTo>
                  <a:lnTo>
                    <a:pt x="54" y="507"/>
                  </a:lnTo>
                  <a:lnTo>
                    <a:pt x="0" y="446"/>
                  </a:lnTo>
                  <a:lnTo>
                    <a:pt x="0" y="420"/>
                  </a:lnTo>
                  <a:lnTo>
                    <a:pt x="174" y="422"/>
                  </a:lnTo>
                  <a:lnTo>
                    <a:pt x="316" y="434"/>
                  </a:lnTo>
                  <a:lnTo>
                    <a:pt x="334" y="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273" name="Freeform 272"/>
            <p:cNvSpPr>
              <a:spLocks/>
            </p:cNvSpPr>
            <p:nvPr/>
          </p:nvSpPr>
          <p:spPr bwMode="auto">
            <a:xfrm>
              <a:off x="2882811" y="348343"/>
              <a:ext cx="852428" cy="542203"/>
            </a:xfrm>
            <a:custGeom>
              <a:avLst/>
              <a:gdLst>
                <a:gd name="T0" fmla="*/ 2147483647 w 555"/>
                <a:gd name="T1" fmla="*/ 0 h 325"/>
                <a:gd name="T2" fmla="*/ 2147483647 w 555"/>
                <a:gd name="T3" fmla="*/ 2147483647 h 325"/>
                <a:gd name="T4" fmla="*/ 2147483647 w 555"/>
                <a:gd name="T5" fmla="*/ 2147483647 h 325"/>
                <a:gd name="T6" fmla="*/ 2147483647 w 555"/>
                <a:gd name="T7" fmla="*/ 2147483647 h 325"/>
                <a:gd name="T8" fmla="*/ 2147483647 w 555"/>
                <a:gd name="T9" fmla="*/ 2147483647 h 325"/>
                <a:gd name="T10" fmla="*/ 2147483647 w 555"/>
                <a:gd name="T11" fmla="*/ 2147483647 h 325"/>
                <a:gd name="T12" fmla="*/ 2147483647 w 555"/>
                <a:gd name="T13" fmla="*/ 2147483647 h 325"/>
                <a:gd name="T14" fmla="*/ 0 w 555"/>
                <a:gd name="T15" fmla="*/ 2147483647 h 325"/>
                <a:gd name="T16" fmla="*/ 2147483647 w 555"/>
                <a:gd name="T17" fmla="*/ 0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5"/>
                <a:gd name="T28" fmla="*/ 0 h 325"/>
                <a:gd name="T29" fmla="*/ 555 w 555"/>
                <a:gd name="T30" fmla="*/ 325 h 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5" h="325">
                  <a:moveTo>
                    <a:pt x="2" y="0"/>
                  </a:moveTo>
                  <a:lnTo>
                    <a:pt x="465" y="11"/>
                  </a:lnTo>
                  <a:lnTo>
                    <a:pt x="500" y="106"/>
                  </a:lnTo>
                  <a:lnTo>
                    <a:pt x="532" y="179"/>
                  </a:lnTo>
                  <a:lnTo>
                    <a:pt x="555" y="298"/>
                  </a:lnTo>
                  <a:lnTo>
                    <a:pt x="541" y="325"/>
                  </a:lnTo>
                  <a:lnTo>
                    <a:pt x="370" y="321"/>
                  </a:lnTo>
                  <a:lnTo>
                    <a:pt x="0" y="315"/>
                  </a:lnTo>
                  <a:lnTo>
                    <a:pt x="2" y="0"/>
                  </a:lnTo>
                  <a:close/>
                </a:path>
              </a:pathLst>
            </a:custGeom>
            <a:no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74" name="Freeform 273"/>
            <p:cNvSpPr>
              <a:spLocks/>
            </p:cNvSpPr>
            <p:nvPr/>
          </p:nvSpPr>
          <p:spPr bwMode="auto">
            <a:xfrm>
              <a:off x="2860293" y="868363"/>
              <a:ext cx="896938" cy="631825"/>
            </a:xfrm>
            <a:custGeom>
              <a:avLst/>
              <a:gdLst>
                <a:gd name="T0" fmla="*/ 2147483647 w 583"/>
                <a:gd name="T1" fmla="*/ 0 h 380"/>
                <a:gd name="T2" fmla="*/ 2147483647 w 583"/>
                <a:gd name="T3" fmla="*/ 2147483647 h 380"/>
                <a:gd name="T4" fmla="*/ 0 w 583"/>
                <a:gd name="T5" fmla="*/ 2147483647 h 380"/>
                <a:gd name="T6" fmla="*/ 2147483647 w 583"/>
                <a:gd name="T7" fmla="*/ 2147483647 h 380"/>
                <a:gd name="T8" fmla="*/ 2147483647 w 583"/>
                <a:gd name="T9" fmla="*/ 2147483647 h 380"/>
                <a:gd name="T10" fmla="*/ 2147483647 w 583"/>
                <a:gd name="T11" fmla="*/ 2147483647 h 380"/>
                <a:gd name="T12" fmla="*/ 2147483647 w 583"/>
                <a:gd name="T13" fmla="*/ 2147483647 h 380"/>
                <a:gd name="T14" fmla="*/ 2147483647 w 583"/>
                <a:gd name="T15" fmla="*/ 2147483647 h 380"/>
                <a:gd name="T16" fmla="*/ 2147483647 w 583"/>
                <a:gd name="T17" fmla="*/ 2147483647 h 380"/>
                <a:gd name="T18" fmla="*/ 2147483647 w 583"/>
                <a:gd name="T19" fmla="*/ 2147483647 h 380"/>
                <a:gd name="T20" fmla="*/ 2147483647 w 583"/>
                <a:gd name="T21" fmla="*/ 2147483647 h 380"/>
                <a:gd name="T22" fmla="*/ 2147483647 w 583"/>
                <a:gd name="T23" fmla="*/ 2147483647 h 380"/>
                <a:gd name="T24" fmla="*/ 2147483647 w 583"/>
                <a:gd name="T25" fmla="*/ 2147483647 h 380"/>
                <a:gd name="T26" fmla="*/ 2147483647 w 583"/>
                <a:gd name="T27" fmla="*/ 0 h 3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3"/>
                <a:gd name="T43" fmla="*/ 0 h 380"/>
                <a:gd name="T44" fmla="*/ 583 w 583"/>
                <a:gd name="T45" fmla="*/ 380 h 3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3" h="380">
                  <a:moveTo>
                    <a:pt x="11" y="0"/>
                  </a:moveTo>
                  <a:lnTo>
                    <a:pt x="9" y="148"/>
                  </a:lnTo>
                  <a:lnTo>
                    <a:pt x="0" y="321"/>
                  </a:lnTo>
                  <a:lnTo>
                    <a:pt x="424" y="327"/>
                  </a:lnTo>
                  <a:lnTo>
                    <a:pt x="468" y="350"/>
                  </a:lnTo>
                  <a:lnTo>
                    <a:pt x="500" y="318"/>
                  </a:lnTo>
                  <a:lnTo>
                    <a:pt x="583" y="380"/>
                  </a:lnTo>
                  <a:lnTo>
                    <a:pt x="571" y="315"/>
                  </a:lnTo>
                  <a:lnTo>
                    <a:pt x="579" y="264"/>
                  </a:lnTo>
                  <a:lnTo>
                    <a:pt x="583" y="91"/>
                  </a:lnTo>
                  <a:lnTo>
                    <a:pt x="546" y="54"/>
                  </a:lnTo>
                  <a:lnTo>
                    <a:pt x="561" y="6"/>
                  </a:lnTo>
                  <a:lnTo>
                    <a:pt x="284" y="5"/>
                  </a:lnTo>
                  <a:lnTo>
                    <a:pt x="11" y="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275" name="Freeform 274"/>
            <p:cNvSpPr>
              <a:spLocks/>
            </p:cNvSpPr>
            <p:nvPr/>
          </p:nvSpPr>
          <p:spPr bwMode="auto">
            <a:xfrm>
              <a:off x="2843445" y="1397916"/>
              <a:ext cx="1073484" cy="519485"/>
            </a:xfrm>
            <a:custGeom>
              <a:avLst/>
              <a:gdLst>
                <a:gd name="T0" fmla="*/ 2147483647 w 695"/>
                <a:gd name="T1" fmla="*/ 0 h 313"/>
                <a:gd name="T2" fmla="*/ 0 w 695"/>
                <a:gd name="T3" fmla="*/ 2147483647 h 313"/>
                <a:gd name="T4" fmla="*/ 2147483647 w 695"/>
                <a:gd name="T5" fmla="*/ 2147483647 h 313"/>
                <a:gd name="T6" fmla="*/ 2147483647 w 695"/>
                <a:gd name="T7" fmla="*/ 2147483647 h 313"/>
                <a:gd name="T8" fmla="*/ 2147483647 w 695"/>
                <a:gd name="T9" fmla="*/ 2147483647 h 313"/>
                <a:gd name="T10" fmla="*/ 2147483647 w 695"/>
                <a:gd name="T11" fmla="*/ 2147483647 h 313"/>
                <a:gd name="T12" fmla="*/ 2147483647 w 695"/>
                <a:gd name="T13" fmla="*/ 2147483647 h 313"/>
                <a:gd name="T14" fmla="*/ 2147483647 w 695"/>
                <a:gd name="T15" fmla="*/ 2147483647 h 313"/>
                <a:gd name="T16" fmla="*/ 2147483647 w 695"/>
                <a:gd name="T17" fmla="*/ 2147483647 h 313"/>
                <a:gd name="T18" fmla="*/ 2147483647 w 695"/>
                <a:gd name="T19" fmla="*/ 2147483647 h 313"/>
                <a:gd name="T20" fmla="*/ 2147483647 w 695"/>
                <a:gd name="T21" fmla="*/ 2147483647 h 313"/>
                <a:gd name="T22" fmla="*/ 2147483647 w 695"/>
                <a:gd name="T23" fmla="*/ 2147483647 h 313"/>
                <a:gd name="T24" fmla="*/ 2147483647 w 695"/>
                <a:gd name="T25" fmla="*/ 2147483647 h 313"/>
                <a:gd name="T26" fmla="*/ 2147483647 w 695"/>
                <a:gd name="T27" fmla="*/ 2147483647 h 313"/>
                <a:gd name="T28" fmla="*/ 2147483647 w 695"/>
                <a:gd name="T29" fmla="*/ 0 h 3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5"/>
                <a:gd name="T46" fmla="*/ 0 h 313"/>
                <a:gd name="T47" fmla="*/ 695 w 695"/>
                <a:gd name="T48" fmla="*/ 313 h 3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5" h="313">
                  <a:moveTo>
                    <a:pt x="8" y="0"/>
                  </a:moveTo>
                  <a:lnTo>
                    <a:pt x="0" y="207"/>
                  </a:lnTo>
                  <a:lnTo>
                    <a:pt x="157" y="212"/>
                  </a:lnTo>
                  <a:lnTo>
                    <a:pt x="155" y="313"/>
                  </a:lnTo>
                  <a:lnTo>
                    <a:pt x="367" y="310"/>
                  </a:lnTo>
                  <a:lnTo>
                    <a:pt x="556" y="307"/>
                  </a:lnTo>
                  <a:lnTo>
                    <a:pt x="695" y="310"/>
                  </a:lnTo>
                  <a:lnTo>
                    <a:pt x="652" y="222"/>
                  </a:lnTo>
                  <a:lnTo>
                    <a:pt x="622" y="140"/>
                  </a:lnTo>
                  <a:lnTo>
                    <a:pt x="589" y="55"/>
                  </a:lnTo>
                  <a:lnTo>
                    <a:pt x="510" y="2"/>
                  </a:lnTo>
                  <a:lnTo>
                    <a:pt x="474" y="33"/>
                  </a:lnTo>
                  <a:lnTo>
                    <a:pt x="431" y="11"/>
                  </a:lnTo>
                  <a:lnTo>
                    <a:pt x="242" y="5"/>
                  </a:lnTo>
                  <a:lnTo>
                    <a:pt x="8" y="0"/>
                  </a:lnTo>
                  <a:close/>
                </a:path>
              </a:pathLst>
            </a:custGeom>
            <a:no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76" name="Freeform 275"/>
            <p:cNvSpPr>
              <a:spLocks/>
            </p:cNvSpPr>
            <p:nvPr/>
          </p:nvSpPr>
          <p:spPr bwMode="auto">
            <a:xfrm>
              <a:off x="3075100" y="1905285"/>
              <a:ext cx="938730" cy="516457"/>
            </a:xfrm>
            <a:custGeom>
              <a:avLst/>
              <a:gdLst>
                <a:gd name="T0" fmla="*/ 2147483647 w 611"/>
                <a:gd name="T1" fmla="*/ 2147483647 h 311"/>
                <a:gd name="T2" fmla="*/ 2147483647 w 611"/>
                <a:gd name="T3" fmla="*/ 2147483647 h 311"/>
                <a:gd name="T4" fmla="*/ 0 w 611"/>
                <a:gd name="T5" fmla="*/ 2147483647 h 311"/>
                <a:gd name="T6" fmla="*/ 2147483647 w 611"/>
                <a:gd name="T7" fmla="*/ 2147483647 h 311"/>
                <a:gd name="T8" fmla="*/ 2147483647 w 611"/>
                <a:gd name="T9" fmla="*/ 2147483647 h 311"/>
                <a:gd name="T10" fmla="*/ 2147483647 w 611"/>
                <a:gd name="T11" fmla="*/ 2147483647 h 311"/>
                <a:gd name="T12" fmla="*/ 2147483647 w 611"/>
                <a:gd name="T13" fmla="*/ 2147483647 h 311"/>
                <a:gd name="T14" fmla="*/ 2147483647 w 611"/>
                <a:gd name="T15" fmla="*/ 2147483647 h 311"/>
                <a:gd name="T16" fmla="*/ 2147483647 w 611"/>
                <a:gd name="T17" fmla="*/ 0 h 311"/>
                <a:gd name="T18" fmla="*/ 2147483647 w 611"/>
                <a:gd name="T19" fmla="*/ 2147483647 h 311"/>
                <a:gd name="T20" fmla="*/ 2147483647 w 611"/>
                <a:gd name="T21" fmla="*/ 2147483647 h 3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1"/>
                <a:gd name="T34" fmla="*/ 0 h 311"/>
                <a:gd name="T35" fmla="*/ 611 w 611"/>
                <a:gd name="T36" fmla="*/ 311 h 3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1" h="311">
                  <a:moveTo>
                    <a:pt x="6" y="3"/>
                  </a:moveTo>
                  <a:lnTo>
                    <a:pt x="4" y="182"/>
                  </a:lnTo>
                  <a:lnTo>
                    <a:pt x="0" y="308"/>
                  </a:lnTo>
                  <a:lnTo>
                    <a:pt x="611" y="311"/>
                  </a:lnTo>
                  <a:lnTo>
                    <a:pt x="599" y="149"/>
                  </a:lnTo>
                  <a:lnTo>
                    <a:pt x="599" y="88"/>
                  </a:lnTo>
                  <a:lnTo>
                    <a:pt x="550" y="50"/>
                  </a:lnTo>
                  <a:lnTo>
                    <a:pt x="565" y="18"/>
                  </a:lnTo>
                  <a:lnTo>
                    <a:pt x="544" y="0"/>
                  </a:lnTo>
                  <a:lnTo>
                    <a:pt x="267" y="3"/>
                  </a:lnTo>
                  <a:lnTo>
                    <a:pt x="6" y="3"/>
                  </a:lnTo>
                  <a:close/>
                </a:path>
              </a:pathLst>
            </a:custGeom>
            <a:solidFill>
              <a:srgbClr val="F79646"/>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77" name="Freeform 276"/>
            <p:cNvSpPr>
              <a:spLocks/>
            </p:cNvSpPr>
            <p:nvPr/>
          </p:nvSpPr>
          <p:spPr bwMode="auto">
            <a:xfrm>
              <a:off x="2946018" y="2411413"/>
              <a:ext cx="1100138" cy="571500"/>
            </a:xfrm>
            <a:custGeom>
              <a:avLst/>
              <a:gdLst>
                <a:gd name="T0" fmla="*/ 2147483647 w 713"/>
                <a:gd name="T1" fmla="*/ 0 h 343"/>
                <a:gd name="T2" fmla="*/ 0 w 713"/>
                <a:gd name="T3" fmla="*/ 2147483647 h 343"/>
                <a:gd name="T4" fmla="*/ 2147483647 w 713"/>
                <a:gd name="T5" fmla="*/ 2147483647 h 343"/>
                <a:gd name="T6" fmla="*/ 2147483647 w 713"/>
                <a:gd name="T7" fmla="*/ 2147483647 h 343"/>
                <a:gd name="T8" fmla="*/ 2147483647 w 713"/>
                <a:gd name="T9" fmla="*/ 2147483647 h 343"/>
                <a:gd name="T10" fmla="*/ 2147483647 w 713"/>
                <a:gd name="T11" fmla="*/ 2147483647 h 343"/>
                <a:gd name="T12" fmla="*/ 2147483647 w 713"/>
                <a:gd name="T13" fmla="*/ 2147483647 h 343"/>
                <a:gd name="T14" fmla="*/ 2147483647 w 713"/>
                <a:gd name="T15" fmla="*/ 2147483647 h 343"/>
                <a:gd name="T16" fmla="*/ 2147483647 w 713"/>
                <a:gd name="T17" fmla="*/ 2147483647 h 343"/>
                <a:gd name="T18" fmla="*/ 2147483647 w 713"/>
                <a:gd name="T19" fmla="*/ 2147483647 h 343"/>
                <a:gd name="T20" fmla="*/ 2147483647 w 713"/>
                <a:gd name="T21" fmla="*/ 2147483647 h 343"/>
                <a:gd name="T22" fmla="*/ 2147483647 w 713"/>
                <a:gd name="T23" fmla="*/ 2147483647 h 343"/>
                <a:gd name="T24" fmla="*/ 2147483647 w 713"/>
                <a:gd name="T25" fmla="*/ 0 h 3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3"/>
                <a:gd name="T40" fmla="*/ 0 h 343"/>
                <a:gd name="T41" fmla="*/ 713 w 713"/>
                <a:gd name="T42" fmla="*/ 343 h 3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3" h="343">
                  <a:moveTo>
                    <a:pt x="4" y="0"/>
                  </a:moveTo>
                  <a:lnTo>
                    <a:pt x="0" y="61"/>
                  </a:lnTo>
                  <a:lnTo>
                    <a:pt x="253" y="70"/>
                  </a:lnTo>
                  <a:lnTo>
                    <a:pt x="255" y="265"/>
                  </a:lnTo>
                  <a:lnTo>
                    <a:pt x="385" y="319"/>
                  </a:lnTo>
                  <a:lnTo>
                    <a:pt x="420" y="299"/>
                  </a:lnTo>
                  <a:lnTo>
                    <a:pt x="502" y="343"/>
                  </a:lnTo>
                  <a:lnTo>
                    <a:pt x="556" y="341"/>
                  </a:lnTo>
                  <a:lnTo>
                    <a:pt x="654" y="299"/>
                  </a:lnTo>
                  <a:lnTo>
                    <a:pt x="713" y="340"/>
                  </a:lnTo>
                  <a:lnTo>
                    <a:pt x="713" y="128"/>
                  </a:lnTo>
                  <a:lnTo>
                    <a:pt x="695" y="4"/>
                  </a:lnTo>
                  <a:lnTo>
                    <a:pt x="4" y="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grpSp>
          <p:nvGrpSpPr>
            <p:cNvPr id="3" name="Group 277"/>
            <p:cNvGrpSpPr>
              <a:grpSpLocks/>
            </p:cNvGrpSpPr>
            <p:nvPr/>
          </p:nvGrpSpPr>
          <p:grpSpPr bwMode="auto">
            <a:xfrm>
              <a:off x="1744223" y="3780302"/>
              <a:ext cx="693453" cy="616234"/>
              <a:chOff x="1744223" y="3780297"/>
              <a:chExt cx="727379" cy="645604"/>
            </a:xfrm>
            <a:solidFill>
              <a:srgbClr val="4F81BD">
                <a:lumMod val="20000"/>
                <a:lumOff val="80000"/>
              </a:srgbClr>
            </a:solidFill>
          </p:grpSpPr>
          <p:sp>
            <p:nvSpPr>
              <p:cNvPr id="344" name="Freeform 343"/>
              <p:cNvSpPr>
                <a:spLocks/>
              </p:cNvSpPr>
              <p:nvPr/>
            </p:nvSpPr>
            <p:spPr bwMode="auto">
              <a:xfrm>
                <a:off x="1782669" y="3780297"/>
                <a:ext cx="113797" cy="118751"/>
              </a:xfrm>
              <a:custGeom>
                <a:avLst/>
                <a:gdLst>
                  <a:gd name="T0" fmla="*/ 2147483647 w 124"/>
                  <a:gd name="T1" fmla="*/ 2147483647 h 121"/>
                  <a:gd name="T2" fmla="*/ 0 w 124"/>
                  <a:gd name="T3" fmla="*/ 2147483647 h 121"/>
                  <a:gd name="T4" fmla="*/ 2147483647 w 124"/>
                  <a:gd name="T5" fmla="*/ 2147483647 h 121"/>
                  <a:gd name="T6" fmla="*/ 2147483647 w 124"/>
                  <a:gd name="T7" fmla="*/ 2147483647 h 121"/>
                  <a:gd name="T8" fmla="*/ 2147483647 w 124"/>
                  <a:gd name="T9" fmla="*/ 2147483647 h 121"/>
                  <a:gd name="T10" fmla="*/ 2147483647 w 124"/>
                  <a:gd name="T11" fmla="*/ 0 h 121"/>
                  <a:gd name="T12" fmla="*/ 2147483647 w 124"/>
                  <a:gd name="T13" fmla="*/ 2147483647 h 121"/>
                  <a:gd name="T14" fmla="*/ 0 60000 65536"/>
                  <a:gd name="T15" fmla="*/ 0 60000 65536"/>
                  <a:gd name="T16" fmla="*/ 0 60000 65536"/>
                  <a:gd name="T17" fmla="*/ 0 60000 65536"/>
                  <a:gd name="T18" fmla="*/ 0 60000 65536"/>
                  <a:gd name="T19" fmla="*/ 0 60000 65536"/>
                  <a:gd name="T20" fmla="*/ 0 60000 65536"/>
                  <a:gd name="T21" fmla="*/ 0 w 124"/>
                  <a:gd name="T22" fmla="*/ 0 h 121"/>
                  <a:gd name="T23" fmla="*/ 124 w 124"/>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121">
                    <a:moveTo>
                      <a:pt x="27" y="13"/>
                    </a:moveTo>
                    <a:lnTo>
                      <a:pt x="0" y="71"/>
                    </a:lnTo>
                    <a:lnTo>
                      <a:pt x="48" y="110"/>
                    </a:lnTo>
                    <a:lnTo>
                      <a:pt x="103" y="121"/>
                    </a:lnTo>
                    <a:lnTo>
                      <a:pt x="124" y="73"/>
                    </a:lnTo>
                    <a:lnTo>
                      <a:pt x="110" y="0"/>
                    </a:lnTo>
                    <a:lnTo>
                      <a:pt x="27" y="13"/>
                    </a:lnTo>
                    <a:close/>
                  </a:path>
                </a:pathLst>
              </a:custGeom>
              <a:grp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45" name="Freeform 344"/>
              <p:cNvSpPr>
                <a:spLocks/>
              </p:cNvSpPr>
              <p:nvPr/>
            </p:nvSpPr>
            <p:spPr bwMode="auto">
              <a:xfrm>
                <a:off x="1885701" y="3862252"/>
                <a:ext cx="169158" cy="132132"/>
              </a:xfrm>
              <a:custGeom>
                <a:avLst/>
                <a:gdLst>
                  <a:gd name="T0" fmla="*/ 0 w 184"/>
                  <a:gd name="T1" fmla="*/ 2147483647 h 136"/>
                  <a:gd name="T2" fmla="*/ 2147483647 w 184"/>
                  <a:gd name="T3" fmla="*/ 0 h 136"/>
                  <a:gd name="T4" fmla="*/ 2147483647 w 184"/>
                  <a:gd name="T5" fmla="*/ 2147483647 h 136"/>
                  <a:gd name="T6" fmla="*/ 2147483647 w 184"/>
                  <a:gd name="T7" fmla="*/ 2147483647 h 136"/>
                  <a:gd name="T8" fmla="*/ 2147483647 w 184"/>
                  <a:gd name="T9" fmla="*/ 2147483647 h 136"/>
                  <a:gd name="T10" fmla="*/ 2147483647 w 184"/>
                  <a:gd name="T11" fmla="*/ 2147483647 h 136"/>
                  <a:gd name="T12" fmla="*/ 2147483647 w 184"/>
                  <a:gd name="T13" fmla="*/ 2147483647 h 136"/>
                  <a:gd name="T14" fmla="*/ 0 w 184"/>
                  <a:gd name="T15" fmla="*/ 2147483647 h 136"/>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36"/>
                  <a:gd name="T26" fmla="*/ 184 w 184"/>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36">
                    <a:moveTo>
                      <a:pt x="0" y="48"/>
                    </a:moveTo>
                    <a:lnTo>
                      <a:pt x="126" y="0"/>
                    </a:lnTo>
                    <a:lnTo>
                      <a:pt x="149" y="58"/>
                    </a:lnTo>
                    <a:lnTo>
                      <a:pt x="173" y="72"/>
                    </a:lnTo>
                    <a:lnTo>
                      <a:pt x="184" y="120"/>
                    </a:lnTo>
                    <a:lnTo>
                      <a:pt x="121" y="127"/>
                    </a:lnTo>
                    <a:lnTo>
                      <a:pt x="76" y="136"/>
                    </a:lnTo>
                    <a:lnTo>
                      <a:pt x="0" y="48"/>
                    </a:lnTo>
                    <a:close/>
                  </a:path>
                </a:pathLst>
              </a:custGeom>
              <a:grp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46" name="Freeform 345"/>
              <p:cNvSpPr>
                <a:spLocks/>
              </p:cNvSpPr>
              <p:nvPr/>
            </p:nvSpPr>
            <p:spPr bwMode="auto">
              <a:xfrm>
                <a:off x="2056397" y="3962605"/>
                <a:ext cx="132251" cy="70247"/>
              </a:xfrm>
              <a:custGeom>
                <a:avLst/>
                <a:gdLst>
                  <a:gd name="T0" fmla="*/ 2147483647 w 146"/>
                  <a:gd name="T1" fmla="*/ 2147483647 h 72"/>
                  <a:gd name="T2" fmla="*/ 0 w 146"/>
                  <a:gd name="T3" fmla="*/ 2147483647 h 72"/>
                  <a:gd name="T4" fmla="*/ 2147483647 w 146"/>
                  <a:gd name="T5" fmla="*/ 2147483647 h 72"/>
                  <a:gd name="T6" fmla="*/ 2147483647 w 146"/>
                  <a:gd name="T7" fmla="*/ 2147483647 h 72"/>
                  <a:gd name="T8" fmla="*/ 2147483647 w 146"/>
                  <a:gd name="T9" fmla="*/ 2147483647 h 72"/>
                  <a:gd name="T10" fmla="*/ 2147483647 w 146"/>
                  <a:gd name="T11" fmla="*/ 2147483647 h 72"/>
                  <a:gd name="T12" fmla="*/ 2147483647 w 146"/>
                  <a:gd name="T13" fmla="*/ 2147483647 h 72"/>
                  <a:gd name="T14" fmla="*/ 2147483647 w 146"/>
                  <a:gd name="T15" fmla="*/ 0 h 72"/>
                  <a:gd name="T16" fmla="*/ 2147483647 w 146"/>
                  <a:gd name="T17" fmla="*/ 2147483647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72"/>
                  <a:gd name="T29" fmla="*/ 146 w 146"/>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72">
                    <a:moveTo>
                      <a:pt x="22" y="3"/>
                    </a:moveTo>
                    <a:lnTo>
                      <a:pt x="0" y="67"/>
                    </a:lnTo>
                    <a:lnTo>
                      <a:pt x="38" y="72"/>
                    </a:lnTo>
                    <a:lnTo>
                      <a:pt x="62" y="57"/>
                    </a:lnTo>
                    <a:lnTo>
                      <a:pt x="107" y="58"/>
                    </a:lnTo>
                    <a:lnTo>
                      <a:pt x="146" y="30"/>
                    </a:lnTo>
                    <a:lnTo>
                      <a:pt x="120" y="20"/>
                    </a:lnTo>
                    <a:lnTo>
                      <a:pt x="101" y="0"/>
                    </a:lnTo>
                    <a:lnTo>
                      <a:pt x="22" y="3"/>
                    </a:lnTo>
                    <a:close/>
                  </a:path>
                </a:pathLst>
              </a:custGeom>
              <a:grp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47" name="Freeform 346"/>
              <p:cNvSpPr>
                <a:spLocks/>
              </p:cNvSpPr>
              <p:nvPr/>
            </p:nvSpPr>
            <p:spPr bwMode="auto">
              <a:xfrm>
                <a:off x="2094842" y="4059612"/>
                <a:ext cx="56899" cy="51849"/>
              </a:xfrm>
              <a:custGeom>
                <a:avLst/>
                <a:gdLst>
                  <a:gd name="T0" fmla="*/ 2147483647 w 60"/>
                  <a:gd name="T1" fmla="*/ 0 h 53"/>
                  <a:gd name="T2" fmla="*/ 0 w 60"/>
                  <a:gd name="T3" fmla="*/ 2147483647 h 53"/>
                  <a:gd name="T4" fmla="*/ 2147483647 w 60"/>
                  <a:gd name="T5" fmla="*/ 2147483647 h 53"/>
                  <a:gd name="T6" fmla="*/ 2147483647 w 60"/>
                  <a:gd name="T7" fmla="*/ 2147483647 h 53"/>
                  <a:gd name="T8" fmla="*/ 2147483647 w 60"/>
                  <a:gd name="T9" fmla="*/ 0 h 53"/>
                  <a:gd name="T10" fmla="*/ 0 60000 65536"/>
                  <a:gd name="T11" fmla="*/ 0 60000 65536"/>
                  <a:gd name="T12" fmla="*/ 0 60000 65536"/>
                  <a:gd name="T13" fmla="*/ 0 60000 65536"/>
                  <a:gd name="T14" fmla="*/ 0 60000 65536"/>
                  <a:gd name="T15" fmla="*/ 0 w 60"/>
                  <a:gd name="T16" fmla="*/ 0 h 53"/>
                  <a:gd name="T17" fmla="*/ 60 w 60"/>
                  <a:gd name="T18" fmla="*/ 53 h 53"/>
                </a:gdLst>
                <a:ahLst/>
                <a:cxnLst>
                  <a:cxn ang="T10">
                    <a:pos x="T0" y="T1"/>
                  </a:cxn>
                  <a:cxn ang="T11">
                    <a:pos x="T2" y="T3"/>
                  </a:cxn>
                  <a:cxn ang="T12">
                    <a:pos x="T4" y="T5"/>
                  </a:cxn>
                  <a:cxn ang="T13">
                    <a:pos x="T6" y="T7"/>
                  </a:cxn>
                  <a:cxn ang="T14">
                    <a:pos x="T8" y="T9"/>
                  </a:cxn>
                </a:cxnLst>
                <a:rect l="T15" t="T16" r="T17" b="T18"/>
                <a:pathLst>
                  <a:path w="60" h="53">
                    <a:moveTo>
                      <a:pt x="52" y="0"/>
                    </a:moveTo>
                    <a:lnTo>
                      <a:pt x="0" y="5"/>
                    </a:lnTo>
                    <a:lnTo>
                      <a:pt x="9" y="53"/>
                    </a:lnTo>
                    <a:lnTo>
                      <a:pt x="60" y="41"/>
                    </a:lnTo>
                    <a:lnTo>
                      <a:pt x="52" y="0"/>
                    </a:lnTo>
                    <a:close/>
                  </a:path>
                </a:pathLst>
              </a:custGeom>
              <a:grp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48" name="Freeform 347"/>
              <p:cNvSpPr>
                <a:spLocks/>
              </p:cNvSpPr>
              <p:nvPr/>
            </p:nvSpPr>
            <p:spPr bwMode="auto">
              <a:xfrm>
                <a:off x="2156354" y="4114806"/>
                <a:ext cx="35370" cy="50176"/>
              </a:xfrm>
              <a:custGeom>
                <a:avLst/>
                <a:gdLst>
                  <a:gd name="T0" fmla="*/ 0 w 41"/>
                  <a:gd name="T1" fmla="*/ 2147483647 h 51"/>
                  <a:gd name="T2" fmla="*/ 2147483647 w 41"/>
                  <a:gd name="T3" fmla="*/ 0 h 51"/>
                  <a:gd name="T4" fmla="*/ 2147483647 w 41"/>
                  <a:gd name="T5" fmla="*/ 2147483647 h 51"/>
                  <a:gd name="T6" fmla="*/ 2147483647 w 41"/>
                  <a:gd name="T7" fmla="*/ 2147483647 h 51"/>
                  <a:gd name="T8" fmla="*/ 0 w 41"/>
                  <a:gd name="T9" fmla="*/ 2147483647 h 51"/>
                  <a:gd name="T10" fmla="*/ 0 60000 65536"/>
                  <a:gd name="T11" fmla="*/ 0 60000 65536"/>
                  <a:gd name="T12" fmla="*/ 0 60000 65536"/>
                  <a:gd name="T13" fmla="*/ 0 60000 65536"/>
                  <a:gd name="T14" fmla="*/ 0 60000 65536"/>
                  <a:gd name="T15" fmla="*/ 0 w 41"/>
                  <a:gd name="T16" fmla="*/ 0 h 51"/>
                  <a:gd name="T17" fmla="*/ 41 w 41"/>
                  <a:gd name="T18" fmla="*/ 51 h 51"/>
                </a:gdLst>
                <a:ahLst/>
                <a:cxnLst>
                  <a:cxn ang="T10">
                    <a:pos x="T0" y="T1"/>
                  </a:cxn>
                  <a:cxn ang="T11">
                    <a:pos x="T2" y="T3"/>
                  </a:cxn>
                  <a:cxn ang="T12">
                    <a:pos x="T4" y="T5"/>
                  </a:cxn>
                  <a:cxn ang="T13">
                    <a:pos x="T6" y="T7"/>
                  </a:cxn>
                  <a:cxn ang="T14">
                    <a:pos x="T8" y="T9"/>
                  </a:cxn>
                </a:cxnLst>
                <a:rect l="T15" t="T16" r="T17" b="T18"/>
                <a:pathLst>
                  <a:path w="41" h="51">
                    <a:moveTo>
                      <a:pt x="0" y="19"/>
                    </a:moveTo>
                    <a:lnTo>
                      <a:pt x="41" y="0"/>
                    </a:lnTo>
                    <a:lnTo>
                      <a:pt x="41" y="45"/>
                    </a:lnTo>
                    <a:lnTo>
                      <a:pt x="14" y="51"/>
                    </a:lnTo>
                    <a:lnTo>
                      <a:pt x="0" y="19"/>
                    </a:lnTo>
                    <a:close/>
                  </a:path>
                </a:pathLst>
              </a:custGeom>
              <a:grp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49" name="Freeform 348"/>
              <p:cNvSpPr>
                <a:spLocks/>
              </p:cNvSpPr>
              <p:nvPr/>
            </p:nvSpPr>
            <p:spPr bwMode="auto">
              <a:xfrm>
                <a:off x="2247084" y="4139895"/>
                <a:ext cx="224518" cy="286006"/>
              </a:xfrm>
              <a:custGeom>
                <a:avLst/>
                <a:gdLst>
                  <a:gd name="T0" fmla="*/ 2147483647 w 249"/>
                  <a:gd name="T1" fmla="*/ 0 h 294"/>
                  <a:gd name="T2" fmla="*/ 0 w 249"/>
                  <a:gd name="T3" fmla="*/ 2147483647 h 294"/>
                  <a:gd name="T4" fmla="*/ 2147483647 w 249"/>
                  <a:gd name="T5" fmla="*/ 2147483647 h 294"/>
                  <a:gd name="T6" fmla="*/ 2147483647 w 249"/>
                  <a:gd name="T7" fmla="*/ 2147483647 h 294"/>
                  <a:gd name="T8" fmla="*/ 2147483647 w 249"/>
                  <a:gd name="T9" fmla="*/ 2147483647 h 294"/>
                  <a:gd name="T10" fmla="*/ 2147483647 w 249"/>
                  <a:gd name="T11" fmla="*/ 2147483647 h 294"/>
                  <a:gd name="T12" fmla="*/ 2147483647 w 249"/>
                  <a:gd name="T13" fmla="*/ 2147483647 h 294"/>
                  <a:gd name="T14" fmla="*/ 2147483647 w 249"/>
                  <a:gd name="T15" fmla="*/ 2147483647 h 294"/>
                  <a:gd name="T16" fmla="*/ 2147483647 w 249"/>
                  <a:gd name="T17" fmla="*/ 2147483647 h 294"/>
                  <a:gd name="T18" fmla="*/ 2147483647 w 249"/>
                  <a:gd name="T19" fmla="*/ 0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
                  <a:gd name="T31" fmla="*/ 0 h 294"/>
                  <a:gd name="T32" fmla="*/ 249 w 249"/>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 h="294">
                    <a:moveTo>
                      <a:pt x="42" y="0"/>
                    </a:moveTo>
                    <a:lnTo>
                      <a:pt x="0" y="112"/>
                    </a:lnTo>
                    <a:lnTo>
                      <a:pt x="30" y="167"/>
                    </a:lnTo>
                    <a:lnTo>
                      <a:pt x="30" y="267"/>
                    </a:lnTo>
                    <a:lnTo>
                      <a:pt x="90" y="294"/>
                    </a:lnTo>
                    <a:lnTo>
                      <a:pt x="117" y="235"/>
                    </a:lnTo>
                    <a:lnTo>
                      <a:pt x="193" y="222"/>
                    </a:lnTo>
                    <a:lnTo>
                      <a:pt x="249" y="158"/>
                    </a:lnTo>
                    <a:lnTo>
                      <a:pt x="190" y="58"/>
                    </a:lnTo>
                    <a:lnTo>
                      <a:pt x="42" y="0"/>
                    </a:lnTo>
                    <a:close/>
                  </a:path>
                </a:pathLst>
              </a:custGeom>
              <a:grp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50" name="Freeform 349"/>
              <p:cNvSpPr>
                <a:spLocks/>
              </p:cNvSpPr>
              <p:nvPr/>
            </p:nvSpPr>
            <p:spPr bwMode="auto">
              <a:xfrm>
                <a:off x="2168656" y="4004418"/>
                <a:ext cx="124562" cy="113733"/>
              </a:xfrm>
              <a:custGeom>
                <a:avLst/>
                <a:gdLst>
                  <a:gd name="T0" fmla="*/ 2147483647 w 138"/>
                  <a:gd name="T1" fmla="*/ 0 h 115"/>
                  <a:gd name="T2" fmla="*/ 0 w 138"/>
                  <a:gd name="T3" fmla="*/ 2147483647 h 115"/>
                  <a:gd name="T4" fmla="*/ 2147483647 w 138"/>
                  <a:gd name="T5" fmla="*/ 2147483647 h 115"/>
                  <a:gd name="T6" fmla="*/ 2147483647 w 138"/>
                  <a:gd name="T7" fmla="*/ 2147483647 h 115"/>
                  <a:gd name="T8" fmla="*/ 2147483647 w 138"/>
                  <a:gd name="T9" fmla="*/ 2147483647 h 115"/>
                  <a:gd name="T10" fmla="*/ 2147483647 w 138"/>
                  <a:gd name="T11" fmla="*/ 2147483647 h 115"/>
                  <a:gd name="T12" fmla="*/ 2147483647 w 138"/>
                  <a:gd name="T13" fmla="*/ 2147483647 h 115"/>
                  <a:gd name="T14" fmla="*/ 2147483647 w 138"/>
                  <a:gd name="T15" fmla="*/ 2147483647 h 115"/>
                  <a:gd name="T16" fmla="*/ 2147483647 w 138"/>
                  <a:gd name="T17" fmla="*/ 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15"/>
                  <a:gd name="T29" fmla="*/ 138 w 138"/>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15">
                    <a:moveTo>
                      <a:pt x="29" y="0"/>
                    </a:moveTo>
                    <a:lnTo>
                      <a:pt x="0" y="34"/>
                    </a:lnTo>
                    <a:lnTo>
                      <a:pt x="12" y="61"/>
                    </a:lnTo>
                    <a:lnTo>
                      <a:pt x="38" y="70"/>
                    </a:lnTo>
                    <a:lnTo>
                      <a:pt x="64" y="115"/>
                    </a:lnTo>
                    <a:lnTo>
                      <a:pt x="136" y="97"/>
                    </a:lnTo>
                    <a:lnTo>
                      <a:pt x="138" y="49"/>
                    </a:lnTo>
                    <a:lnTo>
                      <a:pt x="85" y="9"/>
                    </a:lnTo>
                    <a:lnTo>
                      <a:pt x="29" y="0"/>
                    </a:lnTo>
                    <a:close/>
                  </a:path>
                </a:pathLst>
              </a:custGeom>
              <a:grp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51" name="Text Box 28"/>
              <p:cNvSpPr txBox="1">
                <a:spLocks noChangeArrowheads="1"/>
              </p:cNvSpPr>
              <p:nvPr/>
            </p:nvSpPr>
            <p:spPr bwMode="auto">
              <a:xfrm>
                <a:off x="1744223" y="4133207"/>
                <a:ext cx="388044" cy="286924"/>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cs typeface="+mn-cs"/>
                  </a:rPr>
                  <a:t>HI</a:t>
                </a:r>
              </a:p>
            </p:txBody>
          </p:sp>
        </p:grpSp>
        <p:sp>
          <p:nvSpPr>
            <p:cNvPr id="279" name="Text Box 29"/>
            <p:cNvSpPr txBox="1">
              <a:spLocks noChangeArrowheads="1"/>
            </p:cNvSpPr>
            <p:nvPr/>
          </p:nvSpPr>
          <p:spPr bwMode="auto">
            <a:xfrm>
              <a:off x="926618" y="254443"/>
              <a:ext cx="539850" cy="202758"/>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ysClr val="windowText" lastClr="000000"/>
                  </a:solidFill>
                  <a:effectLst/>
                  <a:uLnTx/>
                  <a:uFillTx/>
                  <a:latin typeface="Calibri" pitchFamily="34" charset="0"/>
                </a:rPr>
                <a:t>WA</a:t>
              </a:r>
            </a:p>
          </p:txBody>
        </p:sp>
        <p:sp>
          <p:nvSpPr>
            <p:cNvPr id="280" name="Text Box 31"/>
            <p:cNvSpPr txBox="1">
              <a:spLocks noChangeArrowheads="1"/>
            </p:cNvSpPr>
            <p:nvPr/>
          </p:nvSpPr>
          <p:spPr bwMode="auto">
            <a:xfrm>
              <a:off x="1609468" y="2651952"/>
              <a:ext cx="485649" cy="272224"/>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AZ</a:t>
              </a:r>
            </a:p>
          </p:txBody>
        </p:sp>
        <p:sp>
          <p:nvSpPr>
            <p:cNvPr id="281" name="Text Box 32"/>
            <p:cNvSpPr txBox="1">
              <a:spLocks noChangeArrowheads="1"/>
            </p:cNvSpPr>
            <p:nvPr/>
          </p:nvSpPr>
          <p:spPr bwMode="auto">
            <a:xfrm>
              <a:off x="3468761" y="2536846"/>
              <a:ext cx="464682" cy="263504"/>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OK</a:t>
              </a:r>
            </a:p>
          </p:txBody>
        </p:sp>
        <p:sp>
          <p:nvSpPr>
            <p:cNvPr id="282" name="Freeform 281"/>
            <p:cNvSpPr>
              <a:spLocks/>
            </p:cNvSpPr>
            <p:nvPr/>
          </p:nvSpPr>
          <p:spPr bwMode="auto">
            <a:xfrm>
              <a:off x="6490906" y="0"/>
              <a:ext cx="481012" cy="795338"/>
            </a:xfrm>
            <a:custGeom>
              <a:avLst/>
              <a:gdLst>
                <a:gd name="T0" fmla="*/ 2147483647 w 313"/>
                <a:gd name="T1" fmla="*/ 2147483647 h 478"/>
                <a:gd name="T2" fmla="*/ 2147483647 w 313"/>
                <a:gd name="T3" fmla="*/ 2147483647 h 478"/>
                <a:gd name="T4" fmla="*/ 2147483647 w 313"/>
                <a:gd name="T5" fmla="*/ 2147483647 h 478"/>
                <a:gd name="T6" fmla="*/ 2147483647 w 313"/>
                <a:gd name="T7" fmla="*/ 2147483647 h 478"/>
                <a:gd name="T8" fmla="*/ 2147483647 w 313"/>
                <a:gd name="T9" fmla="*/ 2147483647 h 478"/>
                <a:gd name="T10" fmla="*/ 2147483647 w 313"/>
                <a:gd name="T11" fmla="*/ 2147483647 h 478"/>
                <a:gd name="T12" fmla="*/ 2147483647 w 313"/>
                <a:gd name="T13" fmla="*/ 2147483647 h 478"/>
                <a:gd name="T14" fmla="*/ 0 w 313"/>
                <a:gd name="T15" fmla="*/ 2147483647 h 478"/>
                <a:gd name="T16" fmla="*/ 2147483647 w 313"/>
                <a:gd name="T17" fmla="*/ 2147483647 h 478"/>
                <a:gd name="T18" fmla="*/ 2147483647 w 313"/>
                <a:gd name="T19" fmla="*/ 2147483647 h 478"/>
                <a:gd name="T20" fmla="*/ 2147483647 w 313"/>
                <a:gd name="T21" fmla="*/ 2147483647 h 478"/>
                <a:gd name="T22" fmla="*/ 2147483647 w 313"/>
                <a:gd name="T23" fmla="*/ 2147483647 h 478"/>
                <a:gd name="T24" fmla="*/ 2147483647 w 313"/>
                <a:gd name="T25" fmla="*/ 2147483647 h 478"/>
                <a:gd name="T26" fmla="*/ 2147483647 w 313"/>
                <a:gd name="T27" fmla="*/ 2147483647 h 478"/>
                <a:gd name="T28" fmla="*/ 2147483647 w 313"/>
                <a:gd name="T29" fmla="*/ 2147483647 h 478"/>
                <a:gd name="T30" fmla="*/ 2147483647 w 313"/>
                <a:gd name="T31" fmla="*/ 2147483647 h 478"/>
                <a:gd name="T32" fmla="*/ 2147483647 w 313"/>
                <a:gd name="T33" fmla="*/ 2147483647 h 478"/>
                <a:gd name="T34" fmla="*/ 2147483647 w 313"/>
                <a:gd name="T35" fmla="*/ 2147483647 h 478"/>
                <a:gd name="T36" fmla="*/ 2147483647 w 313"/>
                <a:gd name="T37" fmla="*/ 2147483647 h 478"/>
                <a:gd name="T38" fmla="*/ 2147483647 w 313"/>
                <a:gd name="T39" fmla="*/ 2147483647 h 478"/>
                <a:gd name="T40" fmla="*/ 2147483647 w 313"/>
                <a:gd name="T41" fmla="*/ 2147483647 h 478"/>
                <a:gd name="T42" fmla="*/ 2147483647 w 313"/>
                <a:gd name="T43" fmla="*/ 2147483647 h 478"/>
                <a:gd name="T44" fmla="*/ 2147483647 w 313"/>
                <a:gd name="T45" fmla="*/ 2147483647 h 478"/>
                <a:gd name="T46" fmla="*/ 2147483647 w 313"/>
                <a:gd name="T47" fmla="*/ 2147483647 h 478"/>
                <a:gd name="T48" fmla="*/ 2147483647 w 313"/>
                <a:gd name="T49" fmla="*/ 0 h 478"/>
                <a:gd name="T50" fmla="*/ 2147483647 w 313"/>
                <a:gd name="T51" fmla="*/ 2147483647 h 478"/>
                <a:gd name="T52" fmla="*/ 2147483647 w 313"/>
                <a:gd name="T53" fmla="*/ 2147483647 h 478"/>
                <a:gd name="T54" fmla="*/ 2147483647 w 313"/>
                <a:gd name="T55" fmla="*/ 2147483647 h 4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3"/>
                <a:gd name="T85" fmla="*/ 0 h 478"/>
                <a:gd name="T86" fmla="*/ 313 w 313"/>
                <a:gd name="T87" fmla="*/ 478 h 4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3" h="478">
                  <a:moveTo>
                    <a:pt x="73" y="15"/>
                  </a:moveTo>
                  <a:lnTo>
                    <a:pt x="27" y="103"/>
                  </a:lnTo>
                  <a:lnTo>
                    <a:pt x="49" y="136"/>
                  </a:lnTo>
                  <a:lnTo>
                    <a:pt x="27" y="176"/>
                  </a:lnTo>
                  <a:lnTo>
                    <a:pt x="40" y="189"/>
                  </a:lnTo>
                  <a:lnTo>
                    <a:pt x="31" y="216"/>
                  </a:lnTo>
                  <a:lnTo>
                    <a:pt x="31" y="261"/>
                  </a:lnTo>
                  <a:lnTo>
                    <a:pt x="0" y="277"/>
                  </a:lnTo>
                  <a:lnTo>
                    <a:pt x="12" y="291"/>
                  </a:lnTo>
                  <a:lnTo>
                    <a:pt x="78" y="458"/>
                  </a:lnTo>
                  <a:lnTo>
                    <a:pt x="130" y="478"/>
                  </a:lnTo>
                  <a:lnTo>
                    <a:pt x="127" y="444"/>
                  </a:lnTo>
                  <a:lnTo>
                    <a:pt x="152" y="417"/>
                  </a:lnTo>
                  <a:lnTo>
                    <a:pt x="143" y="389"/>
                  </a:lnTo>
                  <a:lnTo>
                    <a:pt x="207" y="355"/>
                  </a:lnTo>
                  <a:lnTo>
                    <a:pt x="210" y="308"/>
                  </a:lnTo>
                  <a:lnTo>
                    <a:pt x="248" y="306"/>
                  </a:lnTo>
                  <a:lnTo>
                    <a:pt x="277" y="270"/>
                  </a:lnTo>
                  <a:lnTo>
                    <a:pt x="313" y="246"/>
                  </a:lnTo>
                  <a:lnTo>
                    <a:pt x="313" y="216"/>
                  </a:lnTo>
                  <a:lnTo>
                    <a:pt x="264" y="207"/>
                  </a:lnTo>
                  <a:lnTo>
                    <a:pt x="255" y="174"/>
                  </a:lnTo>
                  <a:lnTo>
                    <a:pt x="206" y="170"/>
                  </a:lnTo>
                  <a:lnTo>
                    <a:pt x="166" y="28"/>
                  </a:lnTo>
                  <a:lnTo>
                    <a:pt x="148" y="0"/>
                  </a:lnTo>
                  <a:lnTo>
                    <a:pt x="98" y="12"/>
                  </a:lnTo>
                  <a:lnTo>
                    <a:pt x="90" y="25"/>
                  </a:lnTo>
                  <a:lnTo>
                    <a:pt x="73" y="15"/>
                  </a:lnTo>
                  <a:close/>
                </a:path>
              </a:pathLst>
            </a:custGeom>
            <a:solidFill>
              <a:schemeClr val="accent6"/>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283" name="Freeform 282"/>
            <p:cNvSpPr>
              <a:spLocks/>
            </p:cNvSpPr>
            <p:nvPr/>
          </p:nvSpPr>
          <p:spPr bwMode="auto">
            <a:xfrm>
              <a:off x="5771679" y="1573602"/>
              <a:ext cx="620773" cy="274130"/>
            </a:xfrm>
            <a:custGeom>
              <a:avLst/>
              <a:gdLst>
                <a:gd name="T0" fmla="*/ 0 w 403"/>
                <a:gd name="T1" fmla="*/ 2147483647 h 165"/>
                <a:gd name="T2" fmla="*/ 2147483647 w 403"/>
                <a:gd name="T3" fmla="*/ 0 h 165"/>
                <a:gd name="T4" fmla="*/ 2147483647 w 403"/>
                <a:gd name="T5" fmla="*/ 2147483647 h 165"/>
                <a:gd name="T6" fmla="*/ 2147483647 w 403"/>
                <a:gd name="T7" fmla="*/ 2147483647 h 165"/>
                <a:gd name="T8" fmla="*/ 2147483647 w 403"/>
                <a:gd name="T9" fmla="*/ 2147483647 h 165"/>
                <a:gd name="T10" fmla="*/ 2147483647 w 403"/>
                <a:gd name="T11" fmla="*/ 2147483647 h 165"/>
                <a:gd name="T12" fmla="*/ 2147483647 w 403"/>
                <a:gd name="T13" fmla="*/ 2147483647 h 165"/>
                <a:gd name="T14" fmla="*/ 2147483647 w 403"/>
                <a:gd name="T15" fmla="*/ 2147483647 h 165"/>
                <a:gd name="T16" fmla="*/ 2147483647 w 403"/>
                <a:gd name="T17" fmla="*/ 2147483647 h 165"/>
                <a:gd name="T18" fmla="*/ 2147483647 w 403"/>
                <a:gd name="T19" fmla="*/ 2147483647 h 165"/>
                <a:gd name="T20" fmla="*/ 2147483647 w 403"/>
                <a:gd name="T21" fmla="*/ 2147483647 h 165"/>
                <a:gd name="T22" fmla="*/ 2147483647 w 403"/>
                <a:gd name="T23" fmla="*/ 2147483647 h 165"/>
                <a:gd name="T24" fmla="*/ 2147483647 w 403"/>
                <a:gd name="T25" fmla="*/ 2147483647 h 165"/>
                <a:gd name="T26" fmla="*/ 2147483647 w 403"/>
                <a:gd name="T27" fmla="*/ 2147483647 h 165"/>
                <a:gd name="T28" fmla="*/ 2147483647 w 403"/>
                <a:gd name="T29" fmla="*/ 2147483647 h 165"/>
                <a:gd name="T30" fmla="*/ 2147483647 w 403"/>
                <a:gd name="T31" fmla="*/ 2147483647 h 165"/>
                <a:gd name="T32" fmla="*/ 0 w 403"/>
                <a:gd name="T33" fmla="*/ 2147483647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3"/>
                <a:gd name="T52" fmla="*/ 0 h 165"/>
                <a:gd name="T53" fmla="*/ 403 w 403"/>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3" h="165">
                  <a:moveTo>
                    <a:pt x="0" y="57"/>
                  </a:moveTo>
                  <a:lnTo>
                    <a:pt x="300" y="0"/>
                  </a:lnTo>
                  <a:lnTo>
                    <a:pt x="349" y="113"/>
                  </a:lnTo>
                  <a:lnTo>
                    <a:pt x="401" y="101"/>
                  </a:lnTo>
                  <a:lnTo>
                    <a:pt x="403" y="158"/>
                  </a:lnTo>
                  <a:lnTo>
                    <a:pt x="361" y="165"/>
                  </a:lnTo>
                  <a:lnTo>
                    <a:pt x="324" y="128"/>
                  </a:lnTo>
                  <a:lnTo>
                    <a:pt x="300" y="83"/>
                  </a:lnTo>
                  <a:lnTo>
                    <a:pt x="296" y="21"/>
                  </a:lnTo>
                  <a:lnTo>
                    <a:pt x="278" y="52"/>
                  </a:lnTo>
                  <a:lnTo>
                    <a:pt x="299" y="146"/>
                  </a:lnTo>
                  <a:lnTo>
                    <a:pt x="211" y="159"/>
                  </a:lnTo>
                  <a:lnTo>
                    <a:pt x="208" y="91"/>
                  </a:lnTo>
                  <a:lnTo>
                    <a:pt x="154" y="61"/>
                  </a:lnTo>
                  <a:lnTo>
                    <a:pt x="108" y="54"/>
                  </a:lnTo>
                  <a:lnTo>
                    <a:pt x="12" y="101"/>
                  </a:lnTo>
                  <a:lnTo>
                    <a:pt x="0" y="57"/>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84" name="Freeform 283"/>
            <p:cNvSpPr>
              <a:spLocks/>
            </p:cNvSpPr>
            <p:nvPr/>
          </p:nvSpPr>
          <p:spPr bwMode="auto">
            <a:xfrm>
              <a:off x="4022343" y="2439988"/>
              <a:ext cx="617538" cy="620712"/>
            </a:xfrm>
            <a:custGeom>
              <a:avLst/>
              <a:gdLst>
                <a:gd name="T0" fmla="*/ 0 w 401"/>
                <a:gd name="T1" fmla="*/ 2147483647 h 374"/>
                <a:gd name="T2" fmla="*/ 2147483647 w 401"/>
                <a:gd name="T3" fmla="*/ 2147483647 h 374"/>
                <a:gd name="T4" fmla="*/ 2147483647 w 401"/>
                <a:gd name="T5" fmla="*/ 0 h 374"/>
                <a:gd name="T6" fmla="*/ 2147483647 w 401"/>
                <a:gd name="T7" fmla="*/ 2147483647 h 374"/>
                <a:gd name="T8" fmla="*/ 2147483647 w 401"/>
                <a:gd name="T9" fmla="*/ 2147483647 h 374"/>
                <a:gd name="T10" fmla="*/ 2147483647 w 401"/>
                <a:gd name="T11" fmla="*/ 2147483647 h 374"/>
                <a:gd name="T12" fmla="*/ 2147483647 w 401"/>
                <a:gd name="T13" fmla="*/ 2147483647 h 374"/>
                <a:gd name="T14" fmla="*/ 2147483647 w 401"/>
                <a:gd name="T15" fmla="*/ 2147483647 h 374"/>
                <a:gd name="T16" fmla="*/ 2147483647 w 401"/>
                <a:gd name="T17" fmla="*/ 2147483647 h 374"/>
                <a:gd name="T18" fmla="*/ 2147483647 w 401"/>
                <a:gd name="T19" fmla="*/ 2147483647 h 374"/>
                <a:gd name="T20" fmla="*/ 2147483647 w 401"/>
                <a:gd name="T21" fmla="*/ 2147483647 h 374"/>
                <a:gd name="T22" fmla="*/ 2147483647 w 401"/>
                <a:gd name="T23" fmla="*/ 2147483647 h 374"/>
                <a:gd name="T24" fmla="*/ 2147483647 w 401"/>
                <a:gd name="T25" fmla="*/ 2147483647 h 374"/>
                <a:gd name="T26" fmla="*/ 2147483647 w 401"/>
                <a:gd name="T27" fmla="*/ 2147483647 h 374"/>
                <a:gd name="T28" fmla="*/ 2147483647 w 401"/>
                <a:gd name="T29" fmla="*/ 2147483647 h 374"/>
                <a:gd name="T30" fmla="*/ 0 w 401"/>
                <a:gd name="T31" fmla="*/ 2147483647 h 3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1"/>
                <a:gd name="T49" fmla="*/ 0 h 374"/>
                <a:gd name="T50" fmla="*/ 401 w 401"/>
                <a:gd name="T51" fmla="*/ 374 h 3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1" h="374">
                  <a:moveTo>
                    <a:pt x="0" y="34"/>
                  </a:moveTo>
                  <a:lnTo>
                    <a:pt x="158" y="15"/>
                  </a:lnTo>
                  <a:lnTo>
                    <a:pt x="353" y="0"/>
                  </a:lnTo>
                  <a:lnTo>
                    <a:pt x="343" y="49"/>
                  </a:lnTo>
                  <a:lnTo>
                    <a:pt x="386" y="39"/>
                  </a:lnTo>
                  <a:lnTo>
                    <a:pt x="401" y="72"/>
                  </a:lnTo>
                  <a:lnTo>
                    <a:pt x="356" y="101"/>
                  </a:lnTo>
                  <a:lnTo>
                    <a:pt x="367" y="154"/>
                  </a:lnTo>
                  <a:lnTo>
                    <a:pt x="321" y="240"/>
                  </a:lnTo>
                  <a:lnTo>
                    <a:pt x="286" y="294"/>
                  </a:lnTo>
                  <a:lnTo>
                    <a:pt x="306" y="362"/>
                  </a:lnTo>
                  <a:lnTo>
                    <a:pt x="58" y="374"/>
                  </a:lnTo>
                  <a:lnTo>
                    <a:pt x="57" y="333"/>
                  </a:lnTo>
                  <a:lnTo>
                    <a:pt x="8" y="324"/>
                  </a:lnTo>
                  <a:lnTo>
                    <a:pt x="8" y="101"/>
                  </a:lnTo>
                  <a:lnTo>
                    <a:pt x="0" y="34"/>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285" name="Freeform 284"/>
            <p:cNvSpPr>
              <a:spLocks/>
            </p:cNvSpPr>
            <p:nvPr/>
          </p:nvSpPr>
          <p:spPr bwMode="auto">
            <a:xfrm>
              <a:off x="4114418" y="3040063"/>
              <a:ext cx="750888" cy="652462"/>
            </a:xfrm>
            <a:custGeom>
              <a:avLst/>
              <a:gdLst>
                <a:gd name="T0" fmla="*/ 0 w 489"/>
                <a:gd name="T1" fmla="*/ 2147483647 h 392"/>
                <a:gd name="T2" fmla="*/ 2147483647 w 489"/>
                <a:gd name="T3" fmla="*/ 0 h 392"/>
                <a:gd name="T4" fmla="*/ 2147483647 w 489"/>
                <a:gd name="T5" fmla="*/ 2147483647 h 392"/>
                <a:gd name="T6" fmla="*/ 2147483647 w 489"/>
                <a:gd name="T7" fmla="*/ 2147483647 h 392"/>
                <a:gd name="T8" fmla="*/ 2147483647 w 489"/>
                <a:gd name="T9" fmla="*/ 2147483647 h 392"/>
                <a:gd name="T10" fmla="*/ 2147483647 w 489"/>
                <a:gd name="T11" fmla="*/ 2147483647 h 392"/>
                <a:gd name="T12" fmla="*/ 2147483647 w 489"/>
                <a:gd name="T13" fmla="*/ 2147483647 h 392"/>
                <a:gd name="T14" fmla="*/ 2147483647 w 489"/>
                <a:gd name="T15" fmla="*/ 2147483647 h 392"/>
                <a:gd name="T16" fmla="*/ 2147483647 w 489"/>
                <a:gd name="T17" fmla="*/ 2147483647 h 392"/>
                <a:gd name="T18" fmla="*/ 2147483647 w 489"/>
                <a:gd name="T19" fmla="*/ 2147483647 h 392"/>
                <a:gd name="T20" fmla="*/ 2147483647 w 489"/>
                <a:gd name="T21" fmla="*/ 2147483647 h 392"/>
                <a:gd name="T22" fmla="*/ 2147483647 w 489"/>
                <a:gd name="T23" fmla="*/ 2147483647 h 392"/>
                <a:gd name="T24" fmla="*/ 2147483647 w 489"/>
                <a:gd name="T25" fmla="*/ 2147483647 h 392"/>
                <a:gd name="T26" fmla="*/ 2147483647 w 489"/>
                <a:gd name="T27" fmla="*/ 2147483647 h 392"/>
                <a:gd name="T28" fmla="*/ 2147483647 w 489"/>
                <a:gd name="T29" fmla="*/ 2147483647 h 392"/>
                <a:gd name="T30" fmla="*/ 2147483647 w 489"/>
                <a:gd name="T31" fmla="*/ 2147483647 h 392"/>
                <a:gd name="T32" fmla="*/ 2147483647 w 489"/>
                <a:gd name="T33" fmla="*/ 2147483647 h 392"/>
                <a:gd name="T34" fmla="*/ 2147483647 w 489"/>
                <a:gd name="T35" fmla="*/ 2147483647 h 392"/>
                <a:gd name="T36" fmla="*/ 2147483647 w 489"/>
                <a:gd name="T37" fmla="*/ 2147483647 h 392"/>
                <a:gd name="T38" fmla="*/ 2147483647 w 489"/>
                <a:gd name="T39" fmla="*/ 2147483647 h 392"/>
                <a:gd name="T40" fmla="*/ 2147483647 w 489"/>
                <a:gd name="T41" fmla="*/ 2147483647 h 392"/>
                <a:gd name="T42" fmla="*/ 2147483647 w 489"/>
                <a:gd name="T43" fmla="*/ 2147483647 h 392"/>
                <a:gd name="T44" fmla="*/ 2147483647 w 489"/>
                <a:gd name="T45" fmla="*/ 2147483647 h 392"/>
                <a:gd name="T46" fmla="*/ 2147483647 w 489"/>
                <a:gd name="T47" fmla="*/ 2147483647 h 392"/>
                <a:gd name="T48" fmla="*/ 2147483647 w 489"/>
                <a:gd name="T49" fmla="*/ 2147483647 h 392"/>
                <a:gd name="T50" fmla="*/ 2147483647 w 489"/>
                <a:gd name="T51" fmla="*/ 2147483647 h 392"/>
                <a:gd name="T52" fmla="*/ 2147483647 w 489"/>
                <a:gd name="T53" fmla="*/ 2147483647 h 392"/>
                <a:gd name="T54" fmla="*/ 2147483647 w 489"/>
                <a:gd name="T55" fmla="*/ 2147483647 h 392"/>
                <a:gd name="T56" fmla="*/ 2147483647 w 489"/>
                <a:gd name="T57" fmla="*/ 2147483647 h 392"/>
                <a:gd name="T58" fmla="*/ 2147483647 w 489"/>
                <a:gd name="T59" fmla="*/ 2147483647 h 392"/>
                <a:gd name="T60" fmla="*/ 2147483647 w 489"/>
                <a:gd name="T61" fmla="*/ 2147483647 h 392"/>
                <a:gd name="T62" fmla="*/ 2147483647 w 489"/>
                <a:gd name="T63" fmla="*/ 2147483647 h 392"/>
                <a:gd name="T64" fmla="*/ 2147483647 w 489"/>
                <a:gd name="T65" fmla="*/ 2147483647 h 392"/>
                <a:gd name="T66" fmla="*/ 2147483647 w 489"/>
                <a:gd name="T67" fmla="*/ 2147483647 h 392"/>
                <a:gd name="T68" fmla="*/ 0 w 489"/>
                <a:gd name="T69" fmla="*/ 2147483647 h 3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9"/>
                <a:gd name="T106" fmla="*/ 0 h 392"/>
                <a:gd name="T107" fmla="*/ 489 w 489"/>
                <a:gd name="T108" fmla="*/ 392 h 3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9" h="392">
                  <a:moveTo>
                    <a:pt x="0" y="9"/>
                  </a:moveTo>
                  <a:lnTo>
                    <a:pt x="245" y="0"/>
                  </a:lnTo>
                  <a:lnTo>
                    <a:pt x="288" y="80"/>
                  </a:lnTo>
                  <a:lnTo>
                    <a:pt x="251" y="176"/>
                  </a:lnTo>
                  <a:lnTo>
                    <a:pt x="239" y="219"/>
                  </a:lnTo>
                  <a:lnTo>
                    <a:pt x="403" y="201"/>
                  </a:lnTo>
                  <a:lnTo>
                    <a:pt x="413" y="264"/>
                  </a:lnTo>
                  <a:lnTo>
                    <a:pt x="364" y="258"/>
                  </a:lnTo>
                  <a:lnTo>
                    <a:pt x="342" y="285"/>
                  </a:lnTo>
                  <a:lnTo>
                    <a:pt x="367" y="302"/>
                  </a:lnTo>
                  <a:lnTo>
                    <a:pt x="412" y="282"/>
                  </a:lnTo>
                  <a:lnTo>
                    <a:pt x="413" y="311"/>
                  </a:lnTo>
                  <a:lnTo>
                    <a:pt x="440" y="286"/>
                  </a:lnTo>
                  <a:lnTo>
                    <a:pt x="458" y="286"/>
                  </a:lnTo>
                  <a:lnTo>
                    <a:pt x="437" y="338"/>
                  </a:lnTo>
                  <a:lnTo>
                    <a:pt x="477" y="347"/>
                  </a:lnTo>
                  <a:lnTo>
                    <a:pt x="489" y="375"/>
                  </a:lnTo>
                  <a:lnTo>
                    <a:pt x="471" y="384"/>
                  </a:lnTo>
                  <a:lnTo>
                    <a:pt x="446" y="367"/>
                  </a:lnTo>
                  <a:lnTo>
                    <a:pt x="398" y="353"/>
                  </a:lnTo>
                  <a:lnTo>
                    <a:pt x="409" y="387"/>
                  </a:lnTo>
                  <a:lnTo>
                    <a:pt x="385" y="392"/>
                  </a:lnTo>
                  <a:lnTo>
                    <a:pt x="365" y="361"/>
                  </a:lnTo>
                  <a:lnTo>
                    <a:pt x="354" y="380"/>
                  </a:lnTo>
                  <a:lnTo>
                    <a:pt x="282" y="380"/>
                  </a:lnTo>
                  <a:lnTo>
                    <a:pt x="282" y="361"/>
                  </a:lnTo>
                  <a:lnTo>
                    <a:pt x="255" y="338"/>
                  </a:lnTo>
                  <a:lnTo>
                    <a:pt x="201" y="335"/>
                  </a:lnTo>
                  <a:lnTo>
                    <a:pt x="246" y="361"/>
                  </a:lnTo>
                  <a:lnTo>
                    <a:pt x="184" y="374"/>
                  </a:lnTo>
                  <a:lnTo>
                    <a:pt x="85" y="356"/>
                  </a:lnTo>
                  <a:lnTo>
                    <a:pt x="48" y="361"/>
                  </a:lnTo>
                  <a:lnTo>
                    <a:pt x="61" y="229"/>
                  </a:lnTo>
                  <a:lnTo>
                    <a:pt x="2" y="125"/>
                  </a:lnTo>
                  <a:lnTo>
                    <a:pt x="0" y="9"/>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286" name="Freeform 285"/>
            <p:cNvSpPr>
              <a:spLocks/>
            </p:cNvSpPr>
            <p:nvPr/>
          </p:nvSpPr>
          <p:spPr bwMode="auto">
            <a:xfrm>
              <a:off x="3597458" y="286248"/>
              <a:ext cx="838801" cy="1020796"/>
            </a:xfrm>
            <a:custGeom>
              <a:avLst/>
              <a:gdLst>
                <a:gd name="T0" fmla="*/ 0 w 545"/>
                <a:gd name="T1" fmla="*/ 2147483647 h 614"/>
                <a:gd name="T2" fmla="*/ 2147483647 w 545"/>
                <a:gd name="T3" fmla="*/ 2147483647 h 614"/>
                <a:gd name="T4" fmla="*/ 2147483647 w 545"/>
                <a:gd name="T5" fmla="*/ 0 h 614"/>
                <a:gd name="T6" fmla="*/ 2147483647 w 545"/>
                <a:gd name="T7" fmla="*/ 2147483647 h 614"/>
                <a:gd name="T8" fmla="*/ 2147483647 w 545"/>
                <a:gd name="T9" fmla="*/ 2147483647 h 614"/>
                <a:gd name="T10" fmla="*/ 2147483647 w 545"/>
                <a:gd name="T11" fmla="*/ 2147483647 h 614"/>
                <a:gd name="T12" fmla="*/ 2147483647 w 545"/>
                <a:gd name="T13" fmla="*/ 2147483647 h 614"/>
                <a:gd name="T14" fmla="*/ 2147483647 w 545"/>
                <a:gd name="T15" fmla="*/ 2147483647 h 614"/>
                <a:gd name="T16" fmla="*/ 2147483647 w 545"/>
                <a:gd name="T17" fmla="*/ 2147483647 h 614"/>
                <a:gd name="T18" fmla="*/ 2147483647 w 545"/>
                <a:gd name="T19" fmla="*/ 2147483647 h 614"/>
                <a:gd name="T20" fmla="*/ 2147483647 w 545"/>
                <a:gd name="T21" fmla="*/ 2147483647 h 614"/>
                <a:gd name="T22" fmla="*/ 2147483647 w 545"/>
                <a:gd name="T23" fmla="*/ 2147483647 h 614"/>
                <a:gd name="T24" fmla="*/ 2147483647 w 545"/>
                <a:gd name="T25" fmla="*/ 2147483647 h 614"/>
                <a:gd name="T26" fmla="*/ 2147483647 w 545"/>
                <a:gd name="T27" fmla="*/ 2147483647 h 614"/>
                <a:gd name="T28" fmla="*/ 2147483647 w 545"/>
                <a:gd name="T29" fmla="*/ 2147483647 h 614"/>
                <a:gd name="T30" fmla="*/ 2147483647 w 545"/>
                <a:gd name="T31" fmla="*/ 2147483647 h 614"/>
                <a:gd name="T32" fmla="*/ 2147483647 w 545"/>
                <a:gd name="T33" fmla="*/ 2147483647 h 614"/>
                <a:gd name="T34" fmla="*/ 2147483647 w 545"/>
                <a:gd name="T35" fmla="*/ 2147483647 h 614"/>
                <a:gd name="T36" fmla="*/ 2147483647 w 545"/>
                <a:gd name="T37" fmla="*/ 2147483647 h 614"/>
                <a:gd name="T38" fmla="*/ 2147483647 w 545"/>
                <a:gd name="T39" fmla="*/ 2147483647 h 614"/>
                <a:gd name="T40" fmla="*/ 2147483647 w 545"/>
                <a:gd name="T41" fmla="*/ 2147483647 h 614"/>
                <a:gd name="T42" fmla="*/ 2147483647 w 545"/>
                <a:gd name="T43" fmla="*/ 2147483647 h 614"/>
                <a:gd name="T44" fmla="*/ 2147483647 w 545"/>
                <a:gd name="T45" fmla="*/ 2147483647 h 614"/>
                <a:gd name="T46" fmla="*/ 2147483647 w 545"/>
                <a:gd name="T47" fmla="*/ 2147483647 h 614"/>
                <a:gd name="T48" fmla="*/ 2147483647 w 545"/>
                <a:gd name="T49" fmla="*/ 2147483647 h 614"/>
                <a:gd name="T50" fmla="*/ 2147483647 w 545"/>
                <a:gd name="T51" fmla="*/ 2147483647 h 614"/>
                <a:gd name="T52" fmla="*/ 2147483647 w 545"/>
                <a:gd name="T53" fmla="*/ 2147483647 h 614"/>
                <a:gd name="T54" fmla="*/ 2147483647 w 545"/>
                <a:gd name="T55" fmla="*/ 2147483647 h 614"/>
                <a:gd name="T56" fmla="*/ 2147483647 w 545"/>
                <a:gd name="T57" fmla="*/ 2147483647 h 614"/>
                <a:gd name="T58" fmla="*/ 2147483647 w 545"/>
                <a:gd name="T59" fmla="*/ 2147483647 h 614"/>
                <a:gd name="T60" fmla="*/ 0 w 545"/>
                <a:gd name="T61" fmla="*/ 2147483647 h 6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5"/>
                <a:gd name="T94" fmla="*/ 0 h 614"/>
                <a:gd name="T95" fmla="*/ 545 w 545"/>
                <a:gd name="T96" fmla="*/ 614 h 6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5" h="614">
                  <a:moveTo>
                    <a:pt x="0" y="48"/>
                  </a:moveTo>
                  <a:lnTo>
                    <a:pt x="143" y="48"/>
                  </a:lnTo>
                  <a:lnTo>
                    <a:pt x="141" y="0"/>
                  </a:lnTo>
                  <a:lnTo>
                    <a:pt x="173" y="14"/>
                  </a:lnTo>
                  <a:lnTo>
                    <a:pt x="179" y="51"/>
                  </a:lnTo>
                  <a:lnTo>
                    <a:pt x="247" y="91"/>
                  </a:lnTo>
                  <a:lnTo>
                    <a:pt x="268" y="73"/>
                  </a:lnTo>
                  <a:lnTo>
                    <a:pt x="308" y="73"/>
                  </a:lnTo>
                  <a:lnTo>
                    <a:pt x="340" y="109"/>
                  </a:lnTo>
                  <a:lnTo>
                    <a:pt x="361" y="96"/>
                  </a:lnTo>
                  <a:lnTo>
                    <a:pt x="420" y="111"/>
                  </a:lnTo>
                  <a:lnTo>
                    <a:pt x="441" y="84"/>
                  </a:lnTo>
                  <a:lnTo>
                    <a:pt x="478" y="105"/>
                  </a:lnTo>
                  <a:lnTo>
                    <a:pt x="545" y="102"/>
                  </a:lnTo>
                  <a:lnTo>
                    <a:pt x="437" y="178"/>
                  </a:lnTo>
                  <a:lnTo>
                    <a:pt x="383" y="245"/>
                  </a:lnTo>
                  <a:lnTo>
                    <a:pt x="393" y="342"/>
                  </a:lnTo>
                  <a:lnTo>
                    <a:pt x="356" y="382"/>
                  </a:lnTo>
                  <a:lnTo>
                    <a:pt x="371" y="410"/>
                  </a:lnTo>
                  <a:lnTo>
                    <a:pt x="371" y="482"/>
                  </a:lnTo>
                  <a:lnTo>
                    <a:pt x="408" y="482"/>
                  </a:lnTo>
                  <a:lnTo>
                    <a:pt x="463" y="534"/>
                  </a:lnTo>
                  <a:lnTo>
                    <a:pt x="486" y="597"/>
                  </a:lnTo>
                  <a:lnTo>
                    <a:pt x="100" y="614"/>
                  </a:lnTo>
                  <a:lnTo>
                    <a:pt x="101" y="445"/>
                  </a:lnTo>
                  <a:lnTo>
                    <a:pt x="67" y="407"/>
                  </a:lnTo>
                  <a:lnTo>
                    <a:pt x="79" y="363"/>
                  </a:lnTo>
                  <a:lnTo>
                    <a:pt x="91" y="337"/>
                  </a:lnTo>
                  <a:lnTo>
                    <a:pt x="67" y="219"/>
                  </a:lnTo>
                  <a:lnTo>
                    <a:pt x="34" y="142"/>
                  </a:lnTo>
                  <a:lnTo>
                    <a:pt x="0" y="48"/>
                  </a:lnTo>
                  <a:close/>
                </a:path>
              </a:pathLst>
            </a:custGeom>
            <a:solidFill>
              <a:srgbClr val="F79646"/>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87" name="Freeform 286"/>
            <p:cNvSpPr>
              <a:spLocks/>
            </p:cNvSpPr>
            <p:nvPr/>
          </p:nvSpPr>
          <p:spPr bwMode="auto">
            <a:xfrm>
              <a:off x="4139499" y="634591"/>
              <a:ext cx="638942" cy="805733"/>
            </a:xfrm>
            <a:custGeom>
              <a:avLst/>
              <a:gdLst>
                <a:gd name="T0" fmla="*/ 2147483647 w 415"/>
                <a:gd name="T1" fmla="*/ 2147483647 h 484"/>
                <a:gd name="T2" fmla="*/ 2147483647 w 415"/>
                <a:gd name="T3" fmla="*/ 2147483647 h 484"/>
                <a:gd name="T4" fmla="*/ 2147483647 w 415"/>
                <a:gd name="T5" fmla="*/ 2147483647 h 484"/>
                <a:gd name="T6" fmla="*/ 2147483647 w 415"/>
                <a:gd name="T7" fmla="*/ 0 h 484"/>
                <a:gd name="T8" fmla="*/ 2147483647 w 415"/>
                <a:gd name="T9" fmla="*/ 2147483647 h 484"/>
                <a:gd name="T10" fmla="*/ 2147483647 w 415"/>
                <a:gd name="T11" fmla="*/ 2147483647 h 484"/>
                <a:gd name="T12" fmla="*/ 2147483647 w 415"/>
                <a:gd name="T13" fmla="*/ 2147483647 h 484"/>
                <a:gd name="T14" fmla="*/ 2147483647 w 415"/>
                <a:gd name="T15" fmla="*/ 2147483647 h 484"/>
                <a:gd name="T16" fmla="*/ 2147483647 w 415"/>
                <a:gd name="T17" fmla="*/ 2147483647 h 484"/>
                <a:gd name="T18" fmla="*/ 2147483647 w 415"/>
                <a:gd name="T19" fmla="*/ 2147483647 h 484"/>
                <a:gd name="T20" fmla="*/ 2147483647 w 415"/>
                <a:gd name="T21" fmla="*/ 2147483647 h 484"/>
                <a:gd name="T22" fmla="*/ 2147483647 w 415"/>
                <a:gd name="T23" fmla="*/ 2147483647 h 484"/>
                <a:gd name="T24" fmla="*/ 2147483647 w 415"/>
                <a:gd name="T25" fmla="*/ 2147483647 h 484"/>
                <a:gd name="T26" fmla="*/ 2147483647 w 415"/>
                <a:gd name="T27" fmla="*/ 2147483647 h 484"/>
                <a:gd name="T28" fmla="*/ 2147483647 w 415"/>
                <a:gd name="T29" fmla="*/ 2147483647 h 484"/>
                <a:gd name="T30" fmla="*/ 2147483647 w 415"/>
                <a:gd name="T31" fmla="*/ 2147483647 h 484"/>
                <a:gd name="T32" fmla="*/ 2147483647 w 415"/>
                <a:gd name="T33" fmla="*/ 2147483647 h 484"/>
                <a:gd name="T34" fmla="*/ 2147483647 w 415"/>
                <a:gd name="T35" fmla="*/ 2147483647 h 484"/>
                <a:gd name="T36" fmla="*/ 2147483647 w 415"/>
                <a:gd name="T37" fmla="*/ 2147483647 h 484"/>
                <a:gd name="T38" fmla="*/ 2147483647 w 415"/>
                <a:gd name="T39" fmla="*/ 2147483647 h 484"/>
                <a:gd name="T40" fmla="*/ 2147483647 w 415"/>
                <a:gd name="T41" fmla="*/ 2147483647 h 484"/>
                <a:gd name="T42" fmla="*/ 2147483647 w 415"/>
                <a:gd name="T43" fmla="*/ 2147483647 h 484"/>
                <a:gd name="T44" fmla="*/ 2147483647 w 415"/>
                <a:gd name="T45" fmla="*/ 2147483647 h 484"/>
                <a:gd name="T46" fmla="*/ 2147483647 w 415"/>
                <a:gd name="T47" fmla="*/ 2147483647 h 484"/>
                <a:gd name="T48" fmla="*/ 2147483647 w 415"/>
                <a:gd name="T49" fmla="*/ 2147483647 h 484"/>
                <a:gd name="T50" fmla="*/ 2147483647 w 415"/>
                <a:gd name="T51" fmla="*/ 2147483647 h 484"/>
                <a:gd name="T52" fmla="*/ 2147483647 w 415"/>
                <a:gd name="T53" fmla="*/ 2147483647 h 484"/>
                <a:gd name="T54" fmla="*/ 2147483647 w 415"/>
                <a:gd name="T55" fmla="*/ 2147483647 h 484"/>
                <a:gd name="T56" fmla="*/ 2147483647 w 415"/>
                <a:gd name="T57" fmla="*/ 2147483647 h 484"/>
                <a:gd name="T58" fmla="*/ 2147483647 w 415"/>
                <a:gd name="T59" fmla="*/ 2147483647 h 484"/>
                <a:gd name="T60" fmla="*/ 2147483647 w 415"/>
                <a:gd name="T61" fmla="*/ 2147483647 h 484"/>
                <a:gd name="T62" fmla="*/ 2147483647 w 415"/>
                <a:gd name="T63" fmla="*/ 2147483647 h 484"/>
                <a:gd name="T64" fmla="*/ 2147483647 w 415"/>
                <a:gd name="T65" fmla="*/ 2147483647 h 484"/>
                <a:gd name="T66" fmla="*/ 0 w 415"/>
                <a:gd name="T67" fmla="*/ 2147483647 h 484"/>
                <a:gd name="T68" fmla="*/ 2147483647 w 415"/>
                <a:gd name="T69" fmla="*/ 2147483647 h 484"/>
                <a:gd name="T70" fmla="*/ 2147483647 w 415"/>
                <a:gd name="T71" fmla="*/ 2147483647 h 4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5"/>
                <a:gd name="T109" fmla="*/ 0 h 484"/>
                <a:gd name="T110" fmla="*/ 415 w 415"/>
                <a:gd name="T111" fmla="*/ 484 h 4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5" h="484">
                  <a:moveTo>
                    <a:pt x="30" y="33"/>
                  </a:moveTo>
                  <a:lnTo>
                    <a:pt x="61" y="28"/>
                  </a:lnTo>
                  <a:lnTo>
                    <a:pt x="90" y="28"/>
                  </a:lnTo>
                  <a:lnTo>
                    <a:pt x="107" y="0"/>
                  </a:lnTo>
                  <a:lnTo>
                    <a:pt x="121" y="36"/>
                  </a:lnTo>
                  <a:lnTo>
                    <a:pt x="166" y="36"/>
                  </a:lnTo>
                  <a:lnTo>
                    <a:pt x="189" y="69"/>
                  </a:lnTo>
                  <a:lnTo>
                    <a:pt x="236" y="60"/>
                  </a:lnTo>
                  <a:lnTo>
                    <a:pt x="267" y="80"/>
                  </a:lnTo>
                  <a:lnTo>
                    <a:pt x="325" y="95"/>
                  </a:lnTo>
                  <a:lnTo>
                    <a:pt x="336" y="121"/>
                  </a:lnTo>
                  <a:lnTo>
                    <a:pt x="365" y="122"/>
                  </a:lnTo>
                  <a:lnTo>
                    <a:pt x="356" y="148"/>
                  </a:lnTo>
                  <a:lnTo>
                    <a:pt x="367" y="176"/>
                  </a:lnTo>
                  <a:lnTo>
                    <a:pt x="347" y="212"/>
                  </a:lnTo>
                  <a:lnTo>
                    <a:pt x="361" y="219"/>
                  </a:lnTo>
                  <a:lnTo>
                    <a:pt x="394" y="180"/>
                  </a:lnTo>
                  <a:lnTo>
                    <a:pt x="392" y="167"/>
                  </a:lnTo>
                  <a:lnTo>
                    <a:pt x="406" y="161"/>
                  </a:lnTo>
                  <a:lnTo>
                    <a:pt x="415" y="180"/>
                  </a:lnTo>
                  <a:lnTo>
                    <a:pt x="389" y="207"/>
                  </a:lnTo>
                  <a:lnTo>
                    <a:pt x="379" y="268"/>
                  </a:lnTo>
                  <a:lnTo>
                    <a:pt x="379" y="371"/>
                  </a:lnTo>
                  <a:lnTo>
                    <a:pt x="394" y="389"/>
                  </a:lnTo>
                  <a:lnTo>
                    <a:pt x="388" y="453"/>
                  </a:lnTo>
                  <a:lnTo>
                    <a:pt x="191" y="484"/>
                  </a:lnTo>
                  <a:lnTo>
                    <a:pt x="142" y="455"/>
                  </a:lnTo>
                  <a:lnTo>
                    <a:pt x="152" y="416"/>
                  </a:lnTo>
                  <a:lnTo>
                    <a:pt x="128" y="374"/>
                  </a:lnTo>
                  <a:lnTo>
                    <a:pt x="107" y="322"/>
                  </a:lnTo>
                  <a:lnTo>
                    <a:pt x="52" y="270"/>
                  </a:lnTo>
                  <a:lnTo>
                    <a:pt x="18" y="270"/>
                  </a:lnTo>
                  <a:lnTo>
                    <a:pt x="18" y="198"/>
                  </a:lnTo>
                  <a:lnTo>
                    <a:pt x="0" y="171"/>
                  </a:lnTo>
                  <a:lnTo>
                    <a:pt x="39" y="130"/>
                  </a:lnTo>
                  <a:lnTo>
                    <a:pt x="30" y="33"/>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88" name="Freeform 287"/>
            <p:cNvSpPr>
              <a:spLocks/>
            </p:cNvSpPr>
            <p:nvPr/>
          </p:nvSpPr>
          <p:spPr bwMode="auto">
            <a:xfrm>
              <a:off x="3735240" y="1276753"/>
              <a:ext cx="741900" cy="519485"/>
            </a:xfrm>
            <a:custGeom>
              <a:avLst/>
              <a:gdLst>
                <a:gd name="T0" fmla="*/ 2147483647 w 481"/>
                <a:gd name="T1" fmla="*/ 2147483647 h 313"/>
                <a:gd name="T2" fmla="*/ 0 w 481"/>
                <a:gd name="T3" fmla="*/ 2147483647 h 313"/>
                <a:gd name="T4" fmla="*/ 2147483647 w 481"/>
                <a:gd name="T5" fmla="*/ 2147483647 h 313"/>
                <a:gd name="T6" fmla="*/ 2147483647 w 481"/>
                <a:gd name="T7" fmla="*/ 2147483647 h 313"/>
                <a:gd name="T8" fmla="*/ 2147483647 w 481"/>
                <a:gd name="T9" fmla="*/ 2147483647 h 313"/>
                <a:gd name="T10" fmla="*/ 2147483647 w 481"/>
                <a:gd name="T11" fmla="*/ 2147483647 h 313"/>
                <a:gd name="T12" fmla="*/ 2147483647 w 481"/>
                <a:gd name="T13" fmla="*/ 2147483647 h 313"/>
                <a:gd name="T14" fmla="*/ 2147483647 w 481"/>
                <a:gd name="T15" fmla="*/ 2147483647 h 313"/>
                <a:gd name="T16" fmla="*/ 2147483647 w 481"/>
                <a:gd name="T17" fmla="*/ 2147483647 h 313"/>
                <a:gd name="T18" fmla="*/ 2147483647 w 481"/>
                <a:gd name="T19" fmla="*/ 2147483647 h 313"/>
                <a:gd name="T20" fmla="*/ 2147483647 w 481"/>
                <a:gd name="T21" fmla="*/ 2147483647 h 313"/>
                <a:gd name="T22" fmla="*/ 2147483647 w 481"/>
                <a:gd name="T23" fmla="*/ 2147483647 h 313"/>
                <a:gd name="T24" fmla="*/ 2147483647 w 481"/>
                <a:gd name="T25" fmla="*/ 2147483647 h 313"/>
                <a:gd name="T26" fmla="*/ 2147483647 w 481"/>
                <a:gd name="T27" fmla="*/ 2147483647 h 313"/>
                <a:gd name="T28" fmla="*/ 2147483647 w 481"/>
                <a:gd name="T29" fmla="*/ 0 h 313"/>
                <a:gd name="T30" fmla="*/ 2147483647 w 481"/>
                <a:gd name="T31" fmla="*/ 2147483647 h 313"/>
                <a:gd name="T32" fmla="*/ 2147483647 w 481"/>
                <a:gd name="T33" fmla="*/ 2147483647 h 313"/>
                <a:gd name="T34" fmla="*/ 2147483647 w 481"/>
                <a:gd name="T35" fmla="*/ 2147483647 h 3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1"/>
                <a:gd name="T55" fmla="*/ 0 h 313"/>
                <a:gd name="T56" fmla="*/ 481 w 481"/>
                <a:gd name="T57" fmla="*/ 313 h 3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1" h="313">
                  <a:moveTo>
                    <a:pt x="7" y="16"/>
                  </a:moveTo>
                  <a:lnTo>
                    <a:pt x="0" y="72"/>
                  </a:lnTo>
                  <a:lnTo>
                    <a:pt x="10" y="130"/>
                  </a:lnTo>
                  <a:lnTo>
                    <a:pt x="55" y="249"/>
                  </a:lnTo>
                  <a:lnTo>
                    <a:pt x="80" y="313"/>
                  </a:lnTo>
                  <a:lnTo>
                    <a:pt x="363" y="298"/>
                  </a:lnTo>
                  <a:lnTo>
                    <a:pt x="410" y="313"/>
                  </a:lnTo>
                  <a:lnTo>
                    <a:pt x="438" y="252"/>
                  </a:lnTo>
                  <a:lnTo>
                    <a:pt x="428" y="209"/>
                  </a:lnTo>
                  <a:lnTo>
                    <a:pt x="475" y="200"/>
                  </a:lnTo>
                  <a:lnTo>
                    <a:pt x="481" y="131"/>
                  </a:lnTo>
                  <a:lnTo>
                    <a:pt x="453" y="101"/>
                  </a:lnTo>
                  <a:lnTo>
                    <a:pt x="404" y="72"/>
                  </a:lnTo>
                  <a:lnTo>
                    <a:pt x="414" y="30"/>
                  </a:lnTo>
                  <a:lnTo>
                    <a:pt x="393" y="0"/>
                  </a:lnTo>
                  <a:lnTo>
                    <a:pt x="287" y="5"/>
                  </a:lnTo>
                  <a:lnTo>
                    <a:pt x="180" y="9"/>
                  </a:lnTo>
                  <a:lnTo>
                    <a:pt x="7" y="16"/>
                  </a:lnTo>
                  <a:close/>
                </a:path>
              </a:pathLst>
            </a:custGeom>
            <a:no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89" name="Freeform 288"/>
            <p:cNvSpPr>
              <a:spLocks/>
            </p:cNvSpPr>
            <p:nvPr/>
          </p:nvSpPr>
          <p:spPr bwMode="auto">
            <a:xfrm>
              <a:off x="4389323" y="519486"/>
              <a:ext cx="685878" cy="322595"/>
            </a:xfrm>
            <a:custGeom>
              <a:avLst/>
              <a:gdLst>
                <a:gd name="T0" fmla="*/ 0 w 445"/>
                <a:gd name="T1" fmla="*/ 2147483647 h 193"/>
                <a:gd name="T2" fmla="*/ 2147483647 w 445"/>
                <a:gd name="T3" fmla="*/ 0 h 193"/>
                <a:gd name="T4" fmla="*/ 2147483647 w 445"/>
                <a:gd name="T5" fmla="*/ 2147483647 h 193"/>
                <a:gd name="T6" fmla="*/ 2147483647 w 445"/>
                <a:gd name="T7" fmla="*/ 2147483647 h 193"/>
                <a:gd name="T8" fmla="*/ 2147483647 w 445"/>
                <a:gd name="T9" fmla="*/ 2147483647 h 193"/>
                <a:gd name="T10" fmla="*/ 2147483647 w 445"/>
                <a:gd name="T11" fmla="*/ 2147483647 h 193"/>
                <a:gd name="T12" fmla="*/ 2147483647 w 445"/>
                <a:gd name="T13" fmla="*/ 2147483647 h 193"/>
                <a:gd name="T14" fmla="*/ 2147483647 w 445"/>
                <a:gd name="T15" fmla="*/ 2147483647 h 193"/>
                <a:gd name="T16" fmla="*/ 2147483647 w 445"/>
                <a:gd name="T17" fmla="*/ 2147483647 h 193"/>
                <a:gd name="T18" fmla="*/ 2147483647 w 445"/>
                <a:gd name="T19" fmla="*/ 2147483647 h 193"/>
                <a:gd name="T20" fmla="*/ 2147483647 w 445"/>
                <a:gd name="T21" fmla="*/ 2147483647 h 193"/>
                <a:gd name="T22" fmla="*/ 2147483647 w 445"/>
                <a:gd name="T23" fmla="*/ 2147483647 h 193"/>
                <a:gd name="T24" fmla="*/ 2147483647 w 445"/>
                <a:gd name="T25" fmla="*/ 2147483647 h 193"/>
                <a:gd name="T26" fmla="*/ 2147483647 w 445"/>
                <a:gd name="T27" fmla="*/ 2147483647 h 193"/>
                <a:gd name="T28" fmla="*/ 2147483647 w 445"/>
                <a:gd name="T29" fmla="*/ 2147483647 h 193"/>
                <a:gd name="T30" fmla="*/ 2147483647 w 445"/>
                <a:gd name="T31" fmla="*/ 2147483647 h 193"/>
                <a:gd name="T32" fmla="*/ 2147483647 w 445"/>
                <a:gd name="T33" fmla="*/ 2147483647 h 193"/>
                <a:gd name="T34" fmla="*/ 2147483647 w 445"/>
                <a:gd name="T35" fmla="*/ 2147483647 h 193"/>
                <a:gd name="T36" fmla="*/ 2147483647 w 445"/>
                <a:gd name="T37" fmla="*/ 2147483647 h 193"/>
                <a:gd name="T38" fmla="*/ 2147483647 w 445"/>
                <a:gd name="T39" fmla="*/ 2147483647 h 193"/>
                <a:gd name="T40" fmla="*/ 2147483647 w 445"/>
                <a:gd name="T41" fmla="*/ 2147483647 h 193"/>
                <a:gd name="T42" fmla="*/ 2147483647 w 445"/>
                <a:gd name="T43" fmla="*/ 2147483647 h 193"/>
                <a:gd name="T44" fmla="*/ 2147483647 w 445"/>
                <a:gd name="T45" fmla="*/ 2147483647 h 193"/>
                <a:gd name="T46" fmla="*/ 2147483647 w 445"/>
                <a:gd name="T47" fmla="*/ 2147483647 h 193"/>
                <a:gd name="T48" fmla="*/ 0 w 445"/>
                <a:gd name="T49" fmla="*/ 2147483647 h 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5"/>
                <a:gd name="T76" fmla="*/ 0 h 193"/>
                <a:gd name="T77" fmla="*/ 445 w 445"/>
                <a:gd name="T78" fmla="*/ 193 h 1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5" h="193">
                  <a:moveTo>
                    <a:pt x="0" y="106"/>
                  </a:moveTo>
                  <a:lnTo>
                    <a:pt x="99" y="0"/>
                  </a:lnTo>
                  <a:lnTo>
                    <a:pt x="82" y="44"/>
                  </a:lnTo>
                  <a:lnTo>
                    <a:pt x="95" y="57"/>
                  </a:lnTo>
                  <a:lnTo>
                    <a:pt x="126" y="39"/>
                  </a:lnTo>
                  <a:lnTo>
                    <a:pt x="195" y="66"/>
                  </a:lnTo>
                  <a:lnTo>
                    <a:pt x="225" y="44"/>
                  </a:lnTo>
                  <a:lnTo>
                    <a:pt x="317" y="32"/>
                  </a:lnTo>
                  <a:lnTo>
                    <a:pt x="335" y="59"/>
                  </a:lnTo>
                  <a:lnTo>
                    <a:pt x="371" y="53"/>
                  </a:lnTo>
                  <a:lnTo>
                    <a:pt x="441" y="81"/>
                  </a:lnTo>
                  <a:lnTo>
                    <a:pt x="445" y="102"/>
                  </a:lnTo>
                  <a:lnTo>
                    <a:pt x="369" y="120"/>
                  </a:lnTo>
                  <a:lnTo>
                    <a:pt x="347" y="106"/>
                  </a:lnTo>
                  <a:lnTo>
                    <a:pt x="308" y="111"/>
                  </a:lnTo>
                  <a:lnTo>
                    <a:pt x="263" y="138"/>
                  </a:lnTo>
                  <a:lnTo>
                    <a:pt x="243" y="139"/>
                  </a:lnTo>
                  <a:lnTo>
                    <a:pt x="226" y="120"/>
                  </a:lnTo>
                  <a:lnTo>
                    <a:pt x="201" y="191"/>
                  </a:lnTo>
                  <a:lnTo>
                    <a:pt x="173" y="193"/>
                  </a:lnTo>
                  <a:lnTo>
                    <a:pt x="161" y="164"/>
                  </a:lnTo>
                  <a:lnTo>
                    <a:pt x="101" y="151"/>
                  </a:lnTo>
                  <a:lnTo>
                    <a:pt x="73" y="130"/>
                  </a:lnTo>
                  <a:lnTo>
                    <a:pt x="23" y="138"/>
                  </a:lnTo>
                  <a:lnTo>
                    <a:pt x="0" y="106"/>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90" name="Freeform 289"/>
            <p:cNvSpPr>
              <a:spLocks/>
            </p:cNvSpPr>
            <p:nvPr/>
          </p:nvSpPr>
          <p:spPr bwMode="auto">
            <a:xfrm>
              <a:off x="4864744" y="748180"/>
              <a:ext cx="490562" cy="719405"/>
            </a:xfrm>
            <a:custGeom>
              <a:avLst/>
              <a:gdLst>
                <a:gd name="T0" fmla="*/ 2147483647 w 319"/>
                <a:gd name="T1" fmla="*/ 2147483647 h 432"/>
                <a:gd name="T2" fmla="*/ 2147483647 w 319"/>
                <a:gd name="T3" fmla="*/ 2147483647 h 432"/>
                <a:gd name="T4" fmla="*/ 2147483647 w 319"/>
                <a:gd name="T5" fmla="*/ 2147483647 h 432"/>
                <a:gd name="T6" fmla="*/ 2147483647 w 319"/>
                <a:gd name="T7" fmla="*/ 2147483647 h 432"/>
                <a:gd name="T8" fmla="*/ 2147483647 w 319"/>
                <a:gd name="T9" fmla="*/ 2147483647 h 432"/>
                <a:gd name="T10" fmla="*/ 2147483647 w 319"/>
                <a:gd name="T11" fmla="*/ 2147483647 h 432"/>
                <a:gd name="T12" fmla="*/ 0 w 319"/>
                <a:gd name="T13" fmla="*/ 2147483647 h 432"/>
                <a:gd name="T14" fmla="*/ 2147483647 w 319"/>
                <a:gd name="T15" fmla="*/ 2147483647 h 432"/>
                <a:gd name="T16" fmla="*/ 2147483647 w 319"/>
                <a:gd name="T17" fmla="*/ 2147483647 h 432"/>
                <a:gd name="T18" fmla="*/ 2147483647 w 319"/>
                <a:gd name="T19" fmla="*/ 2147483647 h 432"/>
                <a:gd name="T20" fmla="*/ 2147483647 w 319"/>
                <a:gd name="T21" fmla="*/ 2147483647 h 432"/>
                <a:gd name="T22" fmla="*/ 2147483647 w 319"/>
                <a:gd name="T23" fmla="*/ 2147483647 h 432"/>
                <a:gd name="T24" fmla="*/ 2147483647 w 319"/>
                <a:gd name="T25" fmla="*/ 2147483647 h 432"/>
                <a:gd name="T26" fmla="*/ 2147483647 w 319"/>
                <a:gd name="T27" fmla="*/ 2147483647 h 432"/>
                <a:gd name="T28" fmla="*/ 2147483647 w 319"/>
                <a:gd name="T29" fmla="*/ 2147483647 h 432"/>
                <a:gd name="T30" fmla="*/ 2147483647 w 319"/>
                <a:gd name="T31" fmla="*/ 2147483647 h 432"/>
                <a:gd name="T32" fmla="*/ 2147483647 w 319"/>
                <a:gd name="T33" fmla="*/ 2147483647 h 432"/>
                <a:gd name="T34" fmla="*/ 2147483647 w 319"/>
                <a:gd name="T35" fmla="*/ 2147483647 h 432"/>
                <a:gd name="T36" fmla="*/ 2147483647 w 319"/>
                <a:gd name="T37" fmla="*/ 2147483647 h 432"/>
                <a:gd name="T38" fmla="*/ 2147483647 w 319"/>
                <a:gd name="T39" fmla="*/ 2147483647 h 432"/>
                <a:gd name="T40" fmla="*/ 2147483647 w 319"/>
                <a:gd name="T41" fmla="*/ 2147483647 h 432"/>
                <a:gd name="T42" fmla="*/ 2147483647 w 319"/>
                <a:gd name="T43" fmla="*/ 2147483647 h 432"/>
                <a:gd name="T44" fmla="*/ 2147483647 w 319"/>
                <a:gd name="T45" fmla="*/ 2147483647 h 432"/>
                <a:gd name="T46" fmla="*/ 2147483647 w 319"/>
                <a:gd name="T47" fmla="*/ 2147483647 h 432"/>
                <a:gd name="T48" fmla="*/ 2147483647 w 319"/>
                <a:gd name="T49" fmla="*/ 2147483647 h 432"/>
                <a:gd name="T50" fmla="*/ 2147483647 w 319"/>
                <a:gd name="T51" fmla="*/ 2147483647 h 432"/>
                <a:gd name="T52" fmla="*/ 2147483647 w 319"/>
                <a:gd name="T53" fmla="*/ 2147483647 h 432"/>
                <a:gd name="T54" fmla="*/ 2147483647 w 319"/>
                <a:gd name="T55" fmla="*/ 2147483647 h 432"/>
                <a:gd name="T56" fmla="*/ 2147483647 w 319"/>
                <a:gd name="T57" fmla="*/ 2147483647 h 432"/>
                <a:gd name="T58" fmla="*/ 2147483647 w 319"/>
                <a:gd name="T59" fmla="*/ 2147483647 h 432"/>
                <a:gd name="T60" fmla="*/ 2147483647 w 319"/>
                <a:gd name="T61" fmla="*/ 2147483647 h 432"/>
                <a:gd name="T62" fmla="*/ 2147483647 w 319"/>
                <a:gd name="T63" fmla="*/ 2147483647 h 432"/>
                <a:gd name="T64" fmla="*/ 2147483647 w 319"/>
                <a:gd name="T65" fmla="*/ 2147483647 h 432"/>
                <a:gd name="T66" fmla="*/ 2147483647 w 319"/>
                <a:gd name="T67" fmla="*/ 2147483647 h 432"/>
                <a:gd name="T68" fmla="*/ 2147483647 w 319"/>
                <a:gd name="T69" fmla="*/ 2147483647 h 432"/>
                <a:gd name="T70" fmla="*/ 2147483647 w 319"/>
                <a:gd name="T71" fmla="*/ 2147483647 h 432"/>
                <a:gd name="T72" fmla="*/ 2147483647 w 319"/>
                <a:gd name="T73" fmla="*/ 2147483647 h 432"/>
                <a:gd name="T74" fmla="*/ 2147483647 w 319"/>
                <a:gd name="T75" fmla="*/ 2147483647 h 432"/>
                <a:gd name="T76" fmla="*/ 2147483647 w 319"/>
                <a:gd name="T77" fmla="*/ 2147483647 h 432"/>
                <a:gd name="T78" fmla="*/ 2147483647 w 319"/>
                <a:gd name="T79" fmla="*/ 2147483647 h 432"/>
                <a:gd name="T80" fmla="*/ 2147483647 w 319"/>
                <a:gd name="T81" fmla="*/ 2147483647 h 432"/>
                <a:gd name="T82" fmla="*/ 2147483647 w 319"/>
                <a:gd name="T83" fmla="*/ 0 h 432"/>
                <a:gd name="T84" fmla="*/ 2147483647 w 319"/>
                <a:gd name="T85" fmla="*/ 2147483647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9"/>
                <a:gd name="T130" fmla="*/ 0 h 432"/>
                <a:gd name="T131" fmla="*/ 319 w 319"/>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9" h="432">
                  <a:moveTo>
                    <a:pt x="81" y="18"/>
                  </a:moveTo>
                  <a:lnTo>
                    <a:pt x="93" y="45"/>
                  </a:lnTo>
                  <a:lnTo>
                    <a:pt x="70" y="61"/>
                  </a:lnTo>
                  <a:lnTo>
                    <a:pt x="69" y="130"/>
                  </a:lnTo>
                  <a:lnTo>
                    <a:pt x="57" y="85"/>
                  </a:lnTo>
                  <a:lnTo>
                    <a:pt x="11" y="128"/>
                  </a:lnTo>
                  <a:lnTo>
                    <a:pt x="0" y="252"/>
                  </a:lnTo>
                  <a:lnTo>
                    <a:pt x="30" y="313"/>
                  </a:lnTo>
                  <a:lnTo>
                    <a:pt x="33" y="344"/>
                  </a:lnTo>
                  <a:lnTo>
                    <a:pt x="34" y="370"/>
                  </a:lnTo>
                  <a:lnTo>
                    <a:pt x="33" y="392"/>
                  </a:lnTo>
                  <a:lnTo>
                    <a:pt x="27" y="432"/>
                  </a:lnTo>
                  <a:lnTo>
                    <a:pt x="152" y="425"/>
                  </a:lnTo>
                  <a:lnTo>
                    <a:pt x="318" y="410"/>
                  </a:lnTo>
                  <a:lnTo>
                    <a:pt x="288" y="401"/>
                  </a:lnTo>
                  <a:lnTo>
                    <a:pt x="271" y="379"/>
                  </a:lnTo>
                  <a:lnTo>
                    <a:pt x="297" y="359"/>
                  </a:lnTo>
                  <a:lnTo>
                    <a:pt x="297" y="335"/>
                  </a:lnTo>
                  <a:lnTo>
                    <a:pt x="285" y="315"/>
                  </a:lnTo>
                  <a:lnTo>
                    <a:pt x="297" y="300"/>
                  </a:lnTo>
                  <a:lnTo>
                    <a:pt x="319" y="301"/>
                  </a:lnTo>
                  <a:lnTo>
                    <a:pt x="315" y="242"/>
                  </a:lnTo>
                  <a:lnTo>
                    <a:pt x="309" y="206"/>
                  </a:lnTo>
                  <a:lnTo>
                    <a:pt x="295" y="183"/>
                  </a:lnTo>
                  <a:lnTo>
                    <a:pt x="282" y="170"/>
                  </a:lnTo>
                  <a:lnTo>
                    <a:pt x="261" y="166"/>
                  </a:lnTo>
                  <a:lnTo>
                    <a:pt x="242" y="166"/>
                  </a:lnTo>
                  <a:lnTo>
                    <a:pt x="221" y="194"/>
                  </a:lnTo>
                  <a:lnTo>
                    <a:pt x="207" y="203"/>
                  </a:lnTo>
                  <a:lnTo>
                    <a:pt x="198" y="206"/>
                  </a:lnTo>
                  <a:lnTo>
                    <a:pt x="188" y="201"/>
                  </a:lnTo>
                  <a:lnTo>
                    <a:pt x="185" y="188"/>
                  </a:lnTo>
                  <a:lnTo>
                    <a:pt x="188" y="179"/>
                  </a:lnTo>
                  <a:lnTo>
                    <a:pt x="197" y="170"/>
                  </a:lnTo>
                  <a:lnTo>
                    <a:pt x="206" y="166"/>
                  </a:lnTo>
                  <a:lnTo>
                    <a:pt x="215" y="164"/>
                  </a:lnTo>
                  <a:lnTo>
                    <a:pt x="215" y="148"/>
                  </a:lnTo>
                  <a:lnTo>
                    <a:pt x="239" y="130"/>
                  </a:lnTo>
                  <a:lnTo>
                    <a:pt x="215" y="73"/>
                  </a:lnTo>
                  <a:lnTo>
                    <a:pt x="215" y="46"/>
                  </a:lnTo>
                  <a:lnTo>
                    <a:pt x="175" y="36"/>
                  </a:lnTo>
                  <a:lnTo>
                    <a:pt x="116" y="0"/>
                  </a:lnTo>
                  <a:lnTo>
                    <a:pt x="81" y="18"/>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91" name="Freeform 290"/>
            <p:cNvSpPr>
              <a:spLocks/>
            </p:cNvSpPr>
            <p:nvPr/>
          </p:nvSpPr>
          <p:spPr bwMode="auto">
            <a:xfrm>
              <a:off x="4330318" y="1387475"/>
              <a:ext cx="533400" cy="946150"/>
            </a:xfrm>
            <a:custGeom>
              <a:avLst/>
              <a:gdLst>
                <a:gd name="T0" fmla="*/ 2147483647 w 346"/>
                <a:gd name="T1" fmla="*/ 2147483647 h 571"/>
                <a:gd name="T2" fmla="*/ 2147483647 w 346"/>
                <a:gd name="T3" fmla="*/ 0 h 571"/>
                <a:gd name="T4" fmla="*/ 2147483647 w 346"/>
                <a:gd name="T5" fmla="*/ 2147483647 h 571"/>
                <a:gd name="T6" fmla="*/ 2147483647 w 346"/>
                <a:gd name="T7" fmla="*/ 2147483647 h 571"/>
                <a:gd name="T8" fmla="*/ 2147483647 w 346"/>
                <a:gd name="T9" fmla="*/ 2147483647 h 571"/>
                <a:gd name="T10" fmla="*/ 2147483647 w 346"/>
                <a:gd name="T11" fmla="*/ 2147483647 h 571"/>
                <a:gd name="T12" fmla="*/ 2147483647 w 346"/>
                <a:gd name="T13" fmla="*/ 2147483647 h 571"/>
                <a:gd name="T14" fmla="*/ 2147483647 w 346"/>
                <a:gd name="T15" fmla="*/ 2147483647 h 571"/>
                <a:gd name="T16" fmla="*/ 2147483647 w 346"/>
                <a:gd name="T17" fmla="*/ 2147483647 h 571"/>
                <a:gd name="T18" fmla="*/ 2147483647 w 346"/>
                <a:gd name="T19" fmla="*/ 2147483647 h 571"/>
                <a:gd name="T20" fmla="*/ 2147483647 w 346"/>
                <a:gd name="T21" fmla="*/ 2147483647 h 571"/>
                <a:gd name="T22" fmla="*/ 2147483647 w 346"/>
                <a:gd name="T23" fmla="*/ 2147483647 h 571"/>
                <a:gd name="T24" fmla="*/ 2147483647 w 346"/>
                <a:gd name="T25" fmla="*/ 2147483647 h 571"/>
                <a:gd name="T26" fmla="*/ 2147483647 w 346"/>
                <a:gd name="T27" fmla="*/ 2147483647 h 571"/>
                <a:gd name="T28" fmla="*/ 2147483647 w 346"/>
                <a:gd name="T29" fmla="*/ 2147483647 h 571"/>
                <a:gd name="T30" fmla="*/ 2147483647 w 346"/>
                <a:gd name="T31" fmla="*/ 2147483647 h 571"/>
                <a:gd name="T32" fmla="*/ 2147483647 w 346"/>
                <a:gd name="T33" fmla="*/ 2147483647 h 571"/>
                <a:gd name="T34" fmla="*/ 0 w 346"/>
                <a:gd name="T35" fmla="*/ 2147483647 h 571"/>
                <a:gd name="T36" fmla="*/ 2147483647 w 346"/>
                <a:gd name="T37" fmla="*/ 2147483647 h 571"/>
                <a:gd name="T38" fmla="*/ 2147483647 w 346"/>
                <a:gd name="T39" fmla="*/ 2147483647 h 571"/>
                <a:gd name="T40" fmla="*/ 2147483647 w 346"/>
                <a:gd name="T41" fmla="*/ 2147483647 h 571"/>
                <a:gd name="T42" fmla="*/ 2147483647 w 346"/>
                <a:gd name="T43" fmla="*/ 2147483647 h 571"/>
                <a:gd name="T44" fmla="*/ 2147483647 w 346"/>
                <a:gd name="T45" fmla="*/ 2147483647 h 5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6"/>
                <a:gd name="T70" fmla="*/ 0 h 571"/>
                <a:gd name="T71" fmla="*/ 346 w 346"/>
                <a:gd name="T72" fmla="*/ 571 h 5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6" h="571">
                  <a:moveTo>
                    <a:pt x="64" y="33"/>
                  </a:moveTo>
                  <a:lnTo>
                    <a:pt x="262" y="0"/>
                  </a:lnTo>
                  <a:lnTo>
                    <a:pt x="294" y="70"/>
                  </a:lnTo>
                  <a:lnTo>
                    <a:pt x="334" y="362"/>
                  </a:lnTo>
                  <a:lnTo>
                    <a:pt x="346" y="401"/>
                  </a:lnTo>
                  <a:lnTo>
                    <a:pt x="314" y="479"/>
                  </a:lnTo>
                  <a:lnTo>
                    <a:pt x="314" y="532"/>
                  </a:lnTo>
                  <a:lnTo>
                    <a:pt x="279" y="526"/>
                  </a:lnTo>
                  <a:lnTo>
                    <a:pt x="280" y="571"/>
                  </a:lnTo>
                  <a:lnTo>
                    <a:pt x="243" y="553"/>
                  </a:lnTo>
                  <a:lnTo>
                    <a:pt x="223" y="559"/>
                  </a:lnTo>
                  <a:lnTo>
                    <a:pt x="195" y="555"/>
                  </a:lnTo>
                  <a:lnTo>
                    <a:pt x="174" y="486"/>
                  </a:lnTo>
                  <a:lnTo>
                    <a:pt x="134" y="465"/>
                  </a:lnTo>
                  <a:lnTo>
                    <a:pt x="134" y="392"/>
                  </a:lnTo>
                  <a:lnTo>
                    <a:pt x="94" y="401"/>
                  </a:lnTo>
                  <a:lnTo>
                    <a:pt x="71" y="347"/>
                  </a:lnTo>
                  <a:lnTo>
                    <a:pt x="0" y="285"/>
                  </a:lnTo>
                  <a:lnTo>
                    <a:pt x="52" y="186"/>
                  </a:lnTo>
                  <a:lnTo>
                    <a:pt x="37" y="140"/>
                  </a:lnTo>
                  <a:lnTo>
                    <a:pt x="89" y="131"/>
                  </a:lnTo>
                  <a:lnTo>
                    <a:pt x="94" y="67"/>
                  </a:lnTo>
                  <a:lnTo>
                    <a:pt x="64" y="33"/>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endParaRPr>
            </a:p>
          </p:txBody>
        </p:sp>
        <p:sp>
          <p:nvSpPr>
            <p:cNvPr id="292" name="Freeform 291"/>
            <p:cNvSpPr>
              <a:spLocks/>
            </p:cNvSpPr>
            <p:nvPr/>
          </p:nvSpPr>
          <p:spPr bwMode="auto">
            <a:xfrm>
              <a:off x="3857244" y="1770063"/>
              <a:ext cx="847725" cy="754062"/>
            </a:xfrm>
            <a:custGeom>
              <a:avLst/>
              <a:gdLst>
                <a:gd name="T0" fmla="*/ 0 w 548"/>
                <a:gd name="T1" fmla="*/ 2147483647 h 452"/>
                <a:gd name="T2" fmla="*/ 2147483647 w 548"/>
                <a:gd name="T3" fmla="*/ 0 h 452"/>
                <a:gd name="T4" fmla="*/ 2147483647 w 548"/>
                <a:gd name="T5" fmla="*/ 0 h 452"/>
                <a:gd name="T6" fmla="*/ 2147483647 w 548"/>
                <a:gd name="T7" fmla="*/ 2147483647 h 452"/>
                <a:gd name="T8" fmla="*/ 2147483647 w 548"/>
                <a:gd name="T9" fmla="*/ 2147483647 h 452"/>
                <a:gd name="T10" fmla="*/ 2147483647 w 548"/>
                <a:gd name="T11" fmla="*/ 2147483647 h 452"/>
                <a:gd name="T12" fmla="*/ 2147483647 w 548"/>
                <a:gd name="T13" fmla="*/ 2147483647 h 452"/>
                <a:gd name="T14" fmla="*/ 2147483647 w 548"/>
                <a:gd name="T15" fmla="*/ 2147483647 h 452"/>
                <a:gd name="T16" fmla="*/ 2147483647 w 548"/>
                <a:gd name="T17" fmla="*/ 2147483647 h 452"/>
                <a:gd name="T18" fmla="*/ 2147483647 w 548"/>
                <a:gd name="T19" fmla="*/ 2147483647 h 452"/>
                <a:gd name="T20" fmla="*/ 2147483647 w 548"/>
                <a:gd name="T21" fmla="*/ 2147483647 h 452"/>
                <a:gd name="T22" fmla="*/ 2147483647 w 548"/>
                <a:gd name="T23" fmla="*/ 2147483647 h 452"/>
                <a:gd name="T24" fmla="*/ 2147483647 w 548"/>
                <a:gd name="T25" fmla="*/ 2147483647 h 452"/>
                <a:gd name="T26" fmla="*/ 2147483647 w 548"/>
                <a:gd name="T27" fmla="*/ 2147483647 h 452"/>
                <a:gd name="T28" fmla="*/ 2147483647 w 548"/>
                <a:gd name="T29" fmla="*/ 2147483647 h 452"/>
                <a:gd name="T30" fmla="*/ 2147483647 w 548"/>
                <a:gd name="T31" fmla="*/ 2147483647 h 452"/>
                <a:gd name="T32" fmla="*/ 2147483647 w 548"/>
                <a:gd name="T33" fmla="*/ 2147483647 h 452"/>
                <a:gd name="T34" fmla="*/ 2147483647 w 548"/>
                <a:gd name="T35" fmla="*/ 2147483647 h 452"/>
                <a:gd name="T36" fmla="*/ 2147483647 w 548"/>
                <a:gd name="T37" fmla="*/ 2147483647 h 452"/>
                <a:gd name="T38" fmla="*/ 2147483647 w 548"/>
                <a:gd name="T39" fmla="*/ 2147483647 h 452"/>
                <a:gd name="T40" fmla="*/ 2147483647 w 548"/>
                <a:gd name="T41" fmla="*/ 2147483647 h 452"/>
                <a:gd name="T42" fmla="*/ 2147483647 w 548"/>
                <a:gd name="T43" fmla="*/ 2147483647 h 452"/>
                <a:gd name="T44" fmla="*/ 2147483647 w 548"/>
                <a:gd name="T45" fmla="*/ 2147483647 h 452"/>
                <a:gd name="T46" fmla="*/ 2147483647 w 548"/>
                <a:gd name="T47" fmla="*/ 2147483647 h 452"/>
                <a:gd name="T48" fmla="*/ 2147483647 w 548"/>
                <a:gd name="T49" fmla="*/ 2147483647 h 452"/>
                <a:gd name="T50" fmla="*/ 0 w 548"/>
                <a:gd name="T51" fmla="*/ 2147483647 h 4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8"/>
                <a:gd name="T79" fmla="*/ 0 h 452"/>
                <a:gd name="T80" fmla="*/ 548 w 548"/>
                <a:gd name="T81" fmla="*/ 452 h 4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8" h="452">
                  <a:moveTo>
                    <a:pt x="0" y="15"/>
                  </a:moveTo>
                  <a:lnTo>
                    <a:pt x="240" y="0"/>
                  </a:lnTo>
                  <a:lnTo>
                    <a:pt x="290" y="0"/>
                  </a:lnTo>
                  <a:lnTo>
                    <a:pt x="329" y="14"/>
                  </a:lnTo>
                  <a:lnTo>
                    <a:pt x="308" y="52"/>
                  </a:lnTo>
                  <a:lnTo>
                    <a:pt x="378" y="116"/>
                  </a:lnTo>
                  <a:lnTo>
                    <a:pt x="401" y="170"/>
                  </a:lnTo>
                  <a:lnTo>
                    <a:pt x="442" y="157"/>
                  </a:lnTo>
                  <a:lnTo>
                    <a:pt x="441" y="233"/>
                  </a:lnTo>
                  <a:lnTo>
                    <a:pt x="483" y="255"/>
                  </a:lnTo>
                  <a:lnTo>
                    <a:pt x="502" y="322"/>
                  </a:lnTo>
                  <a:lnTo>
                    <a:pt x="532" y="328"/>
                  </a:lnTo>
                  <a:lnTo>
                    <a:pt x="548" y="356"/>
                  </a:lnTo>
                  <a:lnTo>
                    <a:pt x="511" y="395"/>
                  </a:lnTo>
                  <a:lnTo>
                    <a:pt x="499" y="440"/>
                  </a:lnTo>
                  <a:lnTo>
                    <a:pt x="447" y="452"/>
                  </a:lnTo>
                  <a:lnTo>
                    <a:pt x="460" y="403"/>
                  </a:lnTo>
                  <a:lnTo>
                    <a:pt x="255" y="421"/>
                  </a:lnTo>
                  <a:lnTo>
                    <a:pt x="107" y="438"/>
                  </a:lnTo>
                  <a:lnTo>
                    <a:pt x="98" y="391"/>
                  </a:lnTo>
                  <a:lnTo>
                    <a:pt x="88" y="246"/>
                  </a:lnTo>
                  <a:lnTo>
                    <a:pt x="86" y="167"/>
                  </a:lnTo>
                  <a:lnTo>
                    <a:pt x="37" y="131"/>
                  </a:lnTo>
                  <a:lnTo>
                    <a:pt x="55" y="99"/>
                  </a:lnTo>
                  <a:lnTo>
                    <a:pt x="31" y="81"/>
                  </a:lnTo>
                  <a:lnTo>
                    <a:pt x="0" y="15"/>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293" name="Freeform 292"/>
            <p:cNvSpPr>
              <a:spLocks/>
            </p:cNvSpPr>
            <p:nvPr/>
          </p:nvSpPr>
          <p:spPr bwMode="auto">
            <a:xfrm>
              <a:off x="4782756" y="1454150"/>
              <a:ext cx="412750" cy="733425"/>
            </a:xfrm>
            <a:custGeom>
              <a:avLst/>
              <a:gdLst>
                <a:gd name="T0" fmla="*/ 0 w 268"/>
                <a:gd name="T1" fmla="*/ 2147483647 h 442"/>
                <a:gd name="T2" fmla="*/ 2147483647 w 268"/>
                <a:gd name="T3" fmla="*/ 2147483647 h 442"/>
                <a:gd name="T4" fmla="*/ 2147483647 w 268"/>
                <a:gd name="T5" fmla="*/ 2147483647 h 442"/>
                <a:gd name="T6" fmla="*/ 2147483647 w 268"/>
                <a:gd name="T7" fmla="*/ 2147483647 h 442"/>
                <a:gd name="T8" fmla="*/ 2147483647 w 268"/>
                <a:gd name="T9" fmla="*/ 2147483647 h 442"/>
                <a:gd name="T10" fmla="*/ 2147483647 w 268"/>
                <a:gd name="T11" fmla="*/ 0 h 442"/>
                <a:gd name="T12" fmla="*/ 2147483647 w 268"/>
                <a:gd name="T13" fmla="*/ 2147483647 h 442"/>
                <a:gd name="T14" fmla="*/ 2147483647 w 268"/>
                <a:gd name="T15" fmla="*/ 2147483647 h 442"/>
                <a:gd name="T16" fmla="*/ 2147483647 w 268"/>
                <a:gd name="T17" fmla="*/ 2147483647 h 442"/>
                <a:gd name="T18" fmla="*/ 2147483647 w 268"/>
                <a:gd name="T19" fmla="*/ 2147483647 h 442"/>
                <a:gd name="T20" fmla="*/ 2147483647 w 268"/>
                <a:gd name="T21" fmla="*/ 2147483647 h 442"/>
                <a:gd name="T22" fmla="*/ 2147483647 w 268"/>
                <a:gd name="T23" fmla="*/ 2147483647 h 442"/>
                <a:gd name="T24" fmla="*/ 2147483647 w 268"/>
                <a:gd name="T25" fmla="*/ 2147483647 h 442"/>
                <a:gd name="T26" fmla="*/ 2147483647 w 268"/>
                <a:gd name="T27" fmla="*/ 2147483647 h 442"/>
                <a:gd name="T28" fmla="*/ 2147483647 w 268"/>
                <a:gd name="T29" fmla="*/ 2147483647 h 442"/>
                <a:gd name="T30" fmla="*/ 0 w 268"/>
                <a:gd name="T31" fmla="*/ 2147483647 h 4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8"/>
                <a:gd name="T49" fmla="*/ 0 h 442"/>
                <a:gd name="T50" fmla="*/ 268 w 268"/>
                <a:gd name="T51" fmla="*/ 442 h 4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8" h="442">
                  <a:moveTo>
                    <a:pt x="0" y="32"/>
                  </a:moveTo>
                  <a:lnTo>
                    <a:pt x="31" y="48"/>
                  </a:lnTo>
                  <a:lnTo>
                    <a:pt x="61" y="45"/>
                  </a:lnTo>
                  <a:lnTo>
                    <a:pt x="71" y="36"/>
                  </a:lnTo>
                  <a:lnTo>
                    <a:pt x="79" y="9"/>
                  </a:lnTo>
                  <a:lnTo>
                    <a:pt x="208" y="0"/>
                  </a:lnTo>
                  <a:lnTo>
                    <a:pt x="268" y="312"/>
                  </a:lnTo>
                  <a:lnTo>
                    <a:pt x="263" y="309"/>
                  </a:lnTo>
                  <a:lnTo>
                    <a:pt x="219" y="327"/>
                  </a:lnTo>
                  <a:lnTo>
                    <a:pt x="187" y="410"/>
                  </a:lnTo>
                  <a:lnTo>
                    <a:pt x="141" y="398"/>
                  </a:lnTo>
                  <a:lnTo>
                    <a:pt x="87" y="430"/>
                  </a:lnTo>
                  <a:lnTo>
                    <a:pt x="17" y="442"/>
                  </a:lnTo>
                  <a:lnTo>
                    <a:pt x="49" y="360"/>
                  </a:lnTo>
                  <a:lnTo>
                    <a:pt x="35" y="313"/>
                  </a:lnTo>
                  <a:lnTo>
                    <a:pt x="0" y="32"/>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294" name="Freeform 293"/>
            <p:cNvSpPr>
              <a:spLocks/>
            </p:cNvSpPr>
            <p:nvPr/>
          </p:nvSpPr>
          <p:spPr bwMode="auto">
            <a:xfrm>
              <a:off x="5101843" y="1304925"/>
              <a:ext cx="531813" cy="661988"/>
            </a:xfrm>
            <a:custGeom>
              <a:avLst/>
              <a:gdLst>
                <a:gd name="T0" fmla="*/ 0 w 345"/>
                <a:gd name="T1" fmla="*/ 2147483647 h 398"/>
                <a:gd name="T2" fmla="*/ 2147483647 w 345"/>
                <a:gd name="T3" fmla="*/ 2147483647 h 398"/>
                <a:gd name="T4" fmla="*/ 2147483647 w 345"/>
                <a:gd name="T5" fmla="*/ 2147483647 h 398"/>
                <a:gd name="T6" fmla="*/ 2147483647 w 345"/>
                <a:gd name="T7" fmla="*/ 2147483647 h 398"/>
                <a:gd name="T8" fmla="*/ 2147483647 w 345"/>
                <a:gd name="T9" fmla="*/ 2147483647 h 398"/>
                <a:gd name="T10" fmla="*/ 2147483647 w 345"/>
                <a:gd name="T11" fmla="*/ 0 h 398"/>
                <a:gd name="T12" fmla="*/ 2147483647 w 345"/>
                <a:gd name="T13" fmla="*/ 2147483647 h 398"/>
                <a:gd name="T14" fmla="*/ 2147483647 w 345"/>
                <a:gd name="T15" fmla="*/ 2147483647 h 398"/>
                <a:gd name="T16" fmla="*/ 2147483647 w 345"/>
                <a:gd name="T17" fmla="*/ 2147483647 h 398"/>
                <a:gd name="T18" fmla="*/ 2147483647 w 345"/>
                <a:gd name="T19" fmla="*/ 2147483647 h 398"/>
                <a:gd name="T20" fmla="*/ 2147483647 w 345"/>
                <a:gd name="T21" fmla="*/ 2147483647 h 398"/>
                <a:gd name="T22" fmla="*/ 2147483647 w 345"/>
                <a:gd name="T23" fmla="*/ 2147483647 h 398"/>
                <a:gd name="T24" fmla="*/ 2147483647 w 345"/>
                <a:gd name="T25" fmla="*/ 2147483647 h 398"/>
                <a:gd name="T26" fmla="*/ 2147483647 w 345"/>
                <a:gd name="T27" fmla="*/ 2147483647 h 398"/>
                <a:gd name="T28" fmla="*/ 2147483647 w 345"/>
                <a:gd name="T29" fmla="*/ 2147483647 h 398"/>
                <a:gd name="T30" fmla="*/ 2147483647 w 345"/>
                <a:gd name="T31" fmla="*/ 2147483647 h 398"/>
                <a:gd name="T32" fmla="*/ 2147483647 w 345"/>
                <a:gd name="T33" fmla="*/ 2147483647 h 398"/>
                <a:gd name="T34" fmla="*/ 2147483647 w 345"/>
                <a:gd name="T35" fmla="*/ 2147483647 h 398"/>
                <a:gd name="T36" fmla="*/ 0 w 345"/>
                <a:gd name="T37" fmla="*/ 2147483647 h 3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5"/>
                <a:gd name="T58" fmla="*/ 0 h 398"/>
                <a:gd name="T59" fmla="*/ 345 w 345"/>
                <a:gd name="T60" fmla="*/ 398 h 3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5" h="398">
                  <a:moveTo>
                    <a:pt x="0" y="89"/>
                  </a:moveTo>
                  <a:lnTo>
                    <a:pt x="155" y="74"/>
                  </a:lnTo>
                  <a:lnTo>
                    <a:pt x="188" y="80"/>
                  </a:lnTo>
                  <a:lnTo>
                    <a:pt x="261" y="46"/>
                  </a:lnTo>
                  <a:lnTo>
                    <a:pt x="277" y="15"/>
                  </a:lnTo>
                  <a:lnTo>
                    <a:pt x="321" y="0"/>
                  </a:lnTo>
                  <a:lnTo>
                    <a:pt x="345" y="151"/>
                  </a:lnTo>
                  <a:lnTo>
                    <a:pt x="327" y="167"/>
                  </a:lnTo>
                  <a:lnTo>
                    <a:pt x="331" y="271"/>
                  </a:lnTo>
                  <a:lnTo>
                    <a:pt x="297" y="280"/>
                  </a:lnTo>
                  <a:lnTo>
                    <a:pt x="277" y="338"/>
                  </a:lnTo>
                  <a:lnTo>
                    <a:pt x="251" y="331"/>
                  </a:lnTo>
                  <a:lnTo>
                    <a:pt x="242" y="398"/>
                  </a:lnTo>
                  <a:lnTo>
                    <a:pt x="203" y="370"/>
                  </a:lnTo>
                  <a:lnTo>
                    <a:pt x="127" y="388"/>
                  </a:lnTo>
                  <a:lnTo>
                    <a:pt x="94" y="362"/>
                  </a:lnTo>
                  <a:lnTo>
                    <a:pt x="51" y="361"/>
                  </a:lnTo>
                  <a:lnTo>
                    <a:pt x="29" y="249"/>
                  </a:lnTo>
                  <a:lnTo>
                    <a:pt x="0" y="89"/>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ct val="50000"/>
                </a:spcBef>
                <a:spcAft>
                  <a:spcPts val="0"/>
                </a:spcAft>
                <a:buClrTx/>
                <a:buSzTx/>
                <a:buFontTx/>
                <a:buNone/>
                <a:tabLst/>
                <a:defRPr/>
              </a:pPr>
              <a:endParaRPr kumimoji="0" lang="en-US" sz="1100" b="1" i="0" u="none" strike="noStrike" kern="0" cap="none" spc="0" normalizeH="0" baseline="0" noProof="0">
                <a:ln>
                  <a:noFill/>
                </a:ln>
                <a:solidFill>
                  <a:sysClr val="windowText" lastClr="000000"/>
                </a:solidFill>
                <a:effectLst/>
                <a:uLnTx/>
                <a:uFillTx/>
                <a:latin typeface="Calibri" pitchFamily="34" charset="0"/>
                <a:cs typeface="+mn-cs"/>
              </a:endParaRPr>
            </a:p>
          </p:txBody>
        </p:sp>
        <p:sp>
          <p:nvSpPr>
            <p:cNvPr id="295" name="Freeform 294"/>
            <p:cNvSpPr>
              <a:spLocks/>
            </p:cNvSpPr>
            <p:nvPr/>
          </p:nvSpPr>
          <p:spPr bwMode="auto">
            <a:xfrm>
              <a:off x="4630356" y="1901825"/>
              <a:ext cx="933450" cy="561975"/>
            </a:xfrm>
            <a:custGeom>
              <a:avLst/>
              <a:gdLst>
                <a:gd name="T0" fmla="*/ 0 w 607"/>
                <a:gd name="T1" fmla="*/ 2147483647 h 337"/>
                <a:gd name="T2" fmla="*/ 2147483647 w 607"/>
                <a:gd name="T3" fmla="*/ 2147483647 h 337"/>
                <a:gd name="T4" fmla="*/ 2147483647 w 607"/>
                <a:gd name="T5" fmla="*/ 2147483647 h 337"/>
                <a:gd name="T6" fmla="*/ 2147483647 w 607"/>
                <a:gd name="T7" fmla="*/ 2147483647 h 337"/>
                <a:gd name="T8" fmla="*/ 2147483647 w 607"/>
                <a:gd name="T9" fmla="*/ 2147483647 h 337"/>
                <a:gd name="T10" fmla="*/ 2147483647 w 607"/>
                <a:gd name="T11" fmla="*/ 2147483647 h 337"/>
                <a:gd name="T12" fmla="*/ 2147483647 w 607"/>
                <a:gd name="T13" fmla="*/ 2147483647 h 337"/>
                <a:gd name="T14" fmla="*/ 2147483647 w 607"/>
                <a:gd name="T15" fmla="*/ 2147483647 h 337"/>
                <a:gd name="T16" fmla="*/ 2147483647 w 607"/>
                <a:gd name="T17" fmla="*/ 2147483647 h 337"/>
                <a:gd name="T18" fmla="*/ 2147483647 w 607"/>
                <a:gd name="T19" fmla="*/ 2147483647 h 337"/>
                <a:gd name="T20" fmla="*/ 2147483647 w 607"/>
                <a:gd name="T21" fmla="*/ 2147483647 h 337"/>
                <a:gd name="T22" fmla="*/ 2147483647 w 607"/>
                <a:gd name="T23" fmla="*/ 2147483647 h 337"/>
                <a:gd name="T24" fmla="*/ 2147483647 w 607"/>
                <a:gd name="T25" fmla="*/ 2147483647 h 337"/>
                <a:gd name="T26" fmla="*/ 2147483647 w 607"/>
                <a:gd name="T27" fmla="*/ 2147483647 h 337"/>
                <a:gd name="T28" fmla="*/ 2147483647 w 607"/>
                <a:gd name="T29" fmla="*/ 0 h 337"/>
                <a:gd name="T30" fmla="*/ 2147483647 w 607"/>
                <a:gd name="T31" fmla="*/ 2147483647 h 337"/>
                <a:gd name="T32" fmla="*/ 2147483647 w 607"/>
                <a:gd name="T33" fmla="*/ 2147483647 h 337"/>
                <a:gd name="T34" fmla="*/ 2147483647 w 607"/>
                <a:gd name="T35" fmla="*/ 2147483647 h 337"/>
                <a:gd name="T36" fmla="*/ 2147483647 w 607"/>
                <a:gd name="T37" fmla="*/ 2147483647 h 337"/>
                <a:gd name="T38" fmla="*/ 2147483647 w 607"/>
                <a:gd name="T39" fmla="*/ 2147483647 h 337"/>
                <a:gd name="T40" fmla="*/ 2147483647 w 607"/>
                <a:gd name="T41" fmla="*/ 2147483647 h 337"/>
                <a:gd name="T42" fmla="*/ 2147483647 w 607"/>
                <a:gd name="T43" fmla="*/ 2147483647 h 337"/>
                <a:gd name="T44" fmla="*/ 2147483647 w 607"/>
                <a:gd name="T45" fmla="*/ 2147483647 h 337"/>
                <a:gd name="T46" fmla="*/ 2147483647 w 607"/>
                <a:gd name="T47" fmla="*/ 2147483647 h 337"/>
                <a:gd name="T48" fmla="*/ 2147483647 w 607"/>
                <a:gd name="T49" fmla="*/ 2147483647 h 337"/>
                <a:gd name="T50" fmla="*/ 2147483647 w 607"/>
                <a:gd name="T51" fmla="*/ 2147483647 h 337"/>
                <a:gd name="T52" fmla="*/ 2147483647 w 607"/>
                <a:gd name="T53" fmla="*/ 2147483647 h 337"/>
                <a:gd name="T54" fmla="*/ 2147483647 w 607"/>
                <a:gd name="T55" fmla="*/ 2147483647 h 337"/>
                <a:gd name="T56" fmla="*/ 0 w 607"/>
                <a:gd name="T57" fmla="*/ 2147483647 h 3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7"/>
                <a:gd name="T88" fmla="*/ 0 h 337"/>
                <a:gd name="T89" fmla="*/ 607 w 607"/>
                <a:gd name="T90" fmla="*/ 337 h 3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7" h="337">
                  <a:moveTo>
                    <a:pt x="0" y="337"/>
                  </a:moveTo>
                  <a:lnTo>
                    <a:pt x="148" y="316"/>
                  </a:lnTo>
                  <a:lnTo>
                    <a:pt x="148" y="301"/>
                  </a:lnTo>
                  <a:lnTo>
                    <a:pt x="504" y="252"/>
                  </a:lnTo>
                  <a:lnTo>
                    <a:pt x="510" y="227"/>
                  </a:lnTo>
                  <a:lnTo>
                    <a:pt x="562" y="207"/>
                  </a:lnTo>
                  <a:lnTo>
                    <a:pt x="568" y="181"/>
                  </a:lnTo>
                  <a:lnTo>
                    <a:pt x="590" y="172"/>
                  </a:lnTo>
                  <a:lnTo>
                    <a:pt x="607" y="131"/>
                  </a:lnTo>
                  <a:lnTo>
                    <a:pt x="558" y="91"/>
                  </a:lnTo>
                  <a:lnTo>
                    <a:pt x="549" y="37"/>
                  </a:lnTo>
                  <a:lnTo>
                    <a:pt x="510" y="11"/>
                  </a:lnTo>
                  <a:lnTo>
                    <a:pt x="431" y="26"/>
                  </a:lnTo>
                  <a:lnTo>
                    <a:pt x="394" y="2"/>
                  </a:lnTo>
                  <a:lnTo>
                    <a:pt x="358" y="0"/>
                  </a:lnTo>
                  <a:lnTo>
                    <a:pt x="365" y="37"/>
                  </a:lnTo>
                  <a:lnTo>
                    <a:pt x="316" y="57"/>
                  </a:lnTo>
                  <a:lnTo>
                    <a:pt x="283" y="140"/>
                  </a:lnTo>
                  <a:lnTo>
                    <a:pt x="239" y="127"/>
                  </a:lnTo>
                  <a:lnTo>
                    <a:pt x="185" y="158"/>
                  </a:lnTo>
                  <a:lnTo>
                    <a:pt x="116" y="170"/>
                  </a:lnTo>
                  <a:lnTo>
                    <a:pt x="116" y="218"/>
                  </a:lnTo>
                  <a:lnTo>
                    <a:pt x="82" y="216"/>
                  </a:lnTo>
                  <a:lnTo>
                    <a:pt x="84" y="258"/>
                  </a:lnTo>
                  <a:lnTo>
                    <a:pt x="48" y="242"/>
                  </a:lnTo>
                  <a:lnTo>
                    <a:pt x="27" y="249"/>
                  </a:lnTo>
                  <a:lnTo>
                    <a:pt x="45" y="277"/>
                  </a:lnTo>
                  <a:lnTo>
                    <a:pt x="8" y="315"/>
                  </a:lnTo>
                  <a:lnTo>
                    <a:pt x="0" y="337"/>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296" name="Freeform 295"/>
            <p:cNvSpPr>
              <a:spLocks/>
            </p:cNvSpPr>
            <p:nvPr/>
          </p:nvSpPr>
          <p:spPr bwMode="auto">
            <a:xfrm>
              <a:off x="4571012" y="2264230"/>
              <a:ext cx="1074998" cy="425584"/>
            </a:xfrm>
            <a:custGeom>
              <a:avLst/>
              <a:gdLst>
                <a:gd name="T0" fmla="*/ 2147483647 w 699"/>
                <a:gd name="T1" fmla="*/ 2147483647 h 255"/>
                <a:gd name="T2" fmla="*/ 2147483647 w 699"/>
                <a:gd name="T3" fmla="*/ 2147483647 h 255"/>
                <a:gd name="T4" fmla="*/ 2147483647 w 699"/>
                <a:gd name="T5" fmla="*/ 2147483647 h 255"/>
                <a:gd name="T6" fmla="*/ 2147483647 w 699"/>
                <a:gd name="T7" fmla="*/ 2147483647 h 255"/>
                <a:gd name="T8" fmla="*/ 0 w 699"/>
                <a:gd name="T9" fmla="*/ 2147483647 h 255"/>
                <a:gd name="T10" fmla="*/ 2147483647 w 699"/>
                <a:gd name="T11" fmla="*/ 2147483647 h 255"/>
                <a:gd name="T12" fmla="*/ 2147483647 w 699"/>
                <a:gd name="T13" fmla="*/ 2147483647 h 255"/>
                <a:gd name="T14" fmla="*/ 2147483647 w 699"/>
                <a:gd name="T15" fmla="*/ 2147483647 h 255"/>
                <a:gd name="T16" fmla="*/ 2147483647 w 699"/>
                <a:gd name="T17" fmla="*/ 2147483647 h 255"/>
                <a:gd name="T18" fmla="*/ 2147483647 w 699"/>
                <a:gd name="T19" fmla="*/ 2147483647 h 255"/>
                <a:gd name="T20" fmla="*/ 2147483647 w 699"/>
                <a:gd name="T21" fmla="*/ 2147483647 h 255"/>
                <a:gd name="T22" fmla="*/ 2147483647 w 699"/>
                <a:gd name="T23" fmla="*/ 0 h 255"/>
                <a:gd name="T24" fmla="*/ 2147483647 w 699"/>
                <a:gd name="T25" fmla="*/ 2147483647 h 255"/>
                <a:gd name="T26" fmla="*/ 2147483647 w 699"/>
                <a:gd name="T27" fmla="*/ 2147483647 h 255"/>
                <a:gd name="T28" fmla="*/ 2147483647 w 699"/>
                <a:gd name="T29" fmla="*/ 2147483647 h 255"/>
                <a:gd name="T30" fmla="*/ 2147483647 w 699"/>
                <a:gd name="T31" fmla="*/ 2147483647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9"/>
                <a:gd name="T49" fmla="*/ 0 h 255"/>
                <a:gd name="T50" fmla="*/ 699 w 699"/>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9" h="255">
                  <a:moveTo>
                    <a:pt x="42" y="116"/>
                  </a:moveTo>
                  <a:lnTo>
                    <a:pt x="42" y="121"/>
                  </a:lnTo>
                  <a:lnTo>
                    <a:pt x="30" y="144"/>
                  </a:lnTo>
                  <a:lnTo>
                    <a:pt x="43" y="177"/>
                  </a:lnTo>
                  <a:lnTo>
                    <a:pt x="0" y="205"/>
                  </a:lnTo>
                  <a:lnTo>
                    <a:pt x="9" y="255"/>
                  </a:lnTo>
                  <a:lnTo>
                    <a:pt x="192" y="240"/>
                  </a:lnTo>
                  <a:lnTo>
                    <a:pt x="410" y="214"/>
                  </a:lnTo>
                  <a:lnTo>
                    <a:pt x="519" y="195"/>
                  </a:lnTo>
                  <a:lnTo>
                    <a:pt x="541" y="129"/>
                  </a:lnTo>
                  <a:lnTo>
                    <a:pt x="580" y="126"/>
                  </a:lnTo>
                  <a:lnTo>
                    <a:pt x="699" y="0"/>
                  </a:lnTo>
                  <a:lnTo>
                    <a:pt x="544" y="31"/>
                  </a:lnTo>
                  <a:lnTo>
                    <a:pt x="183" y="83"/>
                  </a:lnTo>
                  <a:lnTo>
                    <a:pt x="186" y="98"/>
                  </a:lnTo>
                  <a:lnTo>
                    <a:pt x="42" y="116"/>
                  </a:lnTo>
                  <a:close/>
                </a:path>
              </a:pathLst>
            </a:custGeom>
            <a:solidFill>
              <a:srgbClr val="F79646"/>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97" name="Freeform 296"/>
            <p:cNvSpPr>
              <a:spLocks/>
            </p:cNvSpPr>
            <p:nvPr/>
          </p:nvSpPr>
          <p:spPr bwMode="auto">
            <a:xfrm>
              <a:off x="4461999" y="2654980"/>
              <a:ext cx="443625" cy="834508"/>
            </a:xfrm>
            <a:custGeom>
              <a:avLst/>
              <a:gdLst>
                <a:gd name="T0" fmla="*/ 2147483647 w 287"/>
                <a:gd name="T1" fmla="*/ 2147483647 h 500"/>
                <a:gd name="T2" fmla="*/ 2147483647 w 287"/>
                <a:gd name="T3" fmla="*/ 2147483647 h 500"/>
                <a:gd name="T4" fmla="*/ 0 w 287"/>
                <a:gd name="T5" fmla="*/ 2147483647 h 500"/>
                <a:gd name="T6" fmla="*/ 2147483647 w 287"/>
                <a:gd name="T7" fmla="*/ 2147483647 h 500"/>
                <a:gd name="T8" fmla="*/ 2147483647 w 287"/>
                <a:gd name="T9" fmla="*/ 2147483647 h 500"/>
                <a:gd name="T10" fmla="*/ 2147483647 w 287"/>
                <a:gd name="T11" fmla="*/ 2147483647 h 500"/>
                <a:gd name="T12" fmla="*/ 2147483647 w 287"/>
                <a:gd name="T13" fmla="*/ 2147483647 h 500"/>
                <a:gd name="T14" fmla="*/ 2147483647 w 287"/>
                <a:gd name="T15" fmla="*/ 2147483647 h 500"/>
                <a:gd name="T16" fmla="*/ 2147483647 w 287"/>
                <a:gd name="T17" fmla="*/ 2147483647 h 500"/>
                <a:gd name="T18" fmla="*/ 2147483647 w 287"/>
                <a:gd name="T19" fmla="*/ 2147483647 h 500"/>
                <a:gd name="T20" fmla="*/ 2147483647 w 287"/>
                <a:gd name="T21" fmla="*/ 2147483647 h 500"/>
                <a:gd name="T22" fmla="*/ 2147483647 w 287"/>
                <a:gd name="T23" fmla="*/ 2147483647 h 500"/>
                <a:gd name="T24" fmla="*/ 2147483647 w 287"/>
                <a:gd name="T25" fmla="*/ 2147483647 h 500"/>
                <a:gd name="T26" fmla="*/ 2147483647 w 287"/>
                <a:gd name="T27" fmla="*/ 0 h 500"/>
                <a:gd name="T28" fmla="*/ 2147483647 w 287"/>
                <a:gd name="T29" fmla="*/ 2147483647 h 5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7"/>
                <a:gd name="T46" fmla="*/ 0 h 500"/>
                <a:gd name="T47" fmla="*/ 287 w 287"/>
                <a:gd name="T48" fmla="*/ 500 h 5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7" h="500">
                  <a:moveTo>
                    <a:pt x="81" y="17"/>
                  </a:moveTo>
                  <a:lnTo>
                    <a:pt x="38" y="102"/>
                  </a:lnTo>
                  <a:lnTo>
                    <a:pt x="0" y="157"/>
                  </a:lnTo>
                  <a:lnTo>
                    <a:pt x="12" y="222"/>
                  </a:lnTo>
                  <a:lnTo>
                    <a:pt x="57" y="312"/>
                  </a:lnTo>
                  <a:lnTo>
                    <a:pt x="23" y="403"/>
                  </a:lnTo>
                  <a:lnTo>
                    <a:pt x="8" y="450"/>
                  </a:lnTo>
                  <a:lnTo>
                    <a:pt x="175" y="431"/>
                  </a:lnTo>
                  <a:lnTo>
                    <a:pt x="182" y="492"/>
                  </a:lnTo>
                  <a:lnTo>
                    <a:pt x="216" y="500"/>
                  </a:lnTo>
                  <a:lnTo>
                    <a:pt x="225" y="468"/>
                  </a:lnTo>
                  <a:lnTo>
                    <a:pt x="287" y="459"/>
                  </a:lnTo>
                  <a:lnTo>
                    <a:pt x="273" y="358"/>
                  </a:lnTo>
                  <a:lnTo>
                    <a:pt x="270" y="0"/>
                  </a:lnTo>
                  <a:lnTo>
                    <a:pt x="81" y="17"/>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98" name="Freeform 297"/>
            <p:cNvSpPr>
              <a:spLocks/>
            </p:cNvSpPr>
            <p:nvPr/>
          </p:nvSpPr>
          <p:spPr bwMode="auto">
            <a:xfrm>
              <a:off x="4874831" y="2617788"/>
              <a:ext cx="498475" cy="838200"/>
            </a:xfrm>
            <a:custGeom>
              <a:avLst/>
              <a:gdLst>
                <a:gd name="T0" fmla="*/ 0 w 323"/>
                <a:gd name="T1" fmla="*/ 2147483647 h 504"/>
                <a:gd name="T2" fmla="*/ 2147483647 w 323"/>
                <a:gd name="T3" fmla="*/ 0 h 504"/>
                <a:gd name="T4" fmla="*/ 2147483647 w 323"/>
                <a:gd name="T5" fmla="*/ 2147483647 h 504"/>
                <a:gd name="T6" fmla="*/ 2147483647 w 323"/>
                <a:gd name="T7" fmla="*/ 2147483647 h 504"/>
                <a:gd name="T8" fmla="*/ 2147483647 w 323"/>
                <a:gd name="T9" fmla="*/ 2147483647 h 504"/>
                <a:gd name="T10" fmla="*/ 2147483647 w 323"/>
                <a:gd name="T11" fmla="*/ 2147483647 h 504"/>
                <a:gd name="T12" fmla="*/ 2147483647 w 323"/>
                <a:gd name="T13" fmla="*/ 2147483647 h 504"/>
                <a:gd name="T14" fmla="*/ 2147483647 w 323"/>
                <a:gd name="T15" fmla="*/ 2147483647 h 504"/>
                <a:gd name="T16" fmla="*/ 2147483647 w 323"/>
                <a:gd name="T17" fmla="*/ 2147483647 h 504"/>
                <a:gd name="T18" fmla="*/ 2147483647 w 323"/>
                <a:gd name="T19" fmla="*/ 2147483647 h 504"/>
                <a:gd name="T20" fmla="*/ 2147483647 w 323"/>
                <a:gd name="T21" fmla="*/ 2147483647 h 504"/>
                <a:gd name="T22" fmla="*/ 2147483647 w 323"/>
                <a:gd name="T23" fmla="*/ 2147483647 h 504"/>
                <a:gd name="T24" fmla="*/ 2147483647 w 323"/>
                <a:gd name="T25" fmla="*/ 2147483647 h 504"/>
                <a:gd name="T26" fmla="*/ 2147483647 w 323"/>
                <a:gd name="T27" fmla="*/ 2147483647 h 504"/>
                <a:gd name="T28" fmla="*/ 0 w 323"/>
                <a:gd name="T29" fmla="*/ 2147483647 h 5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3"/>
                <a:gd name="T46" fmla="*/ 0 h 504"/>
                <a:gd name="T47" fmla="*/ 323 w 323"/>
                <a:gd name="T48" fmla="*/ 504 h 5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3" h="504">
                  <a:moveTo>
                    <a:pt x="0" y="26"/>
                  </a:moveTo>
                  <a:lnTo>
                    <a:pt x="210" y="0"/>
                  </a:lnTo>
                  <a:lnTo>
                    <a:pt x="277" y="233"/>
                  </a:lnTo>
                  <a:lnTo>
                    <a:pt x="323" y="270"/>
                  </a:lnTo>
                  <a:lnTo>
                    <a:pt x="286" y="339"/>
                  </a:lnTo>
                  <a:lnTo>
                    <a:pt x="322" y="404"/>
                  </a:lnTo>
                  <a:lnTo>
                    <a:pt x="107" y="428"/>
                  </a:lnTo>
                  <a:lnTo>
                    <a:pt x="116" y="485"/>
                  </a:lnTo>
                  <a:lnTo>
                    <a:pt x="85" y="504"/>
                  </a:lnTo>
                  <a:lnTo>
                    <a:pt x="59" y="433"/>
                  </a:lnTo>
                  <a:lnTo>
                    <a:pt x="44" y="491"/>
                  </a:lnTo>
                  <a:lnTo>
                    <a:pt x="18" y="485"/>
                  </a:lnTo>
                  <a:lnTo>
                    <a:pt x="9" y="427"/>
                  </a:lnTo>
                  <a:lnTo>
                    <a:pt x="1" y="376"/>
                  </a:lnTo>
                  <a:lnTo>
                    <a:pt x="0" y="26"/>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299" name="Freeform 298"/>
            <p:cNvSpPr>
              <a:spLocks/>
            </p:cNvSpPr>
            <p:nvPr/>
          </p:nvSpPr>
          <p:spPr bwMode="auto">
            <a:xfrm>
              <a:off x="5198681" y="2573338"/>
              <a:ext cx="687387" cy="773112"/>
            </a:xfrm>
            <a:custGeom>
              <a:avLst/>
              <a:gdLst>
                <a:gd name="T0" fmla="*/ 0 w 447"/>
                <a:gd name="T1" fmla="*/ 2147483647 h 464"/>
                <a:gd name="T2" fmla="*/ 2147483647 w 447"/>
                <a:gd name="T3" fmla="*/ 2147483647 h 464"/>
                <a:gd name="T4" fmla="*/ 2147483647 w 447"/>
                <a:gd name="T5" fmla="*/ 2147483647 h 464"/>
                <a:gd name="T6" fmla="*/ 2147483647 w 447"/>
                <a:gd name="T7" fmla="*/ 0 h 464"/>
                <a:gd name="T8" fmla="*/ 2147483647 w 447"/>
                <a:gd name="T9" fmla="*/ 2147483647 h 464"/>
                <a:gd name="T10" fmla="*/ 2147483647 w 447"/>
                <a:gd name="T11" fmla="*/ 2147483647 h 464"/>
                <a:gd name="T12" fmla="*/ 2147483647 w 447"/>
                <a:gd name="T13" fmla="*/ 2147483647 h 464"/>
                <a:gd name="T14" fmla="*/ 2147483647 w 447"/>
                <a:gd name="T15" fmla="*/ 2147483647 h 464"/>
                <a:gd name="T16" fmla="*/ 2147483647 w 447"/>
                <a:gd name="T17" fmla="*/ 2147483647 h 464"/>
                <a:gd name="T18" fmla="*/ 2147483647 w 447"/>
                <a:gd name="T19" fmla="*/ 2147483647 h 464"/>
                <a:gd name="T20" fmla="*/ 2147483647 w 447"/>
                <a:gd name="T21" fmla="*/ 2147483647 h 464"/>
                <a:gd name="T22" fmla="*/ 2147483647 w 447"/>
                <a:gd name="T23" fmla="*/ 2147483647 h 464"/>
                <a:gd name="T24" fmla="*/ 2147483647 w 447"/>
                <a:gd name="T25" fmla="*/ 2147483647 h 464"/>
                <a:gd name="T26" fmla="*/ 2147483647 w 447"/>
                <a:gd name="T27" fmla="*/ 2147483647 h 464"/>
                <a:gd name="T28" fmla="*/ 2147483647 w 447"/>
                <a:gd name="T29" fmla="*/ 2147483647 h 464"/>
                <a:gd name="T30" fmla="*/ 2147483647 w 447"/>
                <a:gd name="T31" fmla="*/ 2147483647 h 464"/>
                <a:gd name="T32" fmla="*/ 2147483647 w 447"/>
                <a:gd name="T33" fmla="*/ 2147483647 h 464"/>
                <a:gd name="T34" fmla="*/ 2147483647 w 447"/>
                <a:gd name="T35" fmla="*/ 2147483647 h 464"/>
                <a:gd name="T36" fmla="*/ 0 w 447"/>
                <a:gd name="T37" fmla="*/ 2147483647 h 4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7"/>
                <a:gd name="T58" fmla="*/ 0 h 464"/>
                <a:gd name="T59" fmla="*/ 447 w 447"/>
                <a:gd name="T60" fmla="*/ 464 h 4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7" h="464">
                  <a:moveTo>
                    <a:pt x="0" y="28"/>
                  </a:moveTo>
                  <a:lnTo>
                    <a:pt x="4" y="28"/>
                  </a:lnTo>
                  <a:lnTo>
                    <a:pt x="109" y="9"/>
                  </a:lnTo>
                  <a:lnTo>
                    <a:pt x="201" y="0"/>
                  </a:lnTo>
                  <a:lnTo>
                    <a:pt x="188" y="24"/>
                  </a:lnTo>
                  <a:lnTo>
                    <a:pt x="216" y="24"/>
                  </a:lnTo>
                  <a:lnTo>
                    <a:pt x="375" y="167"/>
                  </a:lnTo>
                  <a:lnTo>
                    <a:pt x="438" y="259"/>
                  </a:lnTo>
                  <a:lnTo>
                    <a:pt x="447" y="322"/>
                  </a:lnTo>
                  <a:lnTo>
                    <a:pt x="426" y="337"/>
                  </a:lnTo>
                  <a:lnTo>
                    <a:pt x="438" y="400"/>
                  </a:lnTo>
                  <a:lnTo>
                    <a:pt x="393" y="403"/>
                  </a:lnTo>
                  <a:lnTo>
                    <a:pt x="393" y="456"/>
                  </a:lnTo>
                  <a:lnTo>
                    <a:pt x="358" y="429"/>
                  </a:lnTo>
                  <a:lnTo>
                    <a:pt x="128" y="464"/>
                  </a:lnTo>
                  <a:lnTo>
                    <a:pt x="76" y="364"/>
                  </a:lnTo>
                  <a:lnTo>
                    <a:pt x="113" y="295"/>
                  </a:lnTo>
                  <a:lnTo>
                    <a:pt x="64" y="261"/>
                  </a:lnTo>
                  <a:lnTo>
                    <a:pt x="0" y="28"/>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300" name="Freeform 299"/>
            <p:cNvSpPr>
              <a:spLocks/>
            </p:cNvSpPr>
            <p:nvPr/>
          </p:nvSpPr>
          <p:spPr bwMode="auto">
            <a:xfrm>
              <a:off x="5489193" y="2471738"/>
              <a:ext cx="627063" cy="538162"/>
            </a:xfrm>
            <a:custGeom>
              <a:avLst/>
              <a:gdLst>
                <a:gd name="T0" fmla="*/ 2147483647 w 408"/>
                <a:gd name="T1" fmla="*/ 2147483647 h 323"/>
                <a:gd name="T2" fmla="*/ 2147483647 w 408"/>
                <a:gd name="T3" fmla="*/ 2147483647 h 323"/>
                <a:gd name="T4" fmla="*/ 2147483647 w 408"/>
                <a:gd name="T5" fmla="*/ 0 h 323"/>
                <a:gd name="T6" fmla="*/ 2147483647 w 408"/>
                <a:gd name="T7" fmla="*/ 2147483647 h 323"/>
                <a:gd name="T8" fmla="*/ 2147483647 w 408"/>
                <a:gd name="T9" fmla="*/ 2147483647 h 323"/>
                <a:gd name="T10" fmla="*/ 2147483647 w 408"/>
                <a:gd name="T11" fmla="*/ 2147483647 h 323"/>
                <a:gd name="T12" fmla="*/ 2147483647 w 408"/>
                <a:gd name="T13" fmla="*/ 2147483647 h 323"/>
                <a:gd name="T14" fmla="*/ 2147483647 w 408"/>
                <a:gd name="T15" fmla="*/ 2147483647 h 323"/>
                <a:gd name="T16" fmla="*/ 2147483647 w 408"/>
                <a:gd name="T17" fmla="*/ 2147483647 h 323"/>
                <a:gd name="T18" fmla="*/ 2147483647 w 408"/>
                <a:gd name="T19" fmla="*/ 2147483647 h 323"/>
                <a:gd name="T20" fmla="*/ 2147483647 w 408"/>
                <a:gd name="T21" fmla="*/ 2147483647 h 323"/>
                <a:gd name="T22" fmla="*/ 2147483647 w 408"/>
                <a:gd name="T23" fmla="*/ 2147483647 h 323"/>
                <a:gd name="T24" fmla="*/ 2147483647 w 408"/>
                <a:gd name="T25" fmla="*/ 2147483647 h 323"/>
                <a:gd name="T26" fmla="*/ 2147483647 w 408"/>
                <a:gd name="T27" fmla="*/ 2147483647 h 323"/>
                <a:gd name="T28" fmla="*/ 0 w 408"/>
                <a:gd name="T29" fmla="*/ 2147483647 h 323"/>
                <a:gd name="T30" fmla="*/ 2147483647 w 408"/>
                <a:gd name="T31" fmla="*/ 2147483647 h 3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8"/>
                <a:gd name="T49" fmla="*/ 0 h 323"/>
                <a:gd name="T50" fmla="*/ 408 w 408"/>
                <a:gd name="T51" fmla="*/ 323 h 3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8" h="323">
                  <a:moveTo>
                    <a:pt x="15" y="58"/>
                  </a:moveTo>
                  <a:lnTo>
                    <a:pt x="47" y="26"/>
                  </a:lnTo>
                  <a:lnTo>
                    <a:pt x="170" y="0"/>
                  </a:lnTo>
                  <a:lnTo>
                    <a:pt x="207" y="17"/>
                  </a:lnTo>
                  <a:lnTo>
                    <a:pt x="286" y="4"/>
                  </a:lnTo>
                  <a:lnTo>
                    <a:pt x="350" y="50"/>
                  </a:lnTo>
                  <a:lnTo>
                    <a:pt x="408" y="86"/>
                  </a:lnTo>
                  <a:lnTo>
                    <a:pt x="375" y="183"/>
                  </a:lnTo>
                  <a:lnTo>
                    <a:pt x="326" y="232"/>
                  </a:lnTo>
                  <a:lnTo>
                    <a:pt x="272" y="247"/>
                  </a:lnTo>
                  <a:lnTo>
                    <a:pt x="283" y="286"/>
                  </a:lnTo>
                  <a:lnTo>
                    <a:pt x="250" y="323"/>
                  </a:lnTo>
                  <a:lnTo>
                    <a:pt x="187" y="232"/>
                  </a:lnTo>
                  <a:lnTo>
                    <a:pt x="26" y="86"/>
                  </a:lnTo>
                  <a:lnTo>
                    <a:pt x="0" y="86"/>
                  </a:lnTo>
                  <a:lnTo>
                    <a:pt x="15" y="58"/>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301" name="Freeform 300"/>
            <p:cNvSpPr>
              <a:spLocks/>
            </p:cNvSpPr>
            <p:nvPr/>
          </p:nvSpPr>
          <p:spPr bwMode="auto">
            <a:xfrm>
              <a:off x="5041891" y="3242619"/>
              <a:ext cx="1176442" cy="860256"/>
            </a:xfrm>
            <a:custGeom>
              <a:avLst/>
              <a:gdLst>
                <a:gd name="T0" fmla="*/ 0 w 765"/>
                <a:gd name="T1" fmla="*/ 2147483647 h 518"/>
                <a:gd name="T2" fmla="*/ 2147483647 w 765"/>
                <a:gd name="T3" fmla="*/ 2147483647 h 518"/>
                <a:gd name="T4" fmla="*/ 2147483647 w 765"/>
                <a:gd name="T5" fmla="*/ 2147483647 h 518"/>
                <a:gd name="T6" fmla="*/ 2147483647 w 765"/>
                <a:gd name="T7" fmla="*/ 2147483647 h 518"/>
                <a:gd name="T8" fmla="*/ 2147483647 w 765"/>
                <a:gd name="T9" fmla="*/ 2147483647 h 518"/>
                <a:gd name="T10" fmla="*/ 2147483647 w 765"/>
                <a:gd name="T11" fmla="*/ 2147483647 h 518"/>
                <a:gd name="T12" fmla="*/ 2147483647 w 765"/>
                <a:gd name="T13" fmla="*/ 0 h 518"/>
                <a:gd name="T14" fmla="*/ 2147483647 w 765"/>
                <a:gd name="T15" fmla="*/ 2147483647 h 518"/>
                <a:gd name="T16" fmla="*/ 2147483647 w 765"/>
                <a:gd name="T17" fmla="*/ 2147483647 h 518"/>
                <a:gd name="T18" fmla="*/ 2147483647 w 765"/>
                <a:gd name="T19" fmla="*/ 2147483647 h 518"/>
                <a:gd name="T20" fmla="*/ 2147483647 w 765"/>
                <a:gd name="T21" fmla="*/ 2147483647 h 518"/>
                <a:gd name="T22" fmla="*/ 2147483647 w 765"/>
                <a:gd name="T23" fmla="*/ 2147483647 h 518"/>
                <a:gd name="T24" fmla="*/ 2147483647 w 765"/>
                <a:gd name="T25" fmla="*/ 2147483647 h 518"/>
                <a:gd name="T26" fmla="*/ 2147483647 w 765"/>
                <a:gd name="T27" fmla="*/ 2147483647 h 518"/>
                <a:gd name="T28" fmla="*/ 2147483647 w 765"/>
                <a:gd name="T29" fmla="*/ 2147483647 h 518"/>
                <a:gd name="T30" fmla="*/ 2147483647 w 765"/>
                <a:gd name="T31" fmla="*/ 2147483647 h 518"/>
                <a:gd name="T32" fmla="*/ 2147483647 w 765"/>
                <a:gd name="T33" fmla="*/ 2147483647 h 518"/>
                <a:gd name="T34" fmla="*/ 2147483647 w 765"/>
                <a:gd name="T35" fmla="*/ 2147483647 h 518"/>
                <a:gd name="T36" fmla="*/ 2147483647 w 765"/>
                <a:gd name="T37" fmla="*/ 2147483647 h 518"/>
                <a:gd name="T38" fmla="*/ 2147483647 w 765"/>
                <a:gd name="T39" fmla="*/ 2147483647 h 518"/>
                <a:gd name="T40" fmla="*/ 2147483647 w 765"/>
                <a:gd name="T41" fmla="*/ 2147483647 h 518"/>
                <a:gd name="T42" fmla="*/ 2147483647 w 765"/>
                <a:gd name="T43" fmla="*/ 2147483647 h 518"/>
                <a:gd name="T44" fmla="*/ 2147483647 w 765"/>
                <a:gd name="T45" fmla="*/ 2147483647 h 518"/>
                <a:gd name="T46" fmla="*/ 2147483647 w 765"/>
                <a:gd name="T47" fmla="*/ 2147483647 h 518"/>
                <a:gd name="T48" fmla="*/ 2147483647 w 765"/>
                <a:gd name="T49" fmla="*/ 2147483647 h 518"/>
                <a:gd name="T50" fmla="*/ 2147483647 w 765"/>
                <a:gd name="T51" fmla="*/ 2147483647 h 518"/>
                <a:gd name="T52" fmla="*/ 2147483647 w 765"/>
                <a:gd name="T53" fmla="*/ 2147483647 h 518"/>
                <a:gd name="T54" fmla="*/ 2147483647 w 765"/>
                <a:gd name="T55" fmla="*/ 2147483647 h 518"/>
                <a:gd name="T56" fmla="*/ 2147483647 w 765"/>
                <a:gd name="T57" fmla="*/ 2147483647 h 518"/>
                <a:gd name="T58" fmla="*/ 2147483647 w 765"/>
                <a:gd name="T59" fmla="*/ 2147483647 h 518"/>
                <a:gd name="T60" fmla="*/ 2147483647 w 765"/>
                <a:gd name="T61" fmla="*/ 2147483647 h 518"/>
                <a:gd name="T62" fmla="*/ 2147483647 w 765"/>
                <a:gd name="T63" fmla="*/ 2147483647 h 518"/>
                <a:gd name="T64" fmla="*/ 2147483647 w 765"/>
                <a:gd name="T65" fmla="*/ 2147483647 h 518"/>
                <a:gd name="T66" fmla="*/ 2147483647 w 765"/>
                <a:gd name="T67" fmla="*/ 2147483647 h 518"/>
                <a:gd name="T68" fmla="*/ 2147483647 w 765"/>
                <a:gd name="T69" fmla="*/ 2147483647 h 518"/>
                <a:gd name="T70" fmla="*/ 2147483647 w 765"/>
                <a:gd name="T71" fmla="*/ 2147483647 h 518"/>
                <a:gd name="T72" fmla="*/ 2147483647 w 765"/>
                <a:gd name="T73" fmla="*/ 2147483647 h 518"/>
                <a:gd name="T74" fmla="*/ 2147483647 w 765"/>
                <a:gd name="T75" fmla="*/ 2147483647 h 518"/>
                <a:gd name="T76" fmla="*/ 2147483647 w 765"/>
                <a:gd name="T77" fmla="*/ 2147483647 h 518"/>
                <a:gd name="T78" fmla="*/ 0 w 765"/>
                <a:gd name="T79" fmla="*/ 2147483647 h 5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5"/>
                <a:gd name="T121" fmla="*/ 0 h 518"/>
                <a:gd name="T122" fmla="*/ 765 w 765"/>
                <a:gd name="T123" fmla="*/ 518 h 51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5" h="518">
                  <a:moveTo>
                    <a:pt x="0" y="50"/>
                  </a:moveTo>
                  <a:lnTo>
                    <a:pt x="210" y="29"/>
                  </a:lnTo>
                  <a:lnTo>
                    <a:pt x="233" y="64"/>
                  </a:lnTo>
                  <a:lnTo>
                    <a:pt x="458" y="29"/>
                  </a:lnTo>
                  <a:lnTo>
                    <a:pt x="496" y="58"/>
                  </a:lnTo>
                  <a:lnTo>
                    <a:pt x="496" y="4"/>
                  </a:lnTo>
                  <a:lnTo>
                    <a:pt x="493" y="0"/>
                  </a:lnTo>
                  <a:lnTo>
                    <a:pt x="538" y="3"/>
                  </a:lnTo>
                  <a:lnTo>
                    <a:pt x="586" y="83"/>
                  </a:lnTo>
                  <a:lnTo>
                    <a:pt x="662" y="192"/>
                  </a:lnTo>
                  <a:lnTo>
                    <a:pt x="699" y="286"/>
                  </a:lnTo>
                  <a:lnTo>
                    <a:pt x="756" y="351"/>
                  </a:lnTo>
                  <a:lnTo>
                    <a:pt x="765" y="447"/>
                  </a:lnTo>
                  <a:lnTo>
                    <a:pt x="747" y="503"/>
                  </a:lnTo>
                  <a:lnTo>
                    <a:pt x="666" y="518"/>
                  </a:lnTo>
                  <a:lnTo>
                    <a:pt x="653" y="494"/>
                  </a:lnTo>
                  <a:lnTo>
                    <a:pt x="596" y="460"/>
                  </a:lnTo>
                  <a:lnTo>
                    <a:pt x="578" y="424"/>
                  </a:lnTo>
                  <a:lnTo>
                    <a:pt x="563" y="411"/>
                  </a:lnTo>
                  <a:lnTo>
                    <a:pt x="554" y="378"/>
                  </a:lnTo>
                  <a:lnTo>
                    <a:pt x="541" y="387"/>
                  </a:lnTo>
                  <a:lnTo>
                    <a:pt x="496" y="344"/>
                  </a:lnTo>
                  <a:lnTo>
                    <a:pt x="507" y="304"/>
                  </a:lnTo>
                  <a:lnTo>
                    <a:pt x="496" y="281"/>
                  </a:lnTo>
                  <a:lnTo>
                    <a:pt x="483" y="289"/>
                  </a:lnTo>
                  <a:lnTo>
                    <a:pt x="484" y="313"/>
                  </a:lnTo>
                  <a:lnTo>
                    <a:pt x="470" y="281"/>
                  </a:lnTo>
                  <a:lnTo>
                    <a:pt x="471" y="208"/>
                  </a:lnTo>
                  <a:lnTo>
                    <a:pt x="443" y="165"/>
                  </a:lnTo>
                  <a:lnTo>
                    <a:pt x="371" y="129"/>
                  </a:lnTo>
                  <a:lnTo>
                    <a:pt x="335" y="89"/>
                  </a:lnTo>
                  <a:lnTo>
                    <a:pt x="295" y="85"/>
                  </a:lnTo>
                  <a:lnTo>
                    <a:pt x="279" y="110"/>
                  </a:lnTo>
                  <a:lnTo>
                    <a:pt x="219" y="128"/>
                  </a:lnTo>
                  <a:lnTo>
                    <a:pt x="185" y="110"/>
                  </a:lnTo>
                  <a:lnTo>
                    <a:pt x="167" y="83"/>
                  </a:lnTo>
                  <a:lnTo>
                    <a:pt x="55" y="107"/>
                  </a:lnTo>
                  <a:lnTo>
                    <a:pt x="31" y="88"/>
                  </a:lnTo>
                  <a:lnTo>
                    <a:pt x="6" y="108"/>
                  </a:lnTo>
                  <a:lnTo>
                    <a:pt x="0" y="5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302" name="Freeform 301"/>
            <p:cNvSpPr>
              <a:spLocks/>
            </p:cNvSpPr>
            <p:nvPr/>
          </p:nvSpPr>
          <p:spPr bwMode="auto">
            <a:xfrm>
              <a:off x="5363782" y="2100263"/>
              <a:ext cx="1084262" cy="514350"/>
            </a:xfrm>
            <a:custGeom>
              <a:avLst/>
              <a:gdLst>
                <a:gd name="T0" fmla="*/ 2147483647 w 704"/>
                <a:gd name="T1" fmla="*/ 2147483647 h 309"/>
                <a:gd name="T2" fmla="*/ 0 w 704"/>
                <a:gd name="T3" fmla="*/ 2147483647 h 309"/>
                <a:gd name="T4" fmla="*/ 2147483647 w 704"/>
                <a:gd name="T5" fmla="*/ 2147483647 h 309"/>
                <a:gd name="T6" fmla="*/ 2147483647 w 704"/>
                <a:gd name="T7" fmla="*/ 2147483647 h 309"/>
                <a:gd name="T8" fmla="*/ 2147483647 w 704"/>
                <a:gd name="T9" fmla="*/ 2147483647 h 309"/>
                <a:gd name="T10" fmla="*/ 2147483647 w 704"/>
                <a:gd name="T11" fmla="*/ 2147483647 h 309"/>
                <a:gd name="T12" fmla="*/ 2147483647 w 704"/>
                <a:gd name="T13" fmla="*/ 2147483647 h 309"/>
                <a:gd name="T14" fmla="*/ 2147483647 w 704"/>
                <a:gd name="T15" fmla="*/ 2147483647 h 309"/>
                <a:gd name="T16" fmla="*/ 2147483647 w 704"/>
                <a:gd name="T17" fmla="*/ 2147483647 h 309"/>
                <a:gd name="T18" fmla="*/ 2147483647 w 704"/>
                <a:gd name="T19" fmla="*/ 2147483647 h 309"/>
                <a:gd name="T20" fmla="*/ 2147483647 w 704"/>
                <a:gd name="T21" fmla="*/ 2147483647 h 309"/>
                <a:gd name="T22" fmla="*/ 2147483647 w 704"/>
                <a:gd name="T23" fmla="*/ 2147483647 h 309"/>
                <a:gd name="T24" fmla="*/ 2147483647 w 704"/>
                <a:gd name="T25" fmla="*/ 2147483647 h 309"/>
                <a:gd name="T26" fmla="*/ 2147483647 w 704"/>
                <a:gd name="T27" fmla="*/ 2147483647 h 309"/>
                <a:gd name="T28" fmla="*/ 2147483647 w 704"/>
                <a:gd name="T29" fmla="*/ 2147483647 h 309"/>
                <a:gd name="T30" fmla="*/ 2147483647 w 704"/>
                <a:gd name="T31" fmla="*/ 2147483647 h 309"/>
                <a:gd name="T32" fmla="*/ 2147483647 w 704"/>
                <a:gd name="T33" fmla="*/ 2147483647 h 309"/>
                <a:gd name="T34" fmla="*/ 2147483647 w 704"/>
                <a:gd name="T35" fmla="*/ 2147483647 h 309"/>
                <a:gd name="T36" fmla="*/ 2147483647 w 704"/>
                <a:gd name="T37" fmla="*/ 2147483647 h 309"/>
                <a:gd name="T38" fmla="*/ 2147483647 w 704"/>
                <a:gd name="T39" fmla="*/ 2147483647 h 309"/>
                <a:gd name="T40" fmla="*/ 2147483647 w 704"/>
                <a:gd name="T41" fmla="*/ 2147483647 h 309"/>
                <a:gd name="T42" fmla="*/ 2147483647 w 704"/>
                <a:gd name="T43" fmla="*/ 2147483647 h 309"/>
                <a:gd name="T44" fmla="*/ 2147483647 w 704"/>
                <a:gd name="T45" fmla="*/ 2147483647 h 309"/>
                <a:gd name="T46" fmla="*/ 2147483647 w 704"/>
                <a:gd name="T47" fmla="*/ 2147483647 h 309"/>
                <a:gd name="T48" fmla="*/ 2147483647 w 704"/>
                <a:gd name="T49" fmla="*/ 2147483647 h 309"/>
                <a:gd name="T50" fmla="*/ 2147483647 w 704"/>
                <a:gd name="T51" fmla="*/ 2147483647 h 309"/>
                <a:gd name="T52" fmla="*/ 2147483647 w 704"/>
                <a:gd name="T53" fmla="*/ 2147483647 h 309"/>
                <a:gd name="T54" fmla="*/ 2147483647 w 704"/>
                <a:gd name="T55" fmla="*/ 2147483647 h 309"/>
                <a:gd name="T56" fmla="*/ 2147483647 w 704"/>
                <a:gd name="T57" fmla="*/ 2147483647 h 309"/>
                <a:gd name="T58" fmla="*/ 2147483647 w 704"/>
                <a:gd name="T59" fmla="*/ 0 h 309"/>
                <a:gd name="T60" fmla="*/ 2147483647 w 704"/>
                <a:gd name="T61" fmla="*/ 2147483647 h 309"/>
                <a:gd name="T62" fmla="*/ 2147483647 w 704"/>
                <a:gd name="T63" fmla="*/ 2147483647 h 309"/>
                <a:gd name="T64" fmla="*/ 2147483647 w 704"/>
                <a:gd name="T65" fmla="*/ 2147483647 h 309"/>
                <a:gd name="T66" fmla="*/ 2147483647 w 704"/>
                <a:gd name="T67" fmla="*/ 2147483647 h 3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4"/>
                <a:gd name="T103" fmla="*/ 0 h 309"/>
                <a:gd name="T104" fmla="*/ 704 w 704"/>
                <a:gd name="T105" fmla="*/ 309 h 3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4" h="309">
                  <a:moveTo>
                    <a:pt x="24" y="228"/>
                  </a:moveTo>
                  <a:lnTo>
                    <a:pt x="0" y="294"/>
                  </a:lnTo>
                  <a:lnTo>
                    <a:pt x="91" y="285"/>
                  </a:lnTo>
                  <a:lnTo>
                    <a:pt x="127" y="255"/>
                  </a:lnTo>
                  <a:lnTo>
                    <a:pt x="251" y="223"/>
                  </a:lnTo>
                  <a:lnTo>
                    <a:pt x="285" y="240"/>
                  </a:lnTo>
                  <a:lnTo>
                    <a:pt x="367" y="228"/>
                  </a:lnTo>
                  <a:lnTo>
                    <a:pt x="367" y="233"/>
                  </a:lnTo>
                  <a:lnTo>
                    <a:pt x="489" y="309"/>
                  </a:lnTo>
                  <a:lnTo>
                    <a:pt x="561" y="287"/>
                  </a:lnTo>
                  <a:lnTo>
                    <a:pt x="601" y="202"/>
                  </a:lnTo>
                  <a:lnTo>
                    <a:pt x="671" y="178"/>
                  </a:lnTo>
                  <a:lnTo>
                    <a:pt x="704" y="115"/>
                  </a:lnTo>
                  <a:lnTo>
                    <a:pt x="702" y="39"/>
                  </a:lnTo>
                  <a:lnTo>
                    <a:pt x="693" y="102"/>
                  </a:lnTo>
                  <a:lnTo>
                    <a:pt x="655" y="155"/>
                  </a:lnTo>
                  <a:lnTo>
                    <a:pt x="640" y="151"/>
                  </a:lnTo>
                  <a:lnTo>
                    <a:pt x="587" y="166"/>
                  </a:lnTo>
                  <a:lnTo>
                    <a:pt x="587" y="148"/>
                  </a:lnTo>
                  <a:lnTo>
                    <a:pt x="640" y="130"/>
                  </a:lnTo>
                  <a:lnTo>
                    <a:pt x="592" y="124"/>
                  </a:lnTo>
                  <a:lnTo>
                    <a:pt x="646" y="108"/>
                  </a:lnTo>
                  <a:lnTo>
                    <a:pt x="666" y="117"/>
                  </a:lnTo>
                  <a:lnTo>
                    <a:pt x="677" y="57"/>
                  </a:lnTo>
                  <a:lnTo>
                    <a:pt x="663" y="44"/>
                  </a:lnTo>
                  <a:lnTo>
                    <a:pt x="599" y="67"/>
                  </a:lnTo>
                  <a:lnTo>
                    <a:pt x="601" y="32"/>
                  </a:lnTo>
                  <a:lnTo>
                    <a:pt x="628" y="41"/>
                  </a:lnTo>
                  <a:lnTo>
                    <a:pt x="663" y="14"/>
                  </a:lnTo>
                  <a:lnTo>
                    <a:pt x="644" y="0"/>
                  </a:lnTo>
                  <a:lnTo>
                    <a:pt x="434" y="48"/>
                  </a:lnTo>
                  <a:lnTo>
                    <a:pt x="176" y="100"/>
                  </a:lnTo>
                  <a:lnTo>
                    <a:pt x="58" y="227"/>
                  </a:lnTo>
                  <a:lnTo>
                    <a:pt x="24" y="228"/>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303" name="Freeform 302"/>
            <p:cNvSpPr>
              <a:spLocks/>
            </p:cNvSpPr>
            <p:nvPr/>
          </p:nvSpPr>
          <p:spPr bwMode="auto">
            <a:xfrm>
              <a:off x="5409814" y="1676590"/>
              <a:ext cx="946300" cy="639134"/>
            </a:xfrm>
            <a:custGeom>
              <a:avLst/>
              <a:gdLst>
                <a:gd name="T0" fmla="*/ 2147483647 w 616"/>
                <a:gd name="T1" fmla="*/ 2147483647 h 383"/>
                <a:gd name="T2" fmla="*/ 2147483647 w 616"/>
                <a:gd name="T3" fmla="*/ 2147483647 h 383"/>
                <a:gd name="T4" fmla="*/ 2147483647 w 616"/>
                <a:gd name="T5" fmla="*/ 2147483647 h 383"/>
                <a:gd name="T6" fmla="*/ 2147483647 w 616"/>
                <a:gd name="T7" fmla="*/ 2147483647 h 383"/>
                <a:gd name="T8" fmla="*/ 2147483647 w 616"/>
                <a:gd name="T9" fmla="*/ 2147483647 h 383"/>
                <a:gd name="T10" fmla="*/ 0 w 616"/>
                <a:gd name="T11" fmla="*/ 2147483647 h 383"/>
                <a:gd name="T12" fmla="*/ 2147483647 w 616"/>
                <a:gd name="T13" fmla="*/ 2147483647 h 383"/>
                <a:gd name="T14" fmla="*/ 2147483647 w 616"/>
                <a:gd name="T15" fmla="*/ 2147483647 h 383"/>
                <a:gd name="T16" fmla="*/ 2147483647 w 616"/>
                <a:gd name="T17" fmla="*/ 2147483647 h 383"/>
                <a:gd name="T18" fmla="*/ 2147483647 w 616"/>
                <a:gd name="T19" fmla="*/ 2147483647 h 383"/>
                <a:gd name="T20" fmla="*/ 2147483647 w 616"/>
                <a:gd name="T21" fmla="*/ 2147483647 h 383"/>
                <a:gd name="T22" fmla="*/ 2147483647 w 616"/>
                <a:gd name="T23" fmla="*/ 2147483647 h 383"/>
                <a:gd name="T24" fmla="*/ 2147483647 w 616"/>
                <a:gd name="T25" fmla="*/ 2147483647 h 383"/>
                <a:gd name="T26" fmla="*/ 2147483647 w 616"/>
                <a:gd name="T27" fmla="*/ 2147483647 h 383"/>
                <a:gd name="T28" fmla="*/ 2147483647 w 616"/>
                <a:gd name="T29" fmla="*/ 2147483647 h 383"/>
                <a:gd name="T30" fmla="*/ 2147483647 w 616"/>
                <a:gd name="T31" fmla="*/ 2147483647 h 383"/>
                <a:gd name="T32" fmla="*/ 2147483647 w 616"/>
                <a:gd name="T33" fmla="*/ 2147483647 h 383"/>
                <a:gd name="T34" fmla="*/ 2147483647 w 616"/>
                <a:gd name="T35" fmla="*/ 0 h 383"/>
                <a:gd name="T36" fmla="*/ 2147483647 w 616"/>
                <a:gd name="T37" fmla="*/ 2147483647 h 383"/>
                <a:gd name="T38" fmla="*/ 2147483647 w 616"/>
                <a:gd name="T39" fmla="*/ 2147483647 h 383"/>
                <a:gd name="T40" fmla="*/ 2147483647 w 616"/>
                <a:gd name="T41" fmla="*/ 2147483647 h 383"/>
                <a:gd name="T42" fmla="*/ 2147483647 w 616"/>
                <a:gd name="T43" fmla="*/ 2147483647 h 383"/>
                <a:gd name="T44" fmla="*/ 2147483647 w 616"/>
                <a:gd name="T45" fmla="*/ 2147483647 h 383"/>
                <a:gd name="T46" fmla="*/ 2147483647 w 616"/>
                <a:gd name="T47" fmla="*/ 2147483647 h 383"/>
                <a:gd name="T48" fmla="*/ 2147483647 w 616"/>
                <a:gd name="T49" fmla="*/ 2147483647 h 3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6"/>
                <a:gd name="T76" fmla="*/ 0 h 383"/>
                <a:gd name="T77" fmla="*/ 616 w 616"/>
                <a:gd name="T78" fmla="*/ 383 h 3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6" h="383">
                  <a:moveTo>
                    <a:pt x="102" y="268"/>
                  </a:moveTo>
                  <a:lnTo>
                    <a:pt x="84" y="307"/>
                  </a:lnTo>
                  <a:lnTo>
                    <a:pt x="59" y="317"/>
                  </a:lnTo>
                  <a:lnTo>
                    <a:pt x="57" y="342"/>
                  </a:lnTo>
                  <a:lnTo>
                    <a:pt x="3" y="362"/>
                  </a:lnTo>
                  <a:lnTo>
                    <a:pt x="0" y="383"/>
                  </a:lnTo>
                  <a:lnTo>
                    <a:pt x="147" y="357"/>
                  </a:lnTo>
                  <a:lnTo>
                    <a:pt x="412" y="302"/>
                  </a:lnTo>
                  <a:lnTo>
                    <a:pt x="616" y="253"/>
                  </a:lnTo>
                  <a:lnTo>
                    <a:pt x="616" y="214"/>
                  </a:lnTo>
                  <a:lnTo>
                    <a:pt x="594" y="202"/>
                  </a:lnTo>
                  <a:lnTo>
                    <a:pt x="576" y="222"/>
                  </a:lnTo>
                  <a:lnTo>
                    <a:pt x="565" y="169"/>
                  </a:lnTo>
                  <a:lnTo>
                    <a:pt x="576" y="123"/>
                  </a:lnTo>
                  <a:lnTo>
                    <a:pt x="500" y="89"/>
                  </a:lnTo>
                  <a:lnTo>
                    <a:pt x="448" y="98"/>
                  </a:lnTo>
                  <a:lnTo>
                    <a:pt x="446" y="26"/>
                  </a:lnTo>
                  <a:lnTo>
                    <a:pt x="393" y="0"/>
                  </a:lnTo>
                  <a:lnTo>
                    <a:pt x="352" y="16"/>
                  </a:lnTo>
                  <a:lnTo>
                    <a:pt x="325" y="83"/>
                  </a:lnTo>
                  <a:lnTo>
                    <a:pt x="278" y="110"/>
                  </a:lnTo>
                  <a:lnTo>
                    <a:pt x="258" y="216"/>
                  </a:lnTo>
                  <a:lnTo>
                    <a:pt x="181" y="268"/>
                  </a:lnTo>
                  <a:lnTo>
                    <a:pt x="118" y="289"/>
                  </a:lnTo>
                  <a:lnTo>
                    <a:pt x="102" y="268"/>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304" name="Freeform 303"/>
            <p:cNvSpPr>
              <a:spLocks/>
            </p:cNvSpPr>
            <p:nvPr/>
          </p:nvSpPr>
          <p:spPr bwMode="auto">
            <a:xfrm>
              <a:off x="5474906" y="1550988"/>
              <a:ext cx="536575" cy="606425"/>
            </a:xfrm>
            <a:custGeom>
              <a:avLst/>
              <a:gdLst>
                <a:gd name="T0" fmla="*/ 2147483647 w 349"/>
                <a:gd name="T1" fmla="*/ 2147483647 h 365"/>
                <a:gd name="T2" fmla="*/ 2147483647 w 349"/>
                <a:gd name="T3" fmla="*/ 2147483647 h 365"/>
                <a:gd name="T4" fmla="*/ 0 w 349"/>
                <a:gd name="T5" fmla="*/ 2147483647 h 365"/>
                <a:gd name="T6" fmla="*/ 2147483647 w 349"/>
                <a:gd name="T7" fmla="*/ 2147483647 h 365"/>
                <a:gd name="T8" fmla="*/ 2147483647 w 349"/>
                <a:gd name="T9" fmla="*/ 2147483647 h 365"/>
                <a:gd name="T10" fmla="*/ 2147483647 w 349"/>
                <a:gd name="T11" fmla="*/ 2147483647 h 365"/>
                <a:gd name="T12" fmla="*/ 2147483647 w 349"/>
                <a:gd name="T13" fmla="*/ 2147483647 h 365"/>
                <a:gd name="T14" fmla="*/ 2147483647 w 349"/>
                <a:gd name="T15" fmla="*/ 2147483647 h 365"/>
                <a:gd name="T16" fmla="*/ 2147483647 w 349"/>
                <a:gd name="T17" fmla="*/ 2147483647 h 365"/>
                <a:gd name="T18" fmla="*/ 2147483647 w 349"/>
                <a:gd name="T19" fmla="*/ 2147483647 h 365"/>
                <a:gd name="T20" fmla="*/ 2147483647 w 349"/>
                <a:gd name="T21" fmla="*/ 2147483647 h 365"/>
                <a:gd name="T22" fmla="*/ 2147483647 w 349"/>
                <a:gd name="T23" fmla="*/ 2147483647 h 365"/>
                <a:gd name="T24" fmla="*/ 2147483647 w 349"/>
                <a:gd name="T25" fmla="*/ 2147483647 h 365"/>
                <a:gd name="T26" fmla="*/ 2147483647 w 349"/>
                <a:gd name="T27" fmla="*/ 2147483647 h 365"/>
                <a:gd name="T28" fmla="*/ 2147483647 w 349"/>
                <a:gd name="T29" fmla="*/ 2147483647 h 365"/>
                <a:gd name="T30" fmla="*/ 2147483647 w 349"/>
                <a:gd name="T31" fmla="*/ 2147483647 h 365"/>
                <a:gd name="T32" fmla="*/ 2147483647 w 349"/>
                <a:gd name="T33" fmla="*/ 0 h 365"/>
                <a:gd name="T34" fmla="*/ 2147483647 w 349"/>
                <a:gd name="T35" fmla="*/ 2147483647 h 365"/>
                <a:gd name="T36" fmla="*/ 2147483647 w 349"/>
                <a:gd name="T37" fmla="*/ 2147483647 h 365"/>
                <a:gd name="T38" fmla="*/ 2147483647 w 349"/>
                <a:gd name="T39" fmla="*/ 2147483647 h 365"/>
                <a:gd name="T40" fmla="*/ 2147483647 w 349"/>
                <a:gd name="T41" fmla="*/ 2147483647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9"/>
                <a:gd name="T64" fmla="*/ 0 h 365"/>
                <a:gd name="T65" fmla="*/ 349 w 349"/>
                <a:gd name="T66" fmla="*/ 365 h 3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9" h="365">
                  <a:moveTo>
                    <a:pt x="35" y="190"/>
                  </a:moveTo>
                  <a:lnTo>
                    <a:pt x="9" y="183"/>
                  </a:lnTo>
                  <a:lnTo>
                    <a:pt x="0" y="241"/>
                  </a:lnTo>
                  <a:lnTo>
                    <a:pt x="9" y="302"/>
                  </a:lnTo>
                  <a:lnTo>
                    <a:pt x="59" y="344"/>
                  </a:lnTo>
                  <a:lnTo>
                    <a:pt x="71" y="365"/>
                  </a:lnTo>
                  <a:lnTo>
                    <a:pt x="135" y="344"/>
                  </a:lnTo>
                  <a:lnTo>
                    <a:pt x="211" y="295"/>
                  </a:lnTo>
                  <a:lnTo>
                    <a:pt x="234" y="187"/>
                  </a:lnTo>
                  <a:lnTo>
                    <a:pt x="283" y="159"/>
                  </a:lnTo>
                  <a:lnTo>
                    <a:pt x="310" y="93"/>
                  </a:lnTo>
                  <a:lnTo>
                    <a:pt x="349" y="76"/>
                  </a:lnTo>
                  <a:lnTo>
                    <a:pt x="298" y="67"/>
                  </a:lnTo>
                  <a:lnTo>
                    <a:pt x="210" y="114"/>
                  </a:lnTo>
                  <a:lnTo>
                    <a:pt x="196" y="68"/>
                  </a:lnTo>
                  <a:lnTo>
                    <a:pt x="120" y="73"/>
                  </a:lnTo>
                  <a:lnTo>
                    <a:pt x="103" y="0"/>
                  </a:lnTo>
                  <a:lnTo>
                    <a:pt x="83" y="19"/>
                  </a:lnTo>
                  <a:lnTo>
                    <a:pt x="89" y="123"/>
                  </a:lnTo>
                  <a:lnTo>
                    <a:pt x="55" y="132"/>
                  </a:lnTo>
                  <a:lnTo>
                    <a:pt x="35" y="190"/>
                  </a:lnTo>
                  <a:close/>
                </a:path>
              </a:pathLst>
            </a:custGeom>
            <a:no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305" name="Freeform 304"/>
            <p:cNvSpPr>
              <a:spLocks/>
            </p:cNvSpPr>
            <p:nvPr/>
          </p:nvSpPr>
          <p:spPr bwMode="auto">
            <a:xfrm>
              <a:off x="6238493" y="1558925"/>
              <a:ext cx="150813" cy="203200"/>
            </a:xfrm>
            <a:custGeom>
              <a:avLst/>
              <a:gdLst>
                <a:gd name="T0" fmla="*/ 0 w 98"/>
                <a:gd name="T1" fmla="*/ 2147483647 h 123"/>
                <a:gd name="T2" fmla="*/ 2147483647 w 98"/>
                <a:gd name="T3" fmla="*/ 0 h 123"/>
                <a:gd name="T4" fmla="*/ 2147483647 w 98"/>
                <a:gd name="T5" fmla="*/ 2147483647 h 123"/>
                <a:gd name="T6" fmla="*/ 2147483647 w 98"/>
                <a:gd name="T7" fmla="*/ 2147483647 h 123"/>
                <a:gd name="T8" fmla="*/ 2147483647 w 98"/>
                <a:gd name="T9" fmla="*/ 2147483647 h 123"/>
                <a:gd name="T10" fmla="*/ 2147483647 w 98"/>
                <a:gd name="T11" fmla="*/ 2147483647 h 123"/>
                <a:gd name="T12" fmla="*/ 2147483647 w 98"/>
                <a:gd name="T13" fmla="*/ 2147483647 h 123"/>
                <a:gd name="T14" fmla="*/ 0 w 98"/>
                <a:gd name="T15" fmla="*/ 2147483647 h 123"/>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123"/>
                <a:gd name="T26" fmla="*/ 98 w 98"/>
                <a:gd name="T27" fmla="*/ 123 h 1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123">
                  <a:moveTo>
                    <a:pt x="0" y="8"/>
                  </a:moveTo>
                  <a:lnTo>
                    <a:pt x="21" y="0"/>
                  </a:lnTo>
                  <a:lnTo>
                    <a:pt x="66" y="27"/>
                  </a:lnTo>
                  <a:lnTo>
                    <a:pt x="66" y="54"/>
                  </a:lnTo>
                  <a:lnTo>
                    <a:pt x="97" y="74"/>
                  </a:lnTo>
                  <a:lnTo>
                    <a:pt x="98" y="109"/>
                  </a:lnTo>
                  <a:lnTo>
                    <a:pt x="48" y="123"/>
                  </a:lnTo>
                  <a:lnTo>
                    <a:pt x="0" y="8"/>
                  </a:lnTo>
                  <a:close/>
                </a:path>
              </a:pathLst>
            </a:custGeom>
            <a:solidFill>
              <a:srgbClr val="F79646"/>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06" name="Freeform 305"/>
            <p:cNvSpPr>
              <a:spLocks/>
            </p:cNvSpPr>
            <p:nvPr/>
          </p:nvSpPr>
          <p:spPr bwMode="auto">
            <a:xfrm>
              <a:off x="5593968" y="1162050"/>
              <a:ext cx="728663" cy="514350"/>
            </a:xfrm>
            <a:custGeom>
              <a:avLst/>
              <a:gdLst>
                <a:gd name="T0" fmla="*/ 2147483647 w 473"/>
                <a:gd name="T1" fmla="*/ 2147483647 h 310"/>
                <a:gd name="T2" fmla="*/ 0 w 473"/>
                <a:gd name="T3" fmla="*/ 2147483647 h 310"/>
                <a:gd name="T4" fmla="*/ 2147483647 w 473"/>
                <a:gd name="T5" fmla="*/ 2147483647 h 310"/>
                <a:gd name="T6" fmla="*/ 2147483647 w 473"/>
                <a:gd name="T7" fmla="*/ 2147483647 h 310"/>
                <a:gd name="T8" fmla="*/ 2147483647 w 473"/>
                <a:gd name="T9" fmla="*/ 2147483647 h 310"/>
                <a:gd name="T10" fmla="*/ 2147483647 w 473"/>
                <a:gd name="T11" fmla="*/ 2147483647 h 310"/>
                <a:gd name="T12" fmla="*/ 2147483647 w 473"/>
                <a:gd name="T13" fmla="*/ 2147483647 h 310"/>
                <a:gd name="T14" fmla="*/ 2147483647 w 473"/>
                <a:gd name="T15" fmla="*/ 2147483647 h 310"/>
                <a:gd name="T16" fmla="*/ 2147483647 w 473"/>
                <a:gd name="T17" fmla="*/ 2147483647 h 310"/>
                <a:gd name="T18" fmla="*/ 2147483647 w 473"/>
                <a:gd name="T19" fmla="*/ 2147483647 h 310"/>
                <a:gd name="T20" fmla="*/ 2147483647 w 473"/>
                <a:gd name="T21" fmla="*/ 2147483647 h 310"/>
                <a:gd name="T22" fmla="*/ 2147483647 w 473"/>
                <a:gd name="T23" fmla="*/ 2147483647 h 310"/>
                <a:gd name="T24" fmla="*/ 2147483647 w 473"/>
                <a:gd name="T25" fmla="*/ 0 h 310"/>
                <a:gd name="T26" fmla="*/ 2147483647 w 473"/>
                <a:gd name="T27" fmla="*/ 2147483647 h 310"/>
                <a:gd name="T28" fmla="*/ 2147483647 w 473"/>
                <a:gd name="T29" fmla="*/ 2147483647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3"/>
                <a:gd name="T46" fmla="*/ 0 h 310"/>
                <a:gd name="T47" fmla="*/ 473 w 473"/>
                <a:gd name="T48" fmla="*/ 310 h 3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3" h="310">
                  <a:moveTo>
                    <a:pt x="43" y="44"/>
                  </a:moveTo>
                  <a:lnTo>
                    <a:pt x="0" y="86"/>
                  </a:lnTo>
                  <a:lnTo>
                    <a:pt x="24" y="237"/>
                  </a:lnTo>
                  <a:lnTo>
                    <a:pt x="43" y="310"/>
                  </a:lnTo>
                  <a:lnTo>
                    <a:pt x="124" y="304"/>
                  </a:lnTo>
                  <a:lnTo>
                    <a:pt x="422" y="247"/>
                  </a:lnTo>
                  <a:lnTo>
                    <a:pt x="443" y="238"/>
                  </a:lnTo>
                  <a:lnTo>
                    <a:pt x="473" y="168"/>
                  </a:lnTo>
                  <a:lnTo>
                    <a:pt x="428" y="129"/>
                  </a:lnTo>
                  <a:lnTo>
                    <a:pt x="452" y="40"/>
                  </a:lnTo>
                  <a:lnTo>
                    <a:pt x="418" y="31"/>
                  </a:lnTo>
                  <a:lnTo>
                    <a:pt x="418" y="8"/>
                  </a:lnTo>
                  <a:lnTo>
                    <a:pt x="403" y="0"/>
                  </a:lnTo>
                  <a:lnTo>
                    <a:pt x="57" y="64"/>
                  </a:lnTo>
                  <a:lnTo>
                    <a:pt x="43" y="44"/>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307" name="Freeform 306"/>
            <p:cNvSpPr>
              <a:spLocks/>
            </p:cNvSpPr>
            <p:nvPr/>
          </p:nvSpPr>
          <p:spPr bwMode="auto">
            <a:xfrm>
              <a:off x="6254369" y="1220788"/>
              <a:ext cx="188913" cy="412750"/>
            </a:xfrm>
            <a:custGeom>
              <a:avLst/>
              <a:gdLst>
                <a:gd name="T0" fmla="*/ 2147483647 w 125"/>
                <a:gd name="T1" fmla="*/ 2147483647 h 248"/>
                <a:gd name="T2" fmla="*/ 2147483647 w 125"/>
                <a:gd name="T3" fmla="*/ 0 h 248"/>
                <a:gd name="T4" fmla="*/ 2147483647 w 125"/>
                <a:gd name="T5" fmla="*/ 2147483647 h 248"/>
                <a:gd name="T6" fmla="*/ 2147483647 w 125"/>
                <a:gd name="T7" fmla="*/ 2147483647 h 248"/>
                <a:gd name="T8" fmla="*/ 2147483647 w 125"/>
                <a:gd name="T9" fmla="*/ 2147483647 h 248"/>
                <a:gd name="T10" fmla="*/ 2147483647 w 125"/>
                <a:gd name="T11" fmla="*/ 2147483647 h 248"/>
                <a:gd name="T12" fmla="*/ 2147483647 w 125"/>
                <a:gd name="T13" fmla="*/ 2147483647 h 248"/>
                <a:gd name="T14" fmla="*/ 2147483647 w 125"/>
                <a:gd name="T15" fmla="*/ 2147483647 h 248"/>
                <a:gd name="T16" fmla="*/ 2147483647 w 125"/>
                <a:gd name="T17" fmla="*/ 2147483647 h 248"/>
                <a:gd name="T18" fmla="*/ 2147483647 w 125"/>
                <a:gd name="T19" fmla="*/ 2147483647 h 248"/>
                <a:gd name="T20" fmla="*/ 2147483647 w 125"/>
                <a:gd name="T21" fmla="*/ 2147483647 h 248"/>
                <a:gd name="T22" fmla="*/ 0 w 125"/>
                <a:gd name="T23" fmla="*/ 2147483647 h 248"/>
                <a:gd name="T24" fmla="*/ 2147483647 w 125"/>
                <a:gd name="T25" fmla="*/ 2147483647 h 2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248"/>
                <a:gd name="T41" fmla="*/ 125 w 125"/>
                <a:gd name="T42" fmla="*/ 248 h 2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248">
                  <a:moveTo>
                    <a:pt x="22" y="2"/>
                  </a:moveTo>
                  <a:lnTo>
                    <a:pt x="52" y="0"/>
                  </a:lnTo>
                  <a:lnTo>
                    <a:pt x="112" y="38"/>
                  </a:lnTo>
                  <a:lnTo>
                    <a:pt x="103" y="67"/>
                  </a:lnTo>
                  <a:lnTo>
                    <a:pt x="124" y="87"/>
                  </a:lnTo>
                  <a:lnTo>
                    <a:pt x="125" y="203"/>
                  </a:lnTo>
                  <a:lnTo>
                    <a:pt x="104" y="248"/>
                  </a:lnTo>
                  <a:lnTo>
                    <a:pt x="81" y="231"/>
                  </a:lnTo>
                  <a:lnTo>
                    <a:pt x="55" y="230"/>
                  </a:lnTo>
                  <a:lnTo>
                    <a:pt x="12" y="206"/>
                  </a:lnTo>
                  <a:lnTo>
                    <a:pt x="45" y="133"/>
                  </a:lnTo>
                  <a:lnTo>
                    <a:pt x="0" y="94"/>
                  </a:lnTo>
                  <a:lnTo>
                    <a:pt x="22" y="2"/>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08" name="Freeform 307"/>
            <p:cNvSpPr>
              <a:spLocks/>
            </p:cNvSpPr>
            <p:nvPr/>
          </p:nvSpPr>
          <p:spPr bwMode="auto">
            <a:xfrm>
              <a:off x="5654294" y="576263"/>
              <a:ext cx="808038" cy="712787"/>
            </a:xfrm>
            <a:custGeom>
              <a:avLst/>
              <a:gdLst>
                <a:gd name="T0" fmla="*/ 2147483647 w 524"/>
                <a:gd name="T1" fmla="*/ 2147483647 h 427"/>
                <a:gd name="T2" fmla="*/ 2147483647 w 524"/>
                <a:gd name="T3" fmla="*/ 2147483647 h 427"/>
                <a:gd name="T4" fmla="*/ 2147483647 w 524"/>
                <a:gd name="T5" fmla="*/ 2147483647 h 427"/>
                <a:gd name="T6" fmla="*/ 2147483647 w 524"/>
                <a:gd name="T7" fmla="*/ 2147483647 h 427"/>
                <a:gd name="T8" fmla="*/ 2147483647 w 524"/>
                <a:gd name="T9" fmla="*/ 2147483647 h 427"/>
                <a:gd name="T10" fmla="*/ 2147483647 w 524"/>
                <a:gd name="T11" fmla="*/ 2147483647 h 427"/>
                <a:gd name="T12" fmla="*/ 2147483647 w 524"/>
                <a:gd name="T13" fmla="*/ 2147483647 h 427"/>
                <a:gd name="T14" fmla="*/ 2147483647 w 524"/>
                <a:gd name="T15" fmla="*/ 2147483647 h 427"/>
                <a:gd name="T16" fmla="*/ 2147483647 w 524"/>
                <a:gd name="T17" fmla="*/ 2147483647 h 427"/>
                <a:gd name="T18" fmla="*/ 2147483647 w 524"/>
                <a:gd name="T19" fmla="*/ 2147483647 h 427"/>
                <a:gd name="T20" fmla="*/ 2147483647 w 524"/>
                <a:gd name="T21" fmla="*/ 2147483647 h 427"/>
                <a:gd name="T22" fmla="*/ 2147483647 w 524"/>
                <a:gd name="T23" fmla="*/ 2147483647 h 427"/>
                <a:gd name="T24" fmla="*/ 2147483647 w 524"/>
                <a:gd name="T25" fmla="*/ 0 h 427"/>
                <a:gd name="T26" fmla="*/ 2147483647 w 524"/>
                <a:gd name="T27" fmla="*/ 2147483647 h 427"/>
                <a:gd name="T28" fmla="*/ 2147483647 w 524"/>
                <a:gd name="T29" fmla="*/ 2147483647 h 427"/>
                <a:gd name="T30" fmla="*/ 2147483647 w 524"/>
                <a:gd name="T31" fmla="*/ 2147483647 h 427"/>
                <a:gd name="T32" fmla="*/ 2147483647 w 524"/>
                <a:gd name="T33" fmla="*/ 2147483647 h 427"/>
                <a:gd name="T34" fmla="*/ 2147483647 w 524"/>
                <a:gd name="T35" fmla="*/ 2147483647 h 427"/>
                <a:gd name="T36" fmla="*/ 2147483647 w 524"/>
                <a:gd name="T37" fmla="*/ 2147483647 h 427"/>
                <a:gd name="T38" fmla="*/ 2147483647 w 524"/>
                <a:gd name="T39" fmla="*/ 2147483647 h 427"/>
                <a:gd name="T40" fmla="*/ 2147483647 w 524"/>
                <a:gd name="T41" fmla="*/ 2147483647 h 427"/>
                <a:gd name="T42" fmla="*/ 2147483647 w 524"/>
                <a:gd name="T43" fmla="*/ 2147483647 h 427"/>
                <a:gd name="T44" fmla="*/ 2147483647 w 524"/>
                <a:gd name="T45" fmla="*/ 2147483647 h 427"/>
                <a:gd name="T46" fmla="*/ 2147483647 w 524"/>
                <a:gd name="T47" fmla="*/ 2147483647 h 427"/>
                <a:gd name="T48" fmla="*/ 2147483647 w 524"/>
                <a:gd name="T49" fmla="*/ 2147483647 h 427"/>
                <a:gd name="T50" fmla="*/ 2147483647 w 524"/>
                <a:gd name="T51" fmla="*/ 2147483647 h 427"/>
                <a:gd name="T52" fmla="*/ 2147483647 w 524"/>
                <a:gd name="T53" fmla="*/ 2147483647 h 427"/>
                <a:gd name="T54" fmla="*/ 2147483647 w 524"/>
                <a:gd name="T55" fmla="*/ 2147483647 h 427"/>
                <a:gd name="T56" fmla="*/ 0 w 524"/>
                <a:gd name="T57" fmla="*/ 2147483647 h 427"/>
                <a:gd name="T58" fmla="*/ 2147483647 w 524"/>
                <a:gd name="T59" fmla="*/ 2147483647 h 427"/>
                <a:gd name="T60" fmla="*/ 2147483647 w 524"/>
                <a:gd name="T61" fmla="*/ 2147483647 h 4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24"/>
                <a:gd name="T94" fmla="*/ 0 h 427"/>
                <a:gd name="T95" fmla="*/ 524 w 524"/>
                <a:gd name="T96" fmla="*/ 427 h 4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24" h="427">
                  <a:moveTo>
                    <a:pt x="41" y="286"/>
                  </a:moveTo>
                  <a:lnTo>
                    <a:pt x="90" y="261"/>
                  </a:lnTo>
                  <a:lnTo>
                    <a:pt x="157" y="255"/>
                  </a:lnTo>
                  <a:lnTo>
                    <a:pt x="173" y="233"/>
                  </a:lnTo>
                  <a:lnTo>
                    <a:pt x="197" y="230"/>
                  </a:lnTo>
                  <a:lnTo>
                    <a:pt x="211" y="206"/>
                  </a:lnTo>
                  <a:lnTo>
                    <a:pt x="233" y="197"/>
                  </a:lnTo>
                  <a:lnTo>
                    <a:pt x="223" y="152"/>
                  </a:lnTo>
                  <a:lnTo>
                    <a:pt x="209" y="140"/>
                  </a:lnTo>
                  <a:lnTo>
                    <a:pt x="237" y="105"/>
                  </a:lnTo>
                  <a:lnTo>
                    <a:pt x="255" y="105"/>
                  </a:lnTo>
                  <a:lnTo>
                    <a:pt x="316" y="29"/>
                  </a:lnTo>
                  <a:lnTo>
                    <a:pt x="410" y="0"/>
                  </a:lnTo>
                  <a:lnTo>
                    <a:pt x="421" y="72"/>
                  </a:lnTo>
                  <a:lnTo>
                    <a:pt x="425" y="69"/>
                  </a:lnTo>
                  <a:lnTo>
                    <a:pt x="448" y="94"/>
                  </a:lnTo>
                  <a:lnTo>
                    <a:pt x="449" y="167"/>
                  </a:lnTo>
                  <a:lnTo>
                    <a:pt x="477" y="227"/>
                  </a:lnTo>
                  <a:lnTo>
                    <a:pt x="488" y="304"/>
                  </a:lnTo>
                  <a:lnTo>
                    <a:pt x="491" y="371"/>
                  </a:lnTo>
                  <a:lnTo>
                    <a:pt x="524" y="394"/>
                  </a:lnTo>
                  <a:lnTo>
                    <a:pt x="500" y="427"/>
                  </a:lnTo>
                  <a:lnTo>
                    <a:pt x="439" y="388"/>
                  </a:lnTo>
                  <a:lnTo>
                    <a:pt x="407" y="391"/>
                  </a:lnTo>
                  <a:lnTo>
                    <a:pt x="376" y="382"/>
                  </a:lnTo>
                  <a:lnTo>
                    <a:pt x="378" y="359"/>
                  </a:lnTo>
                  <a:lnTo>
                    <a:pt x="358" y="352"/>
                  </a:lnTo>
                  <a:lnTo>
                    <a:pt x="15" y="418"/>
                  </a:lnTo>
                  <a:lnTo>
                    <a:pt x="0" y="398"/>
                  </a:lnTo>
                  <a:lnTo>
                    <a:pt x="53" y="322"/>
                  </a:lnTo>
                  <a:lnTo>
                    <a:pt x="41" y="286"/>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309" name="Freeform 308"/>
            <p:cNvSpPr>
              <a:spLocks/>
            </p:cNvSpPr>
            <p:nvPr/>
          </p:nvSpPr>
          <p:spPr bwMode="auto">
            <a:xfrm>
              <a:off x="6279768" y="536575"/>
              <a:ext cx="214313" cy="427038"/>
            </a:xfrm>
            <a:custGeom>
              <a:avLst/>
              <a:gdLst>
                <a:gd name="T0" fmla="*/ 0 w 139"/>
                <a:gd name="T1" fmla="*/ 2147483647 h 257"/>
                <a:gd name="T2" fmla="*/ 2147483647 w 139"/>
                <a:gd name="T3" fmla="*/ 0 h 257"/>
                <a:gd name="T4" fmla="*/ 2147483647 w 139"/>
                <a:gd name="T5" fmla="*/ 2147483647 h 257"/>
                <a:gd name="T6" fmla="*/ 2147483647 w 139"/>
                <a:gd name="T7" fmla="*/ 2147483647 h 257"/>
                <a:gd name="T8" fmla="*/ 2147483647 w 139"/>
                <a:gd name="T9" fmla="*/ 2147483647 h 257"/>
                <a:gd name="T10" fmla="*/ 2147483647 w 139"/>
                <a:gd name="T11" fmla="*/ 2147483647 h 257"/>
                <a:gd name="T12" fmla="*/ 2147483647 w 139"/>
                <a:gd name="T13" fmla="*/ 2147483647 h 257"/>
                <a:gd name="T14" fmla="*/ 2147483647 w 139"/>
                <a:gd name="T15" fmla="*/ 2147483647 h 257"/>
                <a:gd name="T16" fmla="*/ 2147483647 w 139"/>
                <a:gd name="T17" fmla="*/ 2147483647 h 257"/>
                <a:gd name="T18" fmla="*/ 0 w 139"/>
                <a:gd name="T19" fmla="*/ 2147483647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257"/>
                <a:gd name="T32" fmla="*/ 139 w 139"/>
                <a:gd name="T33" fmla="*/ 257 h 2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257">
                  <a:moveTo>
                    <a:pt x="0" y="27"/>
                  </a:moveTo>
                  <a:lnTo>
                    <a:pt x="102" y="0"/>
                  </a:lnTo>
                  <a:lnTo>
                    <a:pt x="139" y="70"/>
                  </a:lnTo>
                  <a:lnTo>
                    <a:pt x="120" y="88"/>
                  </a:lnTo>
                  <a:lnTo>
                    <a:pt x="127" y="243"/>
                  </a:lnTo>
                  <a:lnTo>
                    <a:pt x="69" y="257"/>
                  </a:lnTo>
                  <a:lnTo>
                    <a:pt x="41" y="193"/>
                  </a:lnTo>
                  <a:lnTo>
                    <a:pt x="39" y="117"/>
                  </a:lnTo>
                  <a:lnTo>
                    <a:pt x="14" y="94"/>
                  </a:lnTo>
                  <a:lnTo>
                    <a:pt x="0" y="27"/>
                  </a:lnTo>
                  <a:close/>
                </a:path>
              </a:pathLst>
            </a:custGeom>
            <a:no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10" name="Freeform 309"/>
            <p:cNvSpPr>
              <a:spLocks/>
            </p:cNvSpPr>
            <p:nvPr/>
          </p:nvSpPr>
          <p:spPr bwMode="auto">
            <a:xfrm>
              <a:off x="6384543" y="868363"/>
              <a:ext cx="454025" cy="227012"/>
            </a:xfrm>
            <a:custGeom>
              <a:avLst/>
              <a:gdLst>
                <a:gd name="T0" fmla="*/ 0 w 296"/>
                <a:gd name="T1" fmla="*/ 2147483647 h 134"/>
                <a:gd name="T2" fmla="*/ 2147483647 w 296"/>
                <a:gd name="T3" fmla="*/ 2147483647 h 134"/>
                <a:gd name="T4" fmla="*/ 2147483647 w 296"/>
                <a:gd name="T5" fmla="*/ 2147483647 h 134"/>
                <a:gd name="T6" fmla="*/ 2147483647 w 296"/>
                <a:gd name="T7" fmla="*/ 0 h 134"/>
                <a:gd name="T8" fmla="*/ 2147483647 w 296"/>
                <a:gd name="T9" fmla="*/ 2147483647 h 134"/>
                <a:gd name="T10" fmla="*/ 2147483647 w 296"/>
                <a:gd name="T11" fmla="*/ 2147483647 h 134"/>
                <a:gd name="T12" fmla="*/ 2147483647 w 296"/>
                <a:gd name="T13" fmla="*/ 2147483647 h 134"/>
                <a:gd name="T14" fmla="*/ 2147483647 w 296"/>
                <a:gd name="T15" fmla="*/ 2147483647 h 134"/>
                <a:gd name="T16" fmla="*/ 2147483647 w 296"/>
                <a:gd name="T17" fmla="*/ 2147483647 h 134"/>
                <a:gd name="T18" fmla="*/ 2147483647 w 296"/>
                <a:gd name="T19" fmla="*/ 2147483647 h 134"/>
                <a:gd name="T20" fmla="*/ 2147483647 w 296"/>
                <a:gd name="T21" fmla="*/ 2147483647 h 134"/>
                <a:gd name="T22" fmla="*/ 2147483647 w 296"/>
                <a:gd name="T23" fmla="*/ 2147483647 h 134"/>
                <a:gd name="T24" fmla="*/ 2147483647 w 296"/>
                <a:gd name="T25" fmla="*/ 2147483647 h 134"/>
                <a:gd name="T26" fmla="*/ 2147483647 w 296"/>
                <a:gd name="T27" fmla="*/ 2147483647 h 134"/>
                <a:gd name="T28" fmla="*/ 2147483647 w 296"/>
                <a:gd name="T29" fmla="*/ 2147483647 h 134"/>
                <a:gd name="T30" fmla="*/ 2147483647 w 296"/>
                <a:gd name="T31" fmla="*/ 2147483647 h 134"/>
                <a:gd name="T32" fmla="*/ 2147483647 w 296"/>
                <a:gd name="T33" fmla="*/ 2147483647 h 134"/>
                <a:gd name="T34" fmla="*/ 2147483647 w 296"/>
                <a:gd name="T35" fmla="*/ 2147483647 h 134"/>
                <a:gd name="T36" fmla="*/ 2147483647 w 296"/>
                <a:gd name="T37" fmla="*/ 2147483647 h 134"/>
                <a:gd name="T38" fmla="*/ 0 w 296"/>
                <a:gd name="T39" fmla="*/ 2147483647 h 1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6"/>
                <a:gd name="T61" fmla="*/ 0 h 134"/>
                <a:gd name="T62" fmla="*/ 296 w 296"/>
                <a:gd name="T63" fmla="*/ 134 h 1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6" h="134">
                  <a:moveTo>
                    <a:pt x="0" y="54"/>
                  </a:moveTo>
                  <a:lnTo>
                    <a:pt x="151" y="17"/>
                  </a:lnTo>
                  <a:lnTo>
                    <a:pt x="169" y="18"/>
                  </a:lnTo>
                  <a:lnTo>
                    <a:pt x="187" y="0"/>
                  </a:lnTo>
                  <a:lnTo>
                    <a:pt x="202" y="9"/>
                  </a:lnTo>
                  <a:lnTo>
                    <a:pt x="184" y="48"/>
                  </a:lnTo>
                  <a:lnTo>
                    <a:pt x="215" y="45"/>
                  </a:lnTo>
                  <a:lnTo>
                    <a:pt x="233" y="75"/>
                  </a:lnTo>
                  <a:lnTo>
                    <a:pt x="254" y="78"/>
                  </a:lnTo>
                  <a:lnTo>
                    <a:pt x="269" y="73"/>
                  </a:lnTo>
                  <a:lnTo>
                    <a:pt x="269" y="57"/>
                  </a:lnTo>
                  <a:lnTo>
                    <a:pt x="243" y="36"/>
                  </a:lnTo>
                  <a:lnTo>
                    <a:pt x="263" y="34"/>
                  </a:lnTo>
                  <a:lnTo>
                    <a:pt x="296" y="79"/>
                  </a:lnTo>
                  <a:lnTo>
                    <a:pt x="264" y="106"/>
                  </a:lnTo>
                  <a:lnTo>
                    <a:pt x="229" y="93"/>
                  </a:lnTo>
                  <a:lnTo>
                    <a:pt x="206" y="125"/>
                  </a:lnTo>
                  <a:lnTo>
                    <a:pt x="161" y="93"/>
                  </a:lnTo>
                  <a:lnTo>
                    <a:pt x="12" y="134"/>
                  </a:lnTo>
                  <a:lnTo>
                    <a:pt x="0" y="54"/>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11" name="Freeform 310"/>
            <p:cNvSpPr>
              <a:spLocks/>
            </p:cNvSpPr>
            <p:nvPr/>
          </p:nvSpPr>
          <p:spPr bwMode="auto">
            <a:xfrm>
              <a:off x="6403594" y="1038225"/>
              <a:ext cx="233363" cy="196850"/>
            </a:xfrm>
            <a:custGeom>
              <a:avLst/>
              <a:gdLst>
                <a:gd name="T0" fmla="*/ 0 w 153"/>
                <a:gd name="T1" fmla="*/ 2147483647 h 118"/>
                <a:gd name="T2" fmla="*/ 2147483647 w 153"/>
                <a:gd name="T3" fmla="*/ 0 h 118"/>
                <a:gd name="T4" fmla="*/ 2147483647 w 153"/>
                <a:gd name="T5" fmla="*/ 2147483647 h 118"/>
                <a:gd name="T6" fmla="*/ 2147483647 w 153"/>
                <a:gd name="T7" fmla="*/ 2147483647 h 118"/>
                <a:gd name="T8" fmla="*/ 2147483647 w 153"/>
                <a:gd name="T9" fmla="*/ 2147483647 h 118"/>
                <a:gd name="T10" fmla="*/ 2147483647 w 153"/>
                <a:gd name="T11" fmla="*/ 2147483647 h 118"/>
                <a:gd name="T12" fmla="*/ 2147483647 w 153"/>
                <a:gd name="T13" fmla="*/ 2147483647 h 118"/>
                <a:gd name="T14" fmla="*/ 0 w 153"/>
                <a:gd name="T15" fmla="*/ 2147483647 h 118"/>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18"/>
                <a:gd name="T26" fmla="*/ 153 w 153"/>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18">
                  <a:moveTo>
                    <a:pt x="0" y="30"/>
                  </a:moveTo>
                  <a:lnTo>
                    <a:pt x="118" y="0"/>
                  </a:lnTo>
                  <a:lnTo>
                    <a:pt x="153" y="54"/>
                  </a:lnTo>
                  <a:lnTo>
                    <a:pt x="133" y="78"/>
                  </a:lnTo>
                  <a:lnTo>
                    <a:pt x="95" y="69"/>
                  </a:lnTo>
                  <a:lnTo>
                    <a:pt x="37" y="118"/>
                  </a:lnTo>
                  <a:lnTo>
                    <a:pt x="6" y="93"/>
                  </a:lnTo>
                  <a:lnTo>
                    <a:pt x="0" y="3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12" name="Freeform 311"/>
            <p:cNvSpPr>
              <a:spLocks/>
            </p:cNvSpPr>
            <p:nvPr/>
          </p:nvSpPr>
          <p:spPr bwMode="auto">
            <a:xfrm>
              <a:off x="6438518" y="1171575"/>
              <a:ext cx="234950" cy="152400"/>
            </a:xfrm>
            <a:custGeom>
              <a:avLst/>
              <a:gdLst>
                <a:gd name="T0" fmla="*/ 0 w 152"/>
                <a:gd name="T1" fmla="*/ 2147483647 h 91"/>
                <a:gd name="T2" fmla="*/ 2147483647 w 152"/>
                <a:gd name="T3" fmla="*/ 2147483647 h 91"/>
                <a:gd name="T4" fmla="*/ 2147483647 w 152"/>
                <a:gd name="T5" fmla="*/ 0 h 91"/>
                <a:gd name="T6" fmla="*/ 2147483647 w 152"/>
                <a:gd name="T7" fmla="*/ 2147483647 h 91"/>
                <a:gd name="T8" fmla="*/ 2147483647 w 152"/>
                <a:gd name="T9" fmla="*/ 2147483647 h 91"/>
                <a:gd name="T10" fmla="*/ 2147483647 w 152"/>
                <a:gd name="T11" fmla="*/ 2147483647 h 91"/>
                <a:gd name="T12" fmla="*/ 2147483647 w 152"/>
                <a:gd name="T13" fmla="*/ 2147483647 h 91"/>
                <a:gd name="T14" fmla="*/ 0 w 152"/>
                <a:gd name="T15" fmla="*/ 2147483647 h 9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91"/>
                <a:gd name="T26" fmla="*/ 152 w 152"/>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91">
                  <a:moveTo>
                    <a:pt x="0" y="67"/>
                  </a:moveTo>
                  <a:lnTo>
                    <a:pt x="63" y="37"/>
                  </a:lnTo>
                  <a:lnTo>
                    <a:pt x="124" y="0"/>
                  </a:lnTo>
                  <a:lnTo>
                    <a:pt x="134" y="1"/>
                  </a:lnTo>
                  <a:lnTo>
                    <a:pt x="152" y="3"/>
                  </a:lnTo>
                  <a:lnTo>
                    <a:pt x="93" y="51"/>
                  </a:lnTo>
                  <a:lnTo>
                    <a:pt x="18" y="91"/>
                  </a:lnTo>
                  <a:lnTo>
                    <a:pt x="0" y="67"/>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13" name="Freeform 312"/>
            <p:cNvSpPr>
              <a:spLocks/>
            </p:cNvSpPr>
            <p:nvPr/>
          </p:nvSpPr>
          <p:spPr bwMode="auto">
            <a:xfrm>
              <a:off x="6438518" y="455613"/>
              <a:ext cx="247650" cy="481012"/>
            </a:xfrm>
            <a:custGeom>
              <a:avLst/>
              <a:gdLst>
                <a:gd name="T0" fmla="*/ 2147483647 w 162"/>
                <a:gd name="T1" fmla="*/ 0 h 289"/>
                <a:gd name="T2" fmla="*/ 0 w 162"/>
                <a:gd name="T3" fmla="*/ 2147483647 h 289"/>
                <a:gd name="T4" fmla="*/ 2147483647 w 162"/>
                <a:gd name="T5" fmla="*/ 2147483647 h 289"/>
                <a:gd name="T6" fmla="*/ 2147483647 w 162"/>
                <a:gd name="T7" fmla="*/ 2147483647 h 289"/>
                <a:gd name="T8" fmla="*/ 2147483647 w 162"/>
                <a:gd name="T9" fmla="*/ 2147483647 h 289"/>
                <a:gd name="T10" fmla="*/ 2147483647 w 162"/>
                <a:gd name="T11" fmla="*/ 2147483647 h 289"/>
                <a:gd name="T12" fmla="*/ 2147483647 w 162"/>
                <a:gd name="T13" fmla="*/ 2147483647 h 289"/>
                <a:gd name="T14" fmla="*/ 2147483647 w 162"/>
                <a:gd name="T15" fmla="*/ 2147483647 h 289"/>
                <a:gd name="T16" fmla="*/ 2147483647 w 162"/>
                <a:gd name="T17" fmla="*/ 2147483647 h 289"/>
                <a:gd name="T18" fmla="*/ 2147483647 w 162"/>
                <a:gd name="T19" fmla="*/ 2147483647 h 289"/>
                <a:gd name="T20" fmla="*/ 2147483647 w 162"/>
                <a:gd name="T21" fmla="*/ 2147483647 h 289"/>
                <a:gd name="T22" fmla="*/ 2147483647 w 162"/>
                <a:gd name="T23" fmla="*/ 2147483647 h 289"/>
                <a:gd name="T24" fmla="*/ 2147483647 w 162"/>
                <a:gd name="T25" fmla="*/ 0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2"/>
                <a:gd name="T40" fmla="*/ 0 h 289"/>
                <a:gd name="T41" fmla="*/ 162 w 162"/>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2" h="289">
                  <a:moveTo>
                    <a:pt x="34" y="0"/>
                  </a:moveTo>
                  <a:lnTo>
                    <a:pt x="0" y="51"/>
                  </a:lnTo>
                  <a:lnTo>
                    <a:pt x="37" y="118"/>
                  </a:lnTo>
                  <a:lnTo>
                    <a:pt x="15" y="136"/>
                  </a:lnTo>
                  <a:lnTo>
                    <a:pt x="24" y="289"/>
                  </a:lnTo>
                  <a:lnTo>
                    <a:pt x="115" y="267"/>
                  </a:lnTo>
                  <a:lnTo>
                    <a:pt x="138" y="267"/>
                  </a:lnTo>
                  <a:lnTo>
                    <a:pt x="152" y="251"/>
                  </a:lnTo>
                  <a:lnTo>
                    <a:pt x="152" y="222"/>
                  </a:lnTo>
                  <a:lnTo>
                    <a:pt x="162" y="204"/>
                  </a:lnTo>
                  <a:lnTo>
                    <a:pt x="112" y="182"/>
                  </a:lnTo>
                  <a:lnTo>
                    <a:pt x="46" y="14"/>
                  </a:lnTo>
                  <a:lnTo>
                    <a:pt x="34" y="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14" name="Freeform 313"/>
            <p:cNvSpPr>
              <a:spLocks/>
            </p:cNvSpPr>
            <p:nvPr/>
          </p:nvSpPr>
          <p:spPr bwMode="auto">
            <a:xfrm>
              <a:off x="6582981" y="1020763"/>
              <a:ext cx="120650" cy="107950"/>
            </a:xfrm>
            <a:custGeom>
              <a:avLst/>
              <a:gdLst>
                <a:gd name="T0" fmla="*/ 0 w 77"/>
                <a:gd name="T1" fmla="*/ 2147483647 h 64"/>
                <a:gd name="T2" fmla="*/ 2147483647 w 77"/>
                <a:gd name="T3" fmla="*/ 0 h 64"/>
                <a:gd name="T4" fmla="*/ 2147483647 w 77"/>
                <a:gd name="T5" fmla="*/ 2147483647 h 64"/>
                <a:gd name="T6" fmla="*/ 2147483647 w 77"/>
                <a:gd name="T7" fmla="*/ 2147483647 h 64"/>
                <a:gd name="T8" fmla="*/ 2147483647 w 77"/>
                <a:gd name="T9" fmla="*/ 2147483647 h 64"/>
                <a:gd name="T10" fmla="*/ 2147483647 w 77"/>
                <a:gd name="T11" fmla="*/ 2147483647 h 64"/>
                <a:gd name="T12" fmla="*/ 0 w 77"/>
                <a:gd name="T13" fmla="*/ 2147483647 h 64"/>
                <a:gd name="T14" fmla="*/ 0 60000 65536"/>
                <a:gd name="T15" fmla="*/ 0 60000 65536"/>
                <a:gd name="T16" fmla="*/ 0 60000 65536"/>
                <a:gd name="T17" fmla="*/ 0 60000 65536"/>
                <a:gd name="T18" fmla="*/ 0 60000 65536"/>
                <a:gd name="T19" fmla="*/ 0 60000 65536"/>
                <a:gd name="T20" fmla="*/ 0 60000 65536"/>
                <a:gd name="T21" fmla="*/ 0 w 77"/>
                <a:gd name="T22" fmla="*/ 0 h 64"/>
                <a:gd name="T23" fmla="*/ 77 w 77"/>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64">
                  <a:moveTo>
                    <a:pt x="0" y="10"/>
                  </a:moveTo>
                  <a:lnTo>
                    <a:pt x="32" y="0"/>
                  </a:lnTo>
                  <a:lnTo>
                    <a:pt x="77" y="33"/>
                  </a:lnTo>
                  <a:lnTo>
                    <a:pt x="68" y="42"/>
                  </a:lnTo>
                  <a:lnTo>
                    <a:pt x="46" y="42"/>
                  </a:lnTo>
                  <a:lnTo>
                    <a:pt x="35" y="64"/>
                  </a:lnTo>
                  <a:lnTo>
                    <a:pt x="0" y="10"/>
                  </a:lnTo>
                  <a:close/>
                </a:path>
              </a:pathLst>
            </a:custGeom>
            <a:no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15" name="Freeform 314"/>
            <p:cNvSpPr>
              <a:spLocks/>
            </p:cNvSpPr>
            <p:nvPr/>
          </p:nvSpPr>
          <p:spPr bwMode="auto">
            <a:xfrm>
              <a:off x="6327347" y="1837131"/>
              <a:ext cx="65105" cy="118134"/>
            </a:xfrm>
            <a:custGeom>
              <a:avLst/>
              <a:gdLst>
                <a:gd name="T0" fmla="*/ 0 w 42"/>
                <a:gd name="T1" fmla="*/ 2147483647 h 71"/>
                <a:gd name="T2" fmla="*/ 2147483647 w 42"/>
                <a:gd name="T3" fmla="*/ 0 h 71"/>
                <a:gd name="T4" fmla="*/ 2147483647 w 42"/>
                <a:gd name="T5" fmla="*/ 2147483647 h 71"/>
                <a:gd name="T6" fmla="*/ 2147483647 w 42"/>
                <a:gd name="T7" fmla="*/ 2147483647 h 71"/>
                <a:gd name="T8" fmla="*/ 0 w 42"/>
                <a:gd name="T9" fmla="*/ 2147483647 h 71"/>
                <a:gd name="T10" fmla="*/ 0 60000 65536"/>
                <a:gd name="T11" fmla="*/ 0 60000 65536"/>
                <a:gd name="T12" fmla="*/ 0 60000 65536"/>
                <a:gd name="T13" fmla="*/ 0 60000 65536"/>
                <a:gd name="T14" fmla="*/ 0 60000 65536"/>
                <a:gd name="T15" fmla="*/ 0 w 42"/>
                <a:gd name="T16" fmla="*/ 0 h 71"/>
                <a:gd name="T17" fmla="*/ 42 w 42"/>
                <a:gd name="T18" fmla="*/ 71 h 71"/>
              </a:gdLst>
              <a:ahLst/>
              <a:cxnLst>
                <a:cxn ang="T10">
                  <a:pos x="T0" y="T1"/>
                </a:cxn>
                <a:cxn ang="T11">
                  <a:pos x="T2" y="T3"/>
                </a:cxn>
                <a:cxn ang="T12">
                  <a:pos x="T4" y="T5"/>
                </a:cxn>
                <a:cxn ang="T13">
                  <a:pos x="T6" y="T7"/>
                </a:cxn>
                <a:cxn ang="T14">
                  <a:pos x="T8" y="T9"/>
                </a:cxn>
              </a:cxnLst>
              <a:rect l="T15" t="T16" r="T17" b="T18"/>
              <a:pathLst>
                <a:path w="42" h="71">
                  <a:moveTo>
                    <a:pt x="0" y="6"/>
                  </a:moveTo>
                  <a:lnTo>
                    <a:pt x="42" y="0"/>
                  </a:lnTo>
                  <a:lnTo>
                    <a:pt x="18" y="71"/>
                  </a:lnTo>
                  <a:lnTo>
                    <a:pt x="2" y="70"/>
                  </a:lnTo>
                  <a:lnTo>
                    <a:pt x="0" y="6"/>
                  </a:lnTo>
                  <a:close/>
                </a:path>
              </a:pathLst>
            </a:custGeom>
            <a:no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316" name="Text Box 67"/>
            <p:cNvSpPr txBox="1">
              <a:spLocks noChangeArrowheads="1"/>
            </p:cNvSpPr>
            <p:nvPr/>
          </p:nvSpPr>
          <p:spPr bwMode="auto">
            <a:xfrm>
              <a:off x="5067630" y="2034021"/>
              <a:ext cx="475537" cy="232929"/>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KY</a:t>
              </a:r>
            </a:p>
          </p:txBody>
        </p:sp>
        <p:sp>
          <p:nvSpPr>
            <p:cNvPr id="317" name="Text Box 68"/>
            <p:cNvSpPr txBox="1">
              <a:spLocks noChangeArrowheads="1"/>
            </p:cNvSpPr>
            <p:nvPr/>
          </p:nvSpPr>
          <p:spPr bwMode="auto">
            <a:xfrm>
              <a:off x="4919251" y="2888218"/>
              <a:ext cx="481042" cy="226457"/>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AL</a:t>
              </a:r>
            </a:p>
          </p:txBody>
        </p:sp>
        <p:sp>
          <p:nvSpPr>
            <p:cNvPr id="318" name="Text Box 70"/>
            <p:cNvSpPr txBox="1">
              <a:spLocks noChangeArrowheads="1"/>
            </p:cNvSpPr>
            <p:nvPr/>
          </p:nvSpPr>
          <p:spPr bwMode="auto">
            <a:xfrm>
              <a:off x="5829214" y="2212736"/>
              <a:ext cx="495004" cy="254239"/>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NC</a:t>
              </a:r>
            </a:p>
          </p:txBody>
        </p:sp>
        <p:sp>
          <p:nvSpPr>
            <p:cNvPr id="319" name="Text Box 72"/>
            <p:cNvSpPr txBox="1">
              <a:spLocks noChangeArrowheads="1"/>
            </p:cNvSpPr>
            <p:nvPr/>
          </p:nvSpPr>
          <p:spPr bwMode="auto">
            <a:xfrm>
              <a:off x="5764109" y="1291900"/>
              <a:ext cx="560109" cy="184476"/>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PA</a:t>
              </a:r>
            </a:p>
          </p:txBody>
        </p:sp>
        <p:sp>
          <p:nvSpPr>
            <p:cNvPr id="320" name="Text Box 73"/>
            <p:cNvSpPr txBox="1">
              <a:spLocks noChangeArrowheads="1"/>
            </p:cNvSpPr>
            <p:nvPr/>
          </p:nvSpPr>
          <p:spPr bwMode="auto">
            <a:xfrm>
              <a:off x="6477240" y="245356"/>
              <a:ext cx="494678" cy="221370"/>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a:ln>
                  <a:noFill/>
                </a:ln>
                <a:solidFill>
                  <a:sysClr val="windowText" lastClr="000000"/>
                </a:solidFill>
                <a:effectLst/>
                <a:uLnTx/>
                <a:uFillTx/>
                <a:latin typeface="Calibri" pitchFamily="34" charset="0"/>
              </a:endParaRPr>
            </a:p>
          </p:txBody>
        </p:sp>
        <p:sp>
          <p:nvSpPr>
            <p:cNvPr id="321" name="Text Box 75"/>
            <p:cNvSpPr txBox="1">
              <a:spLocks noChangeArrowheads="1"/>
            </p:cNvSpPr>
            <p:nvPr/>
          </p:nvSpPr>
          <p:spPr bwMode="auto">
            <a:xfrm>
              <a:off x="6395480" y="1720512"/>
              <a:ext cx="166868" cy="303651"/>
            </a:xfrm>
            <a:prstGeom prst="rect">
              <a:avLst/>
            </a:prstGeom>
            <a:noFill/>
            <a:ln w="9525">
              <a:noFill/>
              <a:miter lim="800000"/>
              <a:headEnd/>
              <a:tailEnd/>
            </a:ln>
          </p:spPr>
          <p:txBody>
            <a:bodyPr wrap="square" lIns="86602" tIns="43301" rIns="86602" bIns="4330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ysClr val="windowText" lastClr="000000"/>
                </a:solidFill>
                <a:effectLst/>
                <a:uLnTx/>
                <a:uFillTx/>
                <a:latin typeface="Calibri" pitchFamily="34" charset="0"/>
              </a:endParaRPr>
            </a:p>
          </p:txBody>
        </p:sp>
        <p:sp>
          <p:nvSpPr>
            <p:cNvPr id="322" name="Text Box 78"/>
            <p:cNvSpPr txBox="1">
              <a:spLocks noChangeArrowheads="1"/>
            </p:cNvSpPr>
            <p:nvPr/>
          </p:nvSpPr>
          <p:spPr bwMode="auto">
            <a:xfrm>
              <a:off x="6834564" y="608843"/>
              <a:ext cx="546929" cy="267457"/>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ysClr val="windowText" lastClr="000000"/>
                  </a:solidFill>
                  <a:effectLst/>
                  <a:uLnTx/>
                  <a:uFillTx/>
                  <a:latin typeface="Calibri" pitchFamily="34" charset="0"/>
                </a:rPr>
                <a:t>MA</a:t>
              </a:r>
            </a:p>
          </p:txBody>
        </p:sp>
        <p:sp>
          <p:nvSpPr>
            <p:cNvPr id="323" name="Line 81"/>
            <p:cNvSpPr>
              <a:spLocks noChangeShapeType="1"/>
            </p:cNvSpPr>
            <p:nvPr/>
          </p:nvSpPr>
          <p:spPr bwMode="auto">
            <a:xfrm flipH="1">
              <a:off x="6677099" y="840567"/>
              <a:ext cx="230140" cy="149938"/>
            </a:xfrm>
            <a:prstGeom prst="line">
              <a:avLst/>
            </a:prstGeom>
            <a:noFill/>
            <a:ln w="28575">
              <a:solidFill>
                <a:sysClr val="windowText" lastClr="000000"/>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Calibri" panose="020F0502020204030204"/>
              </a:endParaRPr>
            </a:p>
          </p:txBody>
        </p:sp>
        <p:sp>
          <p:nvSpPr>
            <p:cNvPr id="324" name="Text Box 89"/>
            <p:cNvSpPr txBox="1">
              <a:spLocks noChangeArrowheads="1"/>
            </p:cNvSpPr>
            <p:nvPr/>
          </p:nvSpPr>
          <p:spPr bwMode="auto">
            <a:xfrm>
              <a:off x="3259818" y="3244135"/>
              <a:ext cx="464075" cy="261066"/>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TX</a:t>
              </a:r>
            </a:p>
          </p:txBody>
        </p:sp>
        <p:sp>
          <p:nvSpPr>
            <p:cNvPr id="325" name="Text Box 90"/>
            <p:cNvSpPr txBox="1">
              <a:spLocks noChangeArrowheads="1"/>
            </p:cNvSpPr>
            <p:nvPr/>
          </p:nvSpPr>
          <p:spPr bwMode="auto">
            <a:xfrm>
              <a:off x="4060271" y="2597025"/>
              <a:ext cx="444672" cy="241425"/>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AR</a:t>
              </a:r>
            </a:p>
          </p:txBody>
        </p:sp>
        <p:sp>
          <p:nvSpPr>
            <p:cNvPr id="326" name="Text Box 94"/>
            <p:cNvSpPr txBox="1">
              <a:spLocks noChangeArrowheads="1"/>
            </p:cNvSpPr>
            <p:nvPr/>
          </p:nvSpPr>
          <p:spPr bwMode="auto">
            <a:xfrm>
              <a:off x="5305341" y="2883674"/>
              <a:ext cx="714646" cy="315023"/>
            </a:xfrm>
            <a:prstGeom prst="rect">
              <a:avLst/>
            </a:prstGeom>
            <a:noFill/>
            <a:ln w="9525">
              <a:noFill/>
              <a:miter lim="800000"/>
              <a:headEnd/>
              <a:tailEnd/>
            </a:ln>
          </p:spPr>
          <p:txBody>
            <a:bodyPr wrap="square" lIns="86602" tIns="43301" rIns="86602" bIns="4330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ct val="5000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 GA</a:t>
              </a:r>
            </a:p>
          </p:txBody>
        </p:sp>
        <p:sp>
          <p:nvSpPr>
            <p:cNvPr id="327" name="Text Box 95"/>
            <p:cNvSpPr txBox="1">
              <a:spLocks noChangeArrowheads="1"/>
            </p:cNvSpPr>
            <p:nvPr/>
          </p:nvSpPr>
          <p:spPr bwMode="auto">
            <a:xfrm>
              <a:off x="2334714" y="2701930"/>
              <a:ext cx="401232" cy="240501"/>
            </a:xfrm>
            <a:prstGeom prst="rect">
              <a:avLst/>
            </a:prstGeom>
            <a:noFill/>
            <a:ln w="9525">
              <a:noFill/>
              <a:miter lim="800000"/>
              <a:headEnd/>
              <a:tailEnd/>
            </a:ln>
          </p:spPr>
          <p:txBody>
            <a:bodyPr wrap="square" lIns="21049" tIns="10525" rIns="21049" bIns="10525">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ct val="5000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NM</a:t>
              </a:r>
            </a:p>
          </p:txBody>
        </p:sp>
        <p:sp>
          <p:nvSpPr>
            <p:cNvPr id="328" name="Text Box 106"/>
            <p:cNvSpPr txBox="1">
              <a:spLocks noChangeArrowheads="1"/>
            </p:cNvSpPr>
            <p:nvPr/>
          </p:nvSpPr>
          <p:spPr bwMode="auto">
            <a:xfrm>
              <a:off x="6463614" y="1302500"/>
              <a:ext cx="527354" cy="269125"/>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NJ</a:t>
              </a:r>
            </a:p>
          </p:txBody>
        </p:sp>
        <p:sp>
          <p:nvSpPr>
            <p:cNvPr id="329" name="Line 107"/>
            <p:cNvSpPr>
              <a:spLocks noChangeShapeType="1"/>
            </p:cNvSpPr>
            <p:nvPr/>
          </p:nvSpPr>
          <p:spPr bwMode="auto">
            <a:xfrm flipH="1" flipV="1">
              <a:off x="6393966" y="1455468"/>
              <a:ext cx="130211" cy="0"/>
            </a:xfrm>
            <a:prstGeom prst="line">
              <a:avLst/>
            </a:prstGeom>
            <a:noFill/>
            <a:ln w="28575">
              <a:solidFill>
                <a:sysClr val="windowText" lastClr="000000"/>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Calibri" panose="020F0502020204030204"/>
              </a:endParaRPr>
            </a:p>
          </p:txBody>
        </p:sp>
        <p:sp>
          <p:nvSpPr>
            <p:cNvPr id="330" name="Freeform 329"/>
            <p:cNvSpPr>
              <a:spLocks/>
            </p:cNvSpPr>
            <p:nvPr/>
          </p:nvSpPr>
          <p:spPr bwMode="auto">
            <a:xfrm>
              <a:off x="0" y="3198697"/>
              <a:ext cx="1503483" cy="1546341"/>
            </a:xfrm>
            <a:custGeom>
              <a:avLst/>
              <a:gdLst>
                <a:gd name="T0" fmla="*/ 2147483647 w 993"/>
                <a:gd name="T1" fmla="*/ 2147483647 h 1021"/>
                <a:gd name="T2" fmla="*/ 2147483647 w 993"/>
                <a:gd name="T3" fmla="*/ 0 h 1021"/>
                <a:gd name="T4" fmla="*/ 2147483647 w 993"/>
                <a:gd name="T5" fmla="*/ 2147483647 h 1021"/>
                <a:gd name="T6" fmla="*/ 2147483647 w 993"/>
                <a:gd name="T7" fmla="*/ 2147483647 h 1021"/>
                <a:gd name="T8" fmla="*/ 2147483647 w 993"/>
                <a:gd name="T9" fmla="*/ 2147483647 h 1021"/>
                <a:gd name="T10" fmla="*/ 2147483647 w 993"/>
                <a:gd name="T11" fmla="*/ 2147483647 h 1021"/>
                <a:gd name="T12" fmla="*/ 2147483647 w 993"/>
                <a:gd name="T13" fmla="*/ 2147483647 h 1021"/>
                <a:gd name="T14" fmla="*/ 2147483647 w 993"/>
                <a:gd name="T15" fmla="*/ 2147483647 h 1021"/>
                <a:gd name="T16" fmla="*/ 2147483647 w 993"/>
                <a:gd name="T17" fmla="*/ 2147483647 h 1021"/>
                <a:gd name="T18" fmla="*/ 2147483647 w 993"/>
                <a:gd name="T19" fmla="*/ 2147483647 h 1021"/>
                <a:gd name="T20" fmla="*/ 2147483647 w 993"/>
                <a:gd name="T21" fmla="*/ 2147483647 h 1021"/>
                <a:gd name="T22" fmla="*/ 2147483647 w 993"/>
                <a:gd name="T23" fmla="*/ 2147483647 h 1021"/>
                <a:gd name="T24" fmla="*/ 2147483647 w 993"/>
                <a:gd name="T25" fmla="*/ 2147483647 h 1021"/>
                <a:gd name="T26" fmla="*/ 2147483647 w 993"/>
                <a:gd name="T27" fmla="*/ 2147483647 h 1021"/>
                <a:gd name="T28" fmla="*/ 2147483647 w 993"/>
                <a:gd name="T29" fmla="*/ 2147483647 h 1021"/>
                <a:gd name="T30" fmla="*/ 2147483647 w 993"/>
                <a:gd name="T31" fmla="*/ 2147483647 h 1021"/>
                <a:gd name="T32" fmla="*/ 2147483647 w 993"/>
                <a:gd name="T33" fmla="*/ 2147483647 h 1021"/>
                <a:gd name="T34" fmla="*/ 2147483647 w 993"/>
                <a:gd name="T35" fmla="*/ 2147483647 h 1021"/>
                <a:gd name="T36" fmla="*/ 2147483647 w 993"/>
                <a:gd name="T37" fmla="*/ 2147483647 h 1021"/>
                <a:gd name="T38" fmla="*/ 2147483647 w 993"/>
                <a:gd name="T39" fmla="*/ 2147483647 h 1021"/>
                <a:gd name="T40" fmla="*/ 2147483647 w 993"/>
                <a:gd name="T41" fmla="*/ 2147483647 h 1021"/>
                <a:gd name="T42" fmla="*/ 2147483647 w 993"/>
                <a:gd name="T43" fmla="*/ 2147483647 h 1021"/>
                <a:gd name="T44" fmla="*/ 0 w 993"/>
                <a:gd name="T45" fmla="*/ 2147483647 h 1021"/>
                <a:gd name="T46" fmla="*/ 2147483647 w 993"/>
                <a:gd name="T47" fmla="*/ 2147483647 h 1021"/>
                <a:gd name="T48" fmla="*/ 2147483647 w 993"/>
                <a:gd name="T49" fmla="*/ 2147483647 h 1021"/>
                <a:gd name="T50" fmla="*/ 2147483647 w 993"/>
                <a:gd name="T51" fmla="*/ 2147483647 h 1021"/>
                <a:gd name="T52" fmla="*/ 2147483647 w 993"/>
                <a:gd name="T53" fmla="*/ 2147483647 h 1021"/>
                <a:gd name="T54" fmla="*/ 2147483647 w 993"/>
                <a:gd name="T55" fmla="*/ 2147483647 h 1021"/>
                <a:gd name="T56" fmla="*/ 2147483647 w 993"/>
                <a:gd name="T57" fmla="*/ 2147483647 h 1021"/>
                <a:gd name="T58" fmla="*/ 2147483647 w 993"/>
                <a:gd name="T59" fmla="*/ 2147483647 h 1021"/>
                <a:gd name="T60" fmla="*/ 2147483647 w 993"/>
                <a:gd name="T61" fmla="*/ 2147483647 h 1021"/>
                <a:gd name="T62" fmla="*/ 2147483647 w 993"/>
                <a:gd name="T63" fmla="*/ 2147483647 h 1021"/>
                <a:gd name="T64" fmla="*/ 2147483647 w 993"/>
                <a:gd name="T65" fmla="*/ 2147483647 h 1021"/>
                <a:gd name="T66" fmla="*/ 2147483647 w 993"/>
                <a:gd name="T67" fmla="*/ 2147483647 h 1021"/>
                <a:gd name="T68" fmla="*/ 2147483647 w 993"/>
                <a:gd name="T69" fmla="*/ 2147483647 h 1021"/>
                <a:gd name="T70" fmla="*/ 2147483647 w 993"/>
                <a:gd name="T71" fmla="*/ 2147483647 h 1021"/>
                <a:gd name="T72" fmla="*/ 2147483647 w 993"/>
                <a:gd name="T73" fmla="*/ 2147483647 h 1021"/>
                <a:gd name="T74" fmla="*/ 2147483647 w 993"/>
                <a:gd name="T75" fmla="*/ 2147483647 h 1021"/>
                <a:gd name="T76" fmla="*/ 2147483647 w 993"/>
                <a:gd name="T77" fmla="*/ 2147483647 h 1021"/>
                <a:gd name="T78" fmla="*/ 2147483647 w 993"/>
                <a:gd name="T79" fmla="*/ 2147483647 h 1021"/>
                <a:gd name="T80" fmla="*/ 2147483647 w 993"/>
                <a:gd name="T81" fmla="*/ 2147483647 h 1021"/>
                <a:gd name="T82" fmla="*/ 2147483647 w 993"/>
                <a:gd name="T83" fmla="*/ 2147483647 h 10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3"/>
                <a:gd name="T127" fmla="*/ 0 h 1021"/>
                <a:gd name="T128" fmla="*/ 993 w 993"/>
                <a:gd name="T129" fmla="*/ 1021 h 10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3" h="1021">
                  <a:moveTo>
                    <a:pt x="160" y="152"/>
                  </a:moveTo>
                  <a:lnTo>
                    <a:pt x="360" y="0"/>
                  </a:lnTo>
                  <a:lnTo>
                    <a:pt x="456" y="25"/>
                  </a:lnTo>
                  <a:lnTo>
                    <a:pt x="504" y="76"/>
                  </a:lnTo>
                  <a:lnTo>
                    <a:pt x="688" y="93"/>
                  </a:lnTo>
                  <a:lnTo>
                    <a:pt x="696" y="599"/>
                  </a:lnTo>
                  <a:lnTo>
                    <a:pt x="752" y="615"/>
                  </a:lnTo>
                  <a:lnTo>
                    <a:pt x="784" y="674"/>
                  </a:lnTo>
                  <a:lnTo>
                    <a:pt x="824" y="649"/>
                  </a:lnTo>
                  <a:lnTo>
                    <a:pt x="912" y="792"/>
                  </a:lnTo>
                  <a:lnTo>
                    <a:pt x="992" y="851"/>
                  </a:lnTo>
                  <a:lnTo>
                    <a:pt x="992" y="902"/>
                  </a:lnTo>
                  <a:lnTo>
                    <a:pt x="896" y="910"/>
                  </a:lnTo>
                  <a:lnTo>
                    <a:pt x="848" y="742"/>
                  </a:lnTo>
                  <a:lnTo>
                    <a:pt x="544" y="582"/>
                  </a:lnTo>
                  <a:lnTo>
                    <a:pt x="552" y="632"/>
                  </a:lnTo>
                  <a:lnTo>
                    <a:pt x="480" y="700"/>
                  </a:lnTo>
                  <a:lnTo>
                    <a:pt x="472" y="674"/>
                  </a:lnTo>
                  <a:lnTo>
                    <a:pt x="448" y="674"/>
                  </a:lnTo>
                  <a:lnTo>
                    <a:pt x="392" y="818"/>
                  </a:lnTo>
                  <a:lnTo>
                    <a:pt x="224" y="953"/>
                  </a:lnTo>
                  <a:lnTo>
                    <a:pt x="48" y="1020"/>
                  </a:lnTo>
                  <a:lnTo>
                    <a:pt x="0" y="1012"/>
                  </a:lnTo>
                  <a:lnTo>
                    <a:pt x="200" y="894"/>
                  </a:lnTo>
                  <a:lnTo>
                    <a:pt x="224" y="894"/>
                  </a:lnTo>
                  <a:lnTo>
                    <a:pt x="296" y="801"/>
                  </a:lnTo>
                  <a:lnTo>
                    <a:pt x="328" y="801"/>
                  </a:lnTo>
                  <a:lnTo>
                    <a:pt x="376" y="725"/>
                  </a:lnTo>
                  <a:lnTo>
                    <a:pt x="360" y="700"/>
                  </a:lnTo>
                  <a:lnTo>
                    <a:pt x="256" y="708"/>
                  </a:lnTo>
                  <a:lnTo>
                    <a:pt x="184" y="540"/>
                  </a:lnTo>
                  <a:lnTo>
                    <a:pt x="224" y="455"/>
                  </a:lnTo>
                  <a:lnTo>
                    <a:pt x="288" y="430"/>
                  </a:lnTo>
                  <a:lnTo>
                    <a:pt x="264" y="362"/>
                  </a:lnTo>
                  <a:lnTo>
                    <a:pt x="192" y="396"/>
                  </a:lnTo>
                  <a:lnTo>
                    <a:pt x="144" y="295"/>
                  </a:lnTo>
                  <a:lnTo>
                    <a:pt x="200" y="270"/>
                  </a:lnTo>
                  <a:lnTo>
                    <a:pt x="256" y="295"/>
                  </a:lnTo>
                  <a:lnTo>
                    <a:pt x="280" y="287"/>
                  </a:lnTo>
                  <a:lnTo>
                    <a:pt x="232" y="194"/>
                  </a:lnTo>
                  <a:lnTo>
                    <a:pt x="160" y="194"/>
                  </a:lnTo>
                  <a:lnTo>
                    <a:pt x="160" y="152"/>
                  </a:lnTo>
                </a:path>
              </a:pathLst>
            </a:custGeom>
            <a:noFill/>
            <a:ln w="15875" cap="rnd">
              <a:solidFill>
                <a:sysClr val="windowText" lastClr="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Calibri" pitchFamily="34" charset="0"/>
              </a:endParaRPr>
            </a:p>
          </p:txBody>
        </p:sp>
        <p:sp>
          <p:nvSpPr>
            <p:cNvPr id="331" name="Text Box 28"/>
            <p:cNvSpPr txBox="1">
              <a:spLocks noChangeArrowheads="1"/>
            </p:cNvSpPr>
            <p:nvPr/>
          </p:nvSpPr>
          <p:spPr bwMode="auto">
            <a:xfrm>
              <a:off x="3997175" y="2035535"/>
              <a:ext cx="583968" cy="240940"/>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MO</a:t>
              </a:r>
            </a:p>
          </p:txBody>
        </p:sp>
        <p:sp>
          <p:nvSpPr>
            <p:cNvPr id="332" name="Text Box 28"/>
            <p:cNvSpPr txBox="1">
              <a:spLocks noChangeArrowheads="1"/>
            </p:cNvSpPr>
            <p:nvPr/>
          </p:nvSpPr>
          <p:spPr bwMode="auto">
            <a:xfrm>
              <a:off x="5936851" y="206049"/>
              <a:ext cx="501667" cy="194002"/>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NH</a:t>
              </a:r>
            </a:p>
          </p:txBody>
        </p:sp>
        <p:sp>
          <p:nvSpPr>
            <p:cNvPr id="333" name="Line 80"/>
            <p:cNvSpPr>
              <a:spLocks noChangeShapeType="1"/>
            </p:cNvSpPr>
            <p:nvPr/>
          </p:nvSpPr>
          <p:spPr bwMode="auto">
            <a:xfrm>
              <a:off x="6276593" y="428625"/>
              <a:ext cx="197620" cy="92375"/>
            </a:xfrm>
            <a:prstGeom prst="line">
              <a:avLst/>
            </a:prstGeom>
            <a:noFill/>
            <a:ln w="28575">
              <a:solidFill>
                <a:sysClr val="windowText" lastClr="000000"/>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Calibri" panose="020F0502020204030204"/>
              </a:endParaRPr>
            </a:p>
          </p:txBody>
        </p:sp>
        <p:sp>
          <p:nvSpPr>
            <p:cNvPr id="334" name="Text Box 28"/>
            <p:cNvSpPr txBox="1">
              <a:spLocks noChangeArrowheads="1"/>
            </p:cNvSpPr>
            <p:nvPr/>
          </p:nvSpPr>
          <p:spPr bwMode="auto">
            <a:xfrm>
              <a:off x="5133593" y="1447800"/>
              <a:ext cx="522748" cy="318280"/>
            </a:xfrm>
            <a:prstGeom prst="rect">
              <a:avLst/>
            </a:prstGeom>
            <a:noFill/>
            <a:ln w="9525">
              <a:noFill/>
              <a:miter lim="800000"/>
              <a:headEnd/>
              <a:tailEnd/>
            </a:ln>
          </p:spPr>
          <p:txBody>
            <a:bodyPr wrap="square" lIns="86602" tIns="43301" rIns="86602" bIns="4330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OH*</a:t>
              </a:r>
            </a:p>
          </p:txBody>
        </p:sp>
        <p:sp>
          <p:nvSpPr>
            <p:cNvPr id="335" name="Text Box 28"/>
            <p:cNvSpPr txBox="1">
              <a:spLocks noChangeArrowheads="1"/>
            </p:cNvSpPr>
            <p:nvPr/>
          </p:nvSpPr>
          <p:spPr bwMode="auto">
            <a:xfrm>
              <a:off x="4433231" y="1719672"/>
              <a:ext cx="414612" cy="232954"/>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IL</a:t>
              </a:r>
            </a:p>
          </p:txBody>
        </p:sp>
        <p:sp>
          <p:nvSpPr>
            <p:cNvPr id="336" name="Text Box 28"/>
            <p:cNvSpPr txBox="1">
              <a:spLocks noChangeArrowheads="1"/>
            </p:cNvSpPr>
            <p:nvPr/>
          </p:nvSpPr>
          <p:spPr bwMode="auto">
            <a:xfrm>
              <a:off x="4152052" y="3158078"/>
              <a:ext cx="438616" cy="223298"/>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LA</a:t>
              </a:r>
            </a:p>
          </p:txBody>
        </p:sp>
        <p:sp>
          <p:nvSpPr>
            <p:cNvPr id="337" name="Text Box 28"/>
            <p:cNvSpPr txBox="1">
              <a:spLocks noChangeArrowheads="1"/>
            </p:cNvSpPr>
            <p:nvPr/>
          </p:nvSpPr>
          <p:spPr bwMode="auto">
            <a:xfrm>
              <a:off x="5959425" y="872372"/>
              <a:ext cx="555293" cy="242053"/>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NY</a:t>
              </a:r>
            </a:p>
          </p:txBody>
        </p:sp>
        <p:sp>
          <p:nvSpPr>
            <p:cNvPr id="338" name="Text Box 97"/>
            <p:cNvSpPr txBox="1">
              <a:spLocks noChangeArrowheads="1"/>
            </p:cNvSpPr>
            <p:nvPr/>
          </p:nvSpPr>
          <p:spPr bwMode="auto">
            <a:xfrm>
              <a:off x="6581393" y="1954308"/>
              <a:ext cx="916020" cy="252088"/>
            </a:xfrm>
            <a:prstGeom prst="rect">
              <a:avLst/>
            </a:prstGeom>
            <a:noFill/>
            <a:ln w="9525">
              <a:noFill/>
              <a:miter lim="800000"/>
              <a:headEnd/>
              <a:tailEnd/>
            </a:ln>
          </p:spPr>
          <p:txBody>
            <a:bodyPr wrap="square" lIns="21049" tIns="10525" rIns="21049" bIns="10525">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ysClr val="windowText" lastClr="000000"/>
                  </a:solidFill>
                  <a:effectLst/>
                  <a:uLnTx/>
                  <a:uFillTx/>
                  <a:latin typeface="Calibri" pitchFamily="34" charset="0"/>
                </a:rPr>
                <a:t>Wash DC</a:t>
              </a:r>
            </a:p>
          </p:txBody>
        </p:sp>
        <p:sp>
          <p:nvSpPr>
            <p:cNvPr id="339" name="Flowchart: Connector 338"/>
            <p:cNvSpPr/>
            <p:nvPr/>
          </p:nvSpPr>
          <p:spPr>
            <a:xfrm>
              <a:off x="6047993" y="1752600"/>
              <a:ext cx="76200" cy="76200"/>
            </a:xfrm>
            <a:prstGeom prst="flowChartConnector">
              <a:avLst/>
            </a:prstGeom>
            <a:solidFill>
              <a:srgbClr val="4F81BD">
                <a:lumMod val="20000"/>
                <a:lumOff val="80000"/>
              </a:srgbClr>
            </a:solidFill>
            <a:ln w="19050" cap="flat" cmpd="sng" algn="ctr">
              <a:solidFill>
                <a:sysClr val="windowText" lastClr="000000"/>
              </a:solidFill>
              <a:prstDash val="solid"/>
            </a:ln>
            <a:effectLst/>
          </p:spPr>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panose="020F0502020204030204"/>
              </a:endParaRPr>
            </a:p>
          </p:txBody>
        </p:sp>
        <p:sp>
          <p:nvSpPr>
            <p:cNvPr id="340" name="Line 84"/>
            <p:cNvSpPr>
              <a:spLocks noChangeShapeType="1"/>
            </p:cNvSpPr>
            <p:nvPr/>
          </p:nvSpPr>
          <p:spPr bwMode="auto">
            <a:xfrm flipH="1" flipV="1">
              <a:off x="6124193" y="1828800"/>
              <a:ext cx="457200" cy="152400"/>
            </a:xfrm>
            <a:prstGeom prst="line">
              <a:avLst/>
            </a:prstGeom>
            <a:noFill/>
            <a:ln w="28575">
              <a:solidFill>
                <a:sysClr val="windowText" lastClr="000000"/>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Calibri" panose="020F0502020204030204"/>
              </a:endParaRPr>
            </a:p>
          </p:txBody>
        </p:sp>
        <p:sp>
          <p:nvSpPr>
            <p:cNvPr id="341" name="Text Box 99"/>
            <p:cNvSpPr txBox="1">
              <a:spLocks noChangeArrowheads="1"/>
            </p:cNvSpPr>
            <p:nvPr/>
          </p:nvSpPr>
          <p:spPr bwMode="auto">
            <a:xfrm>
              <a:off x="5895593" y="3657600"/>
              <a:ext cx="472393" cy="252088"/>
            </a:xfrm>
            <a:prstGeom prst="rect">
              <a:avLst/>
            </a:prstGeom>
            <a:noFill/>
            <a:ln w="9525">
              <a:noFill/>
              <a:miter lim="800000"/>
              <a:headEnd/>
              <a:tailEnd/>
            </a:ln>
          </p:spPr>
          <p:txBody>
            <a:bodyPr wrap="square" lIns="21049" tIns="10525" rIns="21049" bIns="10525">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ct val="5000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FL</a:t>
              </a:r>
            </a:p>
          </p:txBody>
        </p:sp>
        <p:sp>
          <p:nvSpPr>
            <p:cNvPr id="342" name="Text Box 29"/>
            <p:cNvSpPr txBox="1">
              <a:spLocks noChangeArrowheads="1"/>
            </p:cNvSpPr>
            <p:nvPr/>
          </p:nvSpPr>
          <p:spPr bwMode="auto">
            <a:xfrm>
              <a:off x="666368" y="1990725"/>
              <a:ext cx="590932" cy="314812"/>
            </a:xfrm>
            <a:prstGeom prst="rect">
              <a:avLst/>
            </a:prstGeom>
            <a:noFill/>
            <a:ln w="9525">
              <a:noFill/>
              <a:miter lim="800000"/>
              <a:headEnd/>
              <a:tailEnd/>
            </a:ln>
          </p:spPr>
          <p:txBody>
            <a:bodyPr wrap="square" lIns="86602" tIns="43301" rIns="86602" bIns="4330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CA*</a:t>
              </a:r>
            </a:p>
          </p:txBody>
        </p:sp>
        <p:sp>
          <p:nvSpPr>
            <p:cNvPr id="343" name="Text Box 30"/>
            <p:cNvSpPr txBox="1">
              <a:spLocks noChangeArrowheads="1"/>
            </p:cNvSpPr>
            <p:nvPr/>
          </p:nvSpPr>
          <p:spPr bwMode="auto">
            <a:xfrm>
              <a:off x="3076193" y="990600"/>
              <a:ext cx="388095" cy="318280"/>
            </a:xfrm>
            <a:prstGeom prst="rect">
              <a:avLst/>
            </a:prstGeom>
            <a:noFill/>
            <a:ln w="9525">
              <a:noFill/>
              <a:miter lim="800000"/>
              <a:headEnd/>
              <a:tailEnd/>
            </a:ln>
          </p:spPr>
          <p:txBody>
            <a:bodyPr wrap="square" lIns="86602" tIns="43301" rIns="86602" bIns="4330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ysClr val="windowText" lastClr="000000"/>
                  </a:solidFill>
                  <a:effectLst/>
                  <a:uLnTx/>
                  <a:uFillTx/>
                  <a:latin typeface="Calibri" pitchFamily="34" charset="0"/>
                </a:rPr>
                <a:t>SD</a:t>
              </a:r>
            </a:p>
          </p:txBody>
        </p:sp>
      </p:grpSp>
      <p:sp>
        <p:nvSpPr>
          <p:cNvPr id="352" name="Text Box 29"/>
          <p:cNvSpPr txBox="1">
            <a:spLocks noChangeArrowheads="1"/>
          </p:cNvSpPr>
          <p:nvPr/>
        </p:nvSpPr>
        <p:spPr bwMode="auto">
          <a:xfrm>
            <a:off x="1597292" y="1877424"/>
            <a:ext cx="539850" cy="256176"/>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dirty="0" smtClean="0">
                <a:solidFill>
                  <a:sysClr val="windowText" lastClr="000000"/>
                </a:solidFill>
                <a:latin typeface="Calibri" pitchFamily="34" charset="0"/>
              </a:rPr>
              <a:t>OR</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53" name="Text Box 29"/>
          <p:cNvSpPr txBox="1">
            <a:spLocks noChangeArrowheads="1"/>
          </p:cNvSpPr>
          <p:nvPr/>
        </p:nvSpPr>
        <p:spPr bwMode="auto">
          <a:xfrm>
            <a:off x="4540250" y="1757049"/>
            <a:ext cx="539850" cy="270824"/>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noProof="0" dirty="0" smtClean="0">
                <a:solidFill>
                  <a:sysClr val="windowText" lastClr="000000"/>
                </a:solidFill>
                <a:latin typeface="Calibri" pitchFamily="34" charset="0"/>
              </a:rPr>
              <a:t>MN</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54" name="Text Box 29"/>
          <p:cNvSpPr txBox="1">
            <a:spLocks noChangeArrowheads="1"/>
          </p:cNvSpPr>
          <p:nvPr/>
        </p:nvSpPr>
        <p:spPr bwMode="auto">
          <a:xfrm>
            <a:off x="2511554" y="2857948"/>
            <a:ext cx="539850" cy="252083"/>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dirty="0" smtClean="0">
                <a:solidFill>
                  <a:sysClr val="windowText" lastClr="000000"/>
                </a:solidFill>
                <a:latin typeface="Calibri" pitchFamily="34" charset="0"/>
              </a:rPr>
              <a:t>UT</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55" name="Text Box 29"/>
          <p:cNvSpPr txBox="1">
            <a:spLocks noChangeArrowheads="1"/>
          </p:cNvSpPr>
          <p:nvPr/>
        </p:nvSpPr>
        <p:spPr bwMode="auto">
          <a:xfrm>
            <a:off x="3227426" y="2975752"/>
            <a:ext cx="539850" cy="254878"/>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dirty="0" smtClean="0">
                <a:solidFill>
                  <a:sysClr val="windowText" lastClr="000000"/>
                </a:solidFill>
                <a:latin typeface="Calibri" pitchFamily="34" charset="0"/>
              </a:rPr>
              <a:t>CO</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56" name="Text Box 29"/>
          <p:cNvSpPr txBox="1">
            <a:spLocks noChangeArrowheads="1"/>
          </p:cNvSpPr>
          <p:nvPr/>
        </p:nvSpPr>
        <p:spPr bwMode="auto">
          <a:xfrm>
            <a:off x="4114960" y="3069780"/>
            <a:ext cx="539850" cy="233932"/>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dirty="0" smtClean="0">
                <a:solidFill>
                  <a:sysClr val="windowText" lastClr="000000"/>
                </a:solidFill>
                <a:latin typeface="Calibri" pitchFamily="34" charset="0"/>
              </a:rPr>
              <a:t>KS</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57" name="Text Box 29"/>
          <p:cNvSpPr txBox="1">
            <a:spLocks noChangeArrowheads="1"/>
          </p:cNvSpPr>
          <p:nvPr/>
        </p:nvSpPr>
        <p:spPr bwMode="auto">
          <a:xfrm>
            <a:off x="5294263" y="3982650"/>
            <a:ext cx="539850" cy="260737"/>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dirty="0" smtClean="0">
                <a:solidFill>
                  <a:sysClr val="windowText" lastClr="000000"/>
                </a:solidFill>
                <a:latin typeface="Calibri" pitchFamily="34" charset="0"/>
              </a:rPr>
              <a:t>MS</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58" name="Text Box 29"/>
          <p:cNvSpPr txBox="1">
            <a:spLocks noChangeArrowheads="1"/>
          </p:cNvSpPr>
          <p:nvPr/>
        </p:nvSpPr>
        <p:spPr bwMode="auto">
          <a:xfrm>
            <a:off x="5653673" y="3429766"/>
            <a:ext cx="539850" cy="207552"/>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dirty="0" smtClean="0">
                <a:solidFill>
                  <a:sysClr val="windowText" lastClr="000000"/>
                </a:solidFill>
                <a:latin typeface="Calibri" pitchFamily="34" charset="0"/>
              </a:rPr>
              <a:t>TN</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59" name="Text Box 29"/>
          <p:cNvSpPr txBox="1">
            <a:spLocks noChangeArrowheads="1"/>
          </p:cNvSpPr>
          <p:nvPr/>
        </p:nvSpPr>
        <p:spPr bwMode="auto">
          <a:xfrm>
            <a:off x="6434328" y="3602307"/>
            <a:ext cx="539850" cy="207552"/>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dirty="0" smtClean="0">
                <a:solidFill>
                  <a:sysClr val="windowText" lastClr="000000"/>
                </a:solidFill>
                <a:latin typeface="Calibri" pitchFamily="34" charset="0"/>
              </a:rPr>
              <a:t>SC</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60" name="Text Box 29"/>
          <p:cNvSpPr txBox="1">
            <a:spLocks noChangeArrowheads="1"/>
          </p:cNvSpPr>
          <p:nvPr/>
        </p:nvSpPr>
        <p:spPr bwMode="auto">
          <a:xfrm>
            <a:off x="5069382" y="1930144"/>
            <a:ext cx="539850" cy="207552"/>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dirty="0" smtClean="0">
                <a:solidFill>
                  <a:sysClr val="windowText" lastClr="000000"/>
                </a:solidFill>
                <a:latin typeface="Calibri" pitchFamily="34" charset="0"/>
              </a:rPr>
              <a:t>WI</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61" name="Text Box 29"/>
          <p:cNvSpPr txBox="1">
            <a:spLocks noChangeArrowheads="1"/>
          </p:cNvSpPr>
          <p:nvPr/>
        </p:nvSpPr>
        <p:spPr bwMode="auto">
          <a:xfrm>
            <a:off x="5692607" y="2060986"/>
            <a:ext cx="539850" cy="207552"/>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dirty="0" smtClean="0">
                <a:solidFill>
                  <a:sysClr val="windowText" lastClr="000000"/>
                </a:solidFill>
                <a:latin typeface="Calibri" pitchFamily="34" charset="0"/>
              </a:rPr>
              <a:t>MI</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62" name="Text Box 29"/>
          <p:cNvSpPr txBox="1">
            <a:spLocks noChangeArrowheads="1"/>
          </p:cNvSpPr>
          <p:nvPr/>
        </p:nvSpPr>
        <p:spPr bwMode="auto">
          <a:xfrm>
            <a:off x="5626582" y="2658353"/>
            <a:ext cx="539850" cy="207552"/>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dirty="0" smtClean="0">
                <a:solidFill>
                  <a:sysClr val="windowText" lastClr="000000"/>
                </a:solidFill>
                <a:latin typeface="Calibri" pitchFamily="34" charset="0"/>
              </a:rPr>
              <a:t>IN</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63" name="Text Box 29"/>
          <p:cNvSpPr txBox="1">
            <a:spLocks noChangeArrowheads="1"/>
          </p:cNvSpPr>
          <p:nvPr/>
        </p:nvSpPr>
        <p:spPr bwMode="auto">
          <a:xfrm>
            <a:off x="6632268" y="2884658"/>
            <a:ext cx="539850" cy="207552"/>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dirty="0">
                <a:solidFill>
                  <a:sysClr val="windowText" lastClr="000000"/>
                </a:solidFill>
                <a:latin typeface="Calibri" pitchFamily="34" charset="0"/>
              </a:rPr>
              <a:t>V</a:t>
            </a:r>
            <a:r>
              <a:rPr kumimoji="0" lang="en-US" sz="1500" b="1" i="0" u="none" strike="noStrike" kern="0" cap="none" spc="0" normalizeH="0" baseline="0" noProof="0" dirty="0" smtClean="0">
                <a:ln>
                  <a:noFill/>
                </a:ln>
                <a:solidFill>
                  <a:sysClr val="windowText" lastClr="000000"/>
                </a:solidFill>
                <a:effectLst/>
                <a:uLnTx/>
                <a:uFillTx/>
                <a:latin typeface="Calibri" pitchFamily="34" charset="0"/>
              </a:rPr>
              <a:t>A</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64" name="Line 84"/>
          <p:cNvSpPr>
            <a:spLocks noChangeShapeType="1"/>
          </p:cNvSpPr>
          <p:nvPr/>
        </p:nvSpPr>
        <p:spPr bwMode="auto">
          <a:xfrm flipH="1" flipV="1">
            <a:off x="7380288" y="2137168"/>
            <a:ext cx="457200" cy="156003"/>
          </a:xfrm>
          <a:prstGeom prst="line">
            <a:avLst/>
          </a:prstGeom>
          <a:noFill/>
          <a:ln w="28575">
            <a:solidFill>
              <a:sysClr val="windowText" lastClr="000000"/>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Calibri" panose="020F0502020204030204"/>
            </a:endParaRPr>
          </a:p>
        </p:txBody>
      </p:sp>
      <p:sp>
        <p:nvSpPr>
          <p:cNvPr id="367" name="Line 107"/>
          <p:cNvSpPr>
            <a:spLocks noChangeShapeType="1"/>
          </p:cNvSpPr>
          <p:nvPr/>
        </p:nvSpPr>
        <p:spPr bwMode="auto">
          <a:xfrm flipH="1" flipV="1">
            <a:off x="7263607" y="2719387"/>
            <a:ext cx="342900" cy="9525"/>
          </a:xfrm>
          <a:prstGeom prst="line">
            <a:avLst/>
          </a:prstGeom>
          <a:noFill/>
          <a:ln w="28575">
            <a:solidFill>
              <a:schemeClr val="tx1"/>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368" name="Line 107"/>
          <p:cNvSpPr>
            <a:spLocks noChangeShapeType="1"/>
          </p:cNvSpPr>
          <p:nvPr/>
        </p:nvSpPr>
        <p:spPr bwMode="auto">
          <a:xfrm flipH="1" flipV="1">
            <a:off x="7211111" y="2880125"/>
            <a:ext cx="342900" cy="9525"/>
          </a:xfrm>
          <a:prstGeom prst="line">
            <a:avLst/>
          </a:prstGeom>
          <a:noFill/>
          <a:ln w="28575">
            <a:solidFill>
              <a:schemeClr val="tx1"/>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369" name="Text Box 30"/>
          <p:cNvSpPr txBox="1">
            <a:spLocks noChangeArrowheads="1"/>
          </p:cNvSpPr>
          <p:nvPr/>
        </p:nvSpPr>
        <p:spPr bwMode="auto">
          <a:xfrm>
            <a:off x="7583387" y="2526382"/>
            <a:ext cx="388095" cy="325805"/>
          </a:xfrm>
          <a:prstGeom prst="rect">
            <a:avLst/>
          </a:prstGeom>
          <a:noFill/>
          <a:ln w="9525">
            <a:noFill/>
            <a:miter lim="800000"/>
            <a:headEnd/>
            <a:tailEnd/>
          </a:ln>
        </p:spPr>
        <p:txBody>
          <a:bodyPr wrap="square" lIns="86602" tIns="43301" rIns="86602" bIns="4330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dirty="0" smtClean="0">
                <a:solidFill>
                  <a:sysClr val="windowText" lastClr="000000"/>
                </a:solidFill>
                <a:latin typeface="Calibri" pitchFamily="34" charset="0"/>
              </a:rPr>
              <a:t>DE</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70" name="Text Box 30"/>
          <p:cNvSpPr txBox="1">
            <a:spLocks noChangeArrowheads="1"/>
          </p:cNvSpPr>
          <p:nvPr/>
        </p:nvSpPr>
        <p:spPr bwMode="auto">
          <a:xfrm>
            <a:off x="7550584" y="2737276"/>
            <a:ext cx="526616" cy="318280"/>
          </a:xfrm>
          <a:prstGeom prst="rect">
            <a:avLst/>
          </a:prstGeom>
          <a:noFill/>
          <a:ln w="9525">
            <a:noFill/>
            <a:miter lim="800000"/>
            <a:headEnd/>
            <a:tailEnd/>
          </a:ln>
        </p:spPr>
        <p:txBody>
          <a:bodyPr wrap="square" lIns="86602" tIns="43301" rIns="86602" bIns="4330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noProof="0" dirty="0" smtClean="0">
                <a:solidFill>
                  <a:sysClr val="windowText" lastClr="000000"/>
                </a:solidFill>
                <a:latin typeface="Calibri" pitchFamily="34" charset="0"/>
              </a:rPr>
              <a:t>MD</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71" name="TextBox 194"/>
          <p:cNvSpPr txBox="1"/>
          <p:nvPr/>
        </p:nvSpPr>
        <p:spPr>
          <a:xfrm>
            <a:off x="4298586" y="5947991"/>
            <a:ext cx="4667364" cy="781049"/>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US" sz="1400" baseline="0" dirty="0">
                <a:solidFill>
                  <a:schemeClr val="accent2"/>
                </a:solidFill>
              </a:rPr>
              <a:t>      </a:t>
            </a:r>
            <a:r>
              <a:rPr lang="en-US" sz="1400" baseline="0" dirty="0"/>
              <a:t> </a:t>
            </a:r>
            <a:r>
              <a:rPr lang="en-US" sz="1400" dirty="0"/>
              <a:t>State contract awarded in</a:t>
            </a:r>
            <a:r>
              <a:rPr lang="en-US" sz="1400" baseline="0" dirty="0"/>
              <a:t> 2013-14</a:t>
            </a:r>
            <a:r>
              <a:rPr lang="en-US" sz="1400" dirty="0"/>
              <a:t> through AIDD funding</a:t>
            </a:r>
            <a:br>
              <a:rPr lang="en-US" sz="1400" dirty="0"/>
            </a:br>
            <a:r>
              <a:rPr lang="en-US" sz="1000" dirty="0" smtClean="0"/>
              <a:t>CA</a:t>
            </a:r>
            <a:r>
              <a:rPr lang="en-US" sz="1000" dirty="0"/>
              <a:t>*- Includes</a:t>
            </a:r>
            <a:r>
              <a:rPr lang="en-US" sz="1000" baseline="0" dirty="0"/>
              <a:t> 21 Regional Centers</a:t>
            </a:r>
            <a:endParaRPr lang="en-US" sz="1000" dirty="0"/>
          </a:p>
          <a:p>
            <a:pPr marL="0" marR="0" indent="0" defTabSz="914400" eaLnBrk="1" fontAlgn="auto" latinLnBrk="0" hangingPunct="1">
              <a:lnSpc>
                <a:spcPct val="100000"/>
              </a:lnSpc>
              <a:spcBef>
                <a:spcPts val="0"/>
              </a:spcBef>
              <a:spcAft>
                <a:spcPts val="0"/>
              </a:spcAft>
              <a:buClrTx/>
              <a:buSzTx/>
              <a:buFontTx/>
              <a:buNone/>
              <a:tabLst/>
              <a:defRPr/>
            </a:pPr>
            <a:r>
              <a:rPr lang="en-US" sz="1000" dirty="0"/>
              <a:t>OH</a:t>
            </a:r>
            <a:r>
              <a:rPr lang="en-US" sz="1000" b="1" dirty="0">
                <a:solidFill>
                  <a:schemeClr val="dk1"/>
                </a:solidFill>
              </a:rPr>
              <a:t>*- </a:t>
            </a:r>
            <a:r>
              <a:rPr lang="en-US" sz="1000" dirty="0">
                <a:solidFill>
                  <a:schemeClr val="dk1"/>
                </a:solidFill>
              </a:rPr>
              <a:t>Also includes the Mid-East Ohio Regional Council</a:t>
            </a:r>
            <a:endParaRPr lang="en-US" sz="1000" dirty="0"/>
          </a:p>
          <a:p>
            <a:endParaRPr lang="en-US" sz="1100" dirty="0"/>
          </a:p>
        </p:txBody>
      </p:sp>
      <p:sp>
        <p:nvSpPr>
          <p:cNvPr id="372" name="Rectangle 371"/>
          <p:cNvSpPr/>
          <p:nvPr/>
        </p:nvSpPr>
        <p:spPr>
          <a:xfrm>
            <a:off x="4462462" y="6050858"/>
            <a:ext cx="142875" cy="142875"/>
          </a:xfrm>
          <a:prstGeom prst="rect">
            <a:avLst/>
          </a:prstGeom>
          <a:solidFill>
            <a:schemeClr val="accent6">
              <a:lumMod val="75000"/>
            </a:schemeClr>
          </a:solidFill>
          <a:ln w="190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dirty="0">
              <a:solidFill>
                <a:schemeClr val="accent2"/>
              </a:solidFill>
            </a:endParaRPr>
          </a:p>
        </p:txBody>
      </p:sp>
      <p:pic>
        <p:nvPicPr>
          <p:cNvPr id="5231" name="Freeform 95"/>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970288" y="20246975"/>
            <a:ext cx="13258800" cy="10493375"/>
          </a:xfrm>
          <a:prstGeom prst="rect">
            <a:avLst/>
          </a:prstGeom>
          <a:noFill/>
          <a:extLst>
            <a:ext uri="{909E8E84-426E-40DD-AFC4-6F175D3DCCD1}">
              <a14:hiddenFill xmlns:a14="http://schemas.microsoft.com/office/drawing/2010/main" xmlns="">
                <a:solidFill>
                  <a:srgbClr val="FFFFFF"/>
                </a:solidFill>
              </a14:hiddenFill>
            </a:ext>
          </a:extLst>
        </p:spPr>
      </p:pic>
      <p:sp>
        <p:nvSpPr>
          <p:cNvPr id="117" name="TextBox 116"/>
          <p:cNvSpPr txBox="1"/>
          <p:nvPr/>
        </p:nvSpPr>
        <p:spPr>
          <a:xfrm>
            <a:off x="7145924" y="3982650"/>
            <a:ext cx="1820026" cy="1477328"/>
          </a:xfrm>
          <a:prstGeom prst="rect">
            <a:avLst/>
          </a:prstGeom>
          <a:noFill/>
        </p:spPr>
        <p:txBody>
          <a:bodyPr wrap="square" rtlCol="0">
            <a:spAutoFit/>
          </a:bodyPr>
          <a:lstStyle/>
          <a:p>
            <a:r>
              <a:rPr lang="en-US" dirty="0" smtClean="0">
                <a:latin typeface="Calibri" pitchFamily="34" charset="0"/>
              </a:rPr>
              <a:t>39 states, the District of Columbia and 22 sub-state regions</a:t>
            </a:r>
          </a:p>
          <a:p>
            <a:endParaRPr lang="en-US" dirty="0"/>
          </a:p>
        </p:txBody>
      </p:sp>
      <p:sp>
        <p:nvSpPr>
          <p:cNvPr id="118" name="TextBox 117"/>
          <p:cNvSpPr txBox="1"/>
          <p:nvPr/>
        </p:nvSpPr>
        <p:spPr>
          <a:xfrm>
            <a:off x="823293" y="6464808"/>
            <a:ext cx="2943983" cy="369332"/>
          </a:xfrm>
          <a:prstGeom prst="rect">
            <a:avLst/>
          </a:prstGeom>
          <a:noFill/>
        </p:spPr>
        <p:txBody>
          <a:bodyPr wrap="square" rtlCol="0">
            <a:spAutoFit/>
          </a:bodyPr>
          <a:lstStyle/>
          <a:p>
            <a:endParaRPr lang="en-US" dirty="0"/>
          </a:p>
        </p:txBody>
      </p:sp>
      <p:sp>
        <p:nvSpPr>
          <p:cNvPr id="119" name="TextBox 118"/>
          <p:cNvSpPr txBox="1"/>
          <p:nvPr/>
        </p:nvSpPr>
        <p:spPr>
          <a:xfrm>
            <a:off x="7314199" y="1208130"/>
            <a:ext cx="496302" cy="307777"/>
          </a:xfrm>
          <a:prstGeom prst="rect">
            <a:avLst/>
          </a:prstGeom>
          <a:noFill/>
        </p:spPr>
        <p:txBody>
          <a:bodyPr wrap="square" rtlCol="0">
            <a:spAutoFit/>
          </a:bodyPr>
          <a:lstStyle/>
          <a:p>
            <a:r>
              <a:rPr lang="en-US" sz="1400" b="1" dirty="0" smtClean="0">
                <a:latin typeface="+mj-lt"/>
              </a:rPr>
              <a:t>ME</a:t>
            </a:r>
            <a:endParaRPr lang="en-US" sz="1400" b="1" dirty="0">
              <a:latin typeface="+mj-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52400" y="304800"/>
            <a:ext cx="8839200" cy="523220"/>
          </a:xfrm>
          <a:prstGeom prst="rect">
            <a:avLst/>
          </a:prstGeom>
          <a:noFill/>
          <a:ln w="9525">
            <a:noFill/>
            <a:miter lim="800000"/>
            <a:headEnd/>
            <a:tailEnd/>
          </a:ln>
          <a:effectLst/>
        </p:spPr>
        <p:txBody>
          <a:bodyPr wrap="square">
            <a:spAutoFit/>
          </a:bodyPr>
          <a:lstStyle/>
          <a:p>
            <a:pPr algn="ctr"/>
            <a:r>
              <a:rPr lang="en-US" sz="2800" dirty="0" smtClean="0">
                <a:latin typeface="Helvetica" pitchFamily="34" charset="0"/>
              </a:rPr>
              <a:t>Race distribution within each group</a:t>
            </a:r>
          </a:p>
        </p:txBody>
      </p:sp>
      <p:graphicFrame>
        <p:nvGraphicFramePr>
          <p:cNvPr id="7" name="Chart 6"/>
          <p:cNvGraphicFramePr/>
          <p:nvPr/>
        </p:nvGraphicFramePr>
        <p:xfrm>
          <a:off x="236339" y="2117090"/>
          <a:ext cx="2865914" cy="2636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3434130" y="2117090"/>
          <a:ext cx="2653008" cy="26365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nvGraphicFramePr>
        <p:xfrm>
          <a:off x="6441139" y="2104390"/>
          <a:ext cx="2466522" cy="26365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Table 10"/>
          <p:cNvGraphicFramePr>
            <a:graphicFrameLocks noGrp="1"/>
          </p:cNvGraphicFramePr>
          <p:nvPr>
            <p:extLst>
              <p:ext uri="{D42A27DB-BD31-4B8C-83A1-F6EECF244321}">
                <p14:modId xmlns="" xmlns:p14="http://schemas.microsoft.com/office/powerpoint/2010/main" val="3330491625"/>
              </p:ext>
            </p:extLst>
          </p:nvPr>
        </p:nvGraphicFramePr>
        <p:xfrm>
          <a:off x="609600" y="1371600"/>
          <a:ext cx="8077200" cy="792480"/>
        </p:xfrm>
        <a:graphic>
          <a:graphicData uri="http://schemas.openxmlformats.org/drawingml/2006/table">
            <a:tbl>
              <a:tblPr firstRow="1" bandRow="1">
                <a:tableStyleId>{5C22544A-7EE6-4342-B048-85BDC9FD1C3A}</a:tableStyleId>
              </a:tblPr>
              <a:tblGrid>
                <a:gridCol w="2743200"/>
                <a:gridCol w="2819400"/>
                <a:gridCol w="2514600"/>
              </a:tblGrid>
              <a:tr h="2438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Cognitive disability</a:t>
                      </a:r>
                      <a:endParaRPr lang="en-US" sz="2000" b="0" dirty="0">
                        <a:solidFill>
                          <a:schemeClr val="tx1"/>
                        </a:solidFill>
                      </a:endParaRPr>
                    </a:p>
                  </a:txBody>
                  <a:tcPr>
                    <a:noFill/>
                  </a:tcPr>
                </a:tc>
                <a:tc>
                  <a:txBody>
                    <a:bodyPr/>
                    <a:lstStyle/>
                    <a:p>
                      <a:pPr algn="ctr"/>
                      <a:r>
                        <a:rPr lang="en-US" sz="2000" b="0" dirty="0" smtClean="0">
                          <a:solidFill>
                            <a:schemeClr val="tx1"/>
                          </a:solidFill>
                        </a:rPr>
                        <a:t>Other disabilities</a:t>
                      </a:r>
                      <a:endParaRPr lang="en-US" sz="2000" b="0" dirty="0">
                        <a:solidFill>
                          <a:schemeClr val="tx1"/>
                        </a:solidFill>
                      </a:endParaRPr>
                    </a:p>
                  </a:txBody>
                  <a:tcPr>
                    <a:noFill/>
                  </a:tcPr>
                </a:tc>
                <a:tc>
                  <a:txBody>
                    <a:bodyPr/>
                    <a:lstStyle/>
                    <a:p>
                      <a:pPr algn="ctr"/>
                      <a:r>
                        <a:rPr lang="en-US" sz="2000" b="0" dirty="0" smtClean="0">
                          <a:solidFill>
                            <a:schemeClr val="tx1"/>
                          </a:solidFill>
                        </a:rPr>
                        <a:t>No disability</a:t>
                      </a:r>
                      <a:endParaRPr lang="en-US" sz="2000" b="0" dirty="0">
                        <a:solidFill>
                          <a:schemeClr val="tx1"/>
                        </a:solidFill>
                      </a:endParaRPr>
                    </a:p>
                  </a:txBody>
                  <a:tcPr>
                    <a:noFill/>
                  </a:tcPr>
                </a:tc>
              </a:tr>
              <a:tr h="243840">
                <a:tc vMerge="1">
                  <a:txBody>
                    <a:bodyPr/>
                    <a:lstStyle/>
                    <a:p>
                      <a:endParaRPr lang="en-US"/>
                    </a:p>
                  </a:txBody>
                  <a:tcPr/>
                </a:tc>
                <a:tc gridSpan="2">
                  <a:txBody>
                    <a:bodyPr/>
                    <a:lstStyle/>
                    <a:p>
                      <a:pPr algn="ctr"/>
                      <a:endParaRPr lang="en-US" sz="2000" b="0" dirty="0">
                        <a:solidFill>
                          <a:schemeClr val="tx1"/>
                        </a:solidFill>
                      </a:endParaRPr>
                    </a:p>
                  </a:txBody>
                  <a:tcPr>
                    <a:noFill/>
                  </a:tcPr>
                </a:tc>
                <a:tc hMerge="1">
                  <a:txBody>
                    <a:bodyPr/>
                    <a:lstStyle/>
                    <a:p>
                      <a:endParaRPr lang="en-US"/>
                    </a:p>
                  </a:txBody>
                  <a:tcPr/>
                </a:tc>
              </a:tr>
            </a:tbl>
          </a:graphicData>
        </a:graphic>
      </p:graphicFrame>
    </p:spTree>
    <p:extLst>
      <p:ext uri="{BB962C8B-B14F-4D97-AF65-F5344CB8AC3E}">
        <p14:creationId xmlns="" xmlns:p14="http://schemas.microsoft.com/office/powerpoint/2010/main" val="22295641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52400" y="304800"/>
            <a:ext cx="8839200" cy="523220"/>
          </a:xfrm>
          <a:prstGeom prst="rect">
            <a:avLst/>
          </a:prstGeom>
          <a:noFill/>
          <a:ln w="9525">
            <a:noFill/>
            <a:miter lim="800000"/>
            <a:headEnd/>
            <a:tailEnd/>
          </a:ln>
          <a:effectLst/>
        </p:spPr>
        <p:txBody>
          <a:bodyPr wrap="square">
            <a:spAutoFit/>
          </a:bodyPr>
          <a:lstStyle/>
          <a:p>
            <a:pPr algn="ctr"/>
            <a:r>
              <a:rPr lang="en-US" sz="2800" dirty="0" smtClean="0">
                <a:latin typeface="Helvetica" pitchFamily="34" charset="0"/>
              </a:rPr>
              <a:t>Employed</a:t>
            </a:r>
          </a:p>
        </p:txBody>
      </p:sp>
      <p:graphicFrame>
        <p:nvGraphicFramePr>
          <p:cNvPr id="5" name="Chart 4"/>
          <p:cNvGraphicFramePr>
            <a:graphicFrameLocks/>
          </p:cNvGraphicFramePr>
          <p:nvPr>
            <p:extLst>
              <p:ext uri="{D42A27DB-BD31-4B8C-83A1-F6EECF244321}">
                <p14:modId xmlns="" xmlns:p14="http://schemas.microsoft.com/office/powerpoint/2010/main" val="2731993504"/>
              </p:ext>
            </p:extLst>
          </p:nvPr>
        </p:nvGraphicFramePr>
        <p:xfrm>
          <a:off x="152400" y="2057400"/>
          <a:ext cx="3190875"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 xmlns:p14="http://schemas.microsoft.com/office/powerpoint/2010/main" val="1924478055"/>
              </p:ext>
            </p:extLst>
          </p:nvPr>
        </p:nvGraphicFramePr>
        <p:xfrm>
          <a:off x="3276600" y="2047875"/>
          <a:ext cx="283845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 xmlns:p14="http://schemas.microsoft.com/office/powerpoint/2010/main" val="1135390739"/>
              </p:ext>
            </p:extLst>
          </p:nvPr>
        </p:nvGraphicFramePr>
        <p:xfrm>
          <a:off x="6188529" y="2066925"/>
          <a:ext cx="27813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Table 9"/>
          <p:cNvGraphicFramePr>
            <a:graphicFrameLocks noGrp="1"/>
          </p:cNvGraphicFramePr>
          <p:nvPr>
            <p:extLst>
              <p:ext uri="{D42A27DB-BD31-4B8C-83A1-F6EECF244321}">
                <p14:modId xmlns="" xmlns:p14="http://schemas.microsoft.com/office/powerpoint/2010/main" val="3330491625"/>
              </p:ext>
            </p:extLst>
          </p:nvPr>
        </p:nvGraphicFramePr>
        <p:xfrm>
          <a:off x="609600" y="1371600"/>
          <a:ext cx="8077200" cy="792480"/>
        </p:xfrm>
        <a:graphic>
          <a:graphicData uri="http://schemas.openxmlformats.org/drawingml/2006/table">
            <a:tbl>
              <a:tblPr firstRow="1" bandRow="1">
                <a:tableStyleId>{5C22544A-7EE6-4342-B048-85BDC9FD1C3A}</a:tableStyleId>
              </a:tblPr>
              <a:tblGrid>
                <a:gridCol w="2743200"/>
                <a:gridCol w="2819400"/>
                <a:gridCol w="2514600"/>
              </a:tblGrid>
              <a:tr h="2438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Cognitive disability</a:t>
                      </a:r>
                      <a:endParaRPr lang="en-US" sz="2000" b="0" dirty="0">
                        <a:solidFill>
                          <a:schemeClr val="tx1"/>
                        </a:solidFill>
                      </a:endParaRPr>
                    </a:p>
                  </a:txBody>
                  <a:tcPr>
                    <a:noFill/>
                  </a:tcPr>
                </a:tc>
                <a:tc>
                  <a:txBody>
                    <a:bodyPr/>
                    <a:lstStyle/>
                    <a:p>
                      <a:pPr algn="ctr"/>
                      <a:r>
                        <a:rPr lang="en-US" sz="2000" b="0" dirty="0" smtClean="0">
                          <a:solidFill>
                            <a:schemeClr val="tx1"/>
                          </a:solidFill>
                        </a:rPr>
                        <a:t>Other disabilities</a:t>
                      </a:r>
                      <a:endParaRPr lang="en-US" sz="2000" b="0" dirty="0">
                        <a:solidFill>
                          <a:schemeClr val="tx1"/>
                        </a:solidFill>
                      </a:endParaRPr>
                    </a:p>
                  </a:txBody>
                  <a:tcPr>
                    <a:noFill/>
                  </a:tcPr>
                </a:tc>
                <a:tc>
                  <a:txBody>
                    <a:bodyPr/>
                    <a:lstStyle/>
                    <a:p>
                      <a:pPr algn="ctr"/>
                      <a:r>
                        <a:rPr lang="en-US" sz="2000" b="0" dirty="0" smtClean="0">
                          <a:solidFill>
                            <a:schemeClr val="tx1"/>
                          </a:solidFill>
                        </a:rPr>
                        <a:t>No disability</a:t>
                      </a:r>
                      <a:endParaRPr lang="en-US" sz="2000" b="0" dirty="0">
                        <a:solidFill>
                          <a:schemeClr val="tx1"/>
                        </a:solidFill>
                      </a:endParaRPr>
                    </a:p>
                  </a:txBody>
                  <a:tcPr>
                    <a:noFill/>
                  </a:tcPr>
                </a:tc>
              </a:tr>
              <a:tr h="243840">
                <a:tc vMerge="1">
                  <a:txBody>
                    <a:bodyPr/>
                    <a:lstStyle/>
                    <a:p>
                      <a:endParaRPr lang="en-US"/>
                    </a:p>
                  </a:txBody>
                  <a:tcPr/>
                </a:tc>
                <a:tc gridSpan="2">
                  <a:txBody>
                    <a:bodyPr/>
                    <a:lstStyle/>
                    <a:p>
                      <a:pPr algn="ctr"/>
                      <a:endParaRPr lang="en-US" sz="2000" b="0" dirty="0">
                        <a:solidFill>
                          <a:schemeClr val="tx1"/>
                        </a:solidFill>
                      </a:endParaRPr>
                    </a:p>
                  </a:txBody>
                  <a:tcPr>
                    <a:noFill/>
                  </a:tcPr>
                </a:tc>
                <a:tc hMerge="1">
                  <a:txBody>
                    <a:bodyPr/>
                    <a:lstStyle/>
                    <a:p>
                      <a:endParaRPr lang="en-US"/>
                    </a:p>
                  </a:txBody>
                  <a:tcPr/>
                </a:tc>
              </a:tr>
            </a:tbl>
          </a:graphicData>
        </a:graphic>
      </p:graphicFrame>
    </p:spTree>
    <p:extLst>
      <p:ext uri="{BB962C8B-B14F-4D97-AF65-F5344CB8AC3E}">
        <p14:creationId xmlns="" xmlns:p14="http://schemas.microsoft.com/office/powerpoint/2010/main" val="35890418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52400" y="304800"/>
            <a:ext cx="8839200" cy="523220"/>
          </a:xfrm>
          <a:prstGeom prst="rect">
            <a:avLst/>
          </a:prstGeom>
          <a:noFill/>
          <a:ln w="9525">
            <a:noFill/>
            <a:miter lim="800000"/>
            <a:headEnd/>
            <a:tailEnd/>
          </a:ln>
          <a:effectLst/>
        </p:spPr>
        <p:txBody>
          <a:bodyPr wrap="square">
            <a:spAutoFit/>
          </a:bodyPr>
          <a:lstStyle/>
          <a:p>
            <a:pPr algn="ctr"/>
            <a:r>
              <a:rPr lang="en-US" sz="2800" dirty="0" smtClean="0">
                <a:latin typeface="Helvetica" pitchFamily="34" charset="0"/>
              </a:rPr>
              <a:t>Mean annual earnings in 2011 dollars (in thousands)</a:t>
            </a:r>
          </a:p>
        </p:txBody>
      </p:sp>
      <p:graphicFrame>
        <p:nvGraphicFramePr>
          <p:cNvPr id="3" name="Chart 2"/>
          <p:cNvGraphicFramePr>
            <a:graphicFrameLocks/>
          </p:cNvGraphicFramePr>
          <p:nvPr/>
        </p:nvGraphicFramePr>
        <p:xfrm>
          <a:off x="288924" y="2044700"/>
          <a:ext cx="2762251"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nvGraphicFramePr>
        <p:xfrm>
          <a:off x="3552824" y="2070100"/>
          <a:ext cx="2508251"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nvGraphicFramePr>
        <p:xfrm>
          <a:off x="6384924" y="2070100"/>
          <a:ext cx="2470151"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Table 8"/>
          <p:cNvGraphicFramePr>
            <a:graphicFrameLocks noGrp="1"/>
          </p:cNvGraphicFramePr>
          <p:nvPr>
            <p:extLst>
              <p:ext uri="{D42A27DB-BD31-4B8C-83A1-F6EECF244321}">
                <p14:modId xmlns="" xmlns:p14="http://schemas.microsoft.com/office/powerpoint/2010/main" val="3330491625"/>
              </p:ext>
            </p:extLst>
          </p:nvPr>
        </p:nvGraphicFramePr>
        <p:xfrm>
          <a:off x="609600" y="1371600"/>
          <a:ext cx="8077200" cy="792480"/>
        </p:xfrm>
        <a:graphic>
          <a:graphicData uri="http://schemas.openxmlformats.org/drawingml/2006/table">
            <a:tbl>
              <a:tblPr firstRow="1" bandRow="1">
                <a:tableStyleId>{5C22544A-7EE6-4342-B048-85BDC9FD1C3A}</a:tableStyleId>
              </a:tblPr>
              <a:tblGrid>
                <a:gridCol w="2743200"/>
                <a:gridCol w="2819400"/>
                <a:gridCol w="2514600"/>
              </a:tblGrid>
              <a:tr h="2438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Cognitive disability</a:t>
                      </a:r>
                      <a:endParaRPr lang="en-US" sz="2000" b="0" dirty="0">
                        <a:solidFill>
                          <a:schemeClr val="tx1"/>
                        </a:solidFill>
                      </a:endParaRPr>
                    </a:p>
                  </a:txBody>
                  <a:tcPr>
                    <a:noFill/>
                  </a:tcPr>
                </a:tc>
                <a:tc>
                  <a:txBody>
                    <a:bodyPr/>
                    <a:lstStyle/>
                    <a:p>
                      <a:pPr algn="ctr"/>
                      <a:r>
                        <a:rPr lang="en-US" sz="2000" b="0" dirty="0" smtClean="0">
                          <a:solidFill>
                            <a:schemeClr val="tx1"/>
                          </a:solidFill>
                        </a:rPr>
                        <a:t>Other disabilities</a:t>
                      </a:r>
                      <a:endParaRPr lang="en-US" sz="2000" b="0" dirty="0">
                        <a:solidFill>
                          <a:schemeClr val="tx1"/>
                        </a:solidFill>
                      </a:endParaRPr>
                    </a:p>
                  </a:txBody>
                  <a:tcPr>
                    <a:noFill/>
                  </a:tcPr>
                </a:tc>
                <a:tc>
                  <a:txBody>
                    <a:bodyPr/>
                    <a:lstStyle/>
                    <a:p>
                      <a:pPr algn="ctr"/>
                      <a:r>
                        <a:rPr lang="en-US" sz="2000" b="0" dirty="0" smtClean="0">
                          <a:solidFill>
                            <a:schemeClr val="tx1"/>
                          </a:solidFill>
                        </a:rPr>
                        <a:t>No disability</a:t>
                      </a:r>
                      <a:endParaRPr lang="en-US" sz="2000" b="0" dirty="0">
                        <a:solidFill>
                          <a:schemeClr val="tx1"/>
                        </a:solidFill>
                      </a:endParaRPr>
                    </a:p>
                  </a:txBody>
                  <a:tcPr>
                    <a:noFill/>
                  </a:tcPr>
                </a:tc>
              </a:tr>
              <a:tr h="243840">
                <a:tc vMerge="1">
                  <a:txBody>
                    <a:bodyPr/>
                    <a:lstStyle/>
                    <a:p>
                      <a:endParaRPr lang="en-US"/>
                    </a:p>
                  </a:txBody>
                  <a:tcPr/>
                </a:tc>
                <a:tc gridSpan="2">
                  <a:txBody>
                    <a:bodyPr/>
                    <a:lstStyle/>
                    <a:p>
                      <a:pPr algn="ctr"/>
                      <a:endParaRPr lang="en-US" sz="2000" b="0" dirty="0">
                        <a:solidFill>
                          <a:schemeClr val="tx1"/>
                        </a:solidFill>
                      </a:endParaRPr>
                    </a:p>
                  </a:txBody>
                  <a:tcPr>
                    <a:noFill/>
                  </a:tcPr>
                </a:tc>
                <a:tc hMerge="1">
                  <a:txBody>
                    <a:bodyPr/>
                    <a:lstStyle/>
                    <a:p>
                      <a:endParaRPr lang="en-US"/>
                    </a:p>
                  </a:txBody>
                  <a:tcPr/>
                </a:tc>
              </a:tr>
            </a:tbl>
          </a:graphicData>
        </a:graphic>
      </p:graphicFrame>
    </p:spTree>
    <p:extLst>
      <p:ext uri="{BB962C8B-B14F-4D97-AF65-F5344CB8AC3E}">
        <p14:creationId xmlns="" xmlns:p14="http://schemas.microsoft.com/office/powerpoint/2010/main" val="37347039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52400" y="304800"/>
            <a:ext cx="8839200" cy="523220"/>
          </a:xfrm>
          <a:prstGeom prst="rect">
            <a:avLst/>
          </a:prstGeom>
          <a:noFill/>
          <a:ln w="9525">
            <a:noFill/>
            <a:miter lim="800000"/>
            <a:headEnd/>
            <a:tailEnd/>
          </a:ln>
          <a:effectLst/>
        </p:spPr>
        <p:txBody>
          <a:bodyPr wrap="square">
            <a:spAutoFit/>
          </a:bodyPr>
          <a:lstStyle/>
          <a:p>
            <a:pPr algn="ctr"/>
            <a:r>
              <a:rPr lang="en-US" sz="2800" dirty="0" smtClean="0">
                <a:latin typeface="Helvetica" pitchFamily="34" charset="0"/>
              </a:rPr>
              <a:t>Mean weekly work hours</a:t>
            </a:r>
          </a:p>
        </p:txBody>
      </p:sp>
      <p:graphicFrame>
        <p:nvGraphicFramePr>
          <p:cNvPr id="11" name="Chart 10"/>
          <p:cNvGraphicFramePr>
            <a:graphicFrameLocks/>
          </p:cNvGraphicFramePr>
          <p:nvPr/>
        </p:nvGraphicFramePr>
        <p:xfrm>
          <a:off x="314324" y="2063750"/>
          <a:ext cx="2774951"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nvGraphicFramePr>
        <p:xfrm>
          <a:off x="3527424" y="2063750"/>
          <a:ext cx="2495551"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nvGraphicFramePr>
        <p:xfrm>
          <a:off x="6397624" y="2051050"/>
          <a:ext cx="2432051"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Table 8"/>
          <p:cNvGraphicFramePr>
            <a:graphicFrameLocks noGrp="1"/>
          </p:cNvGraphicFramePr>
          <p:nvPr>
            <p:extLst>
              <p:ext uri="{D42A27DB-BD31-4B8C-83A1-F6EECF244321}">
                <p14:modId xmlns="" xmlns:p14="http://schemas.microsoft.com/office/powerpoint/2010/main" val="3330491625"/>
              </p:ext>
            </p:extLst>
          </p:nvPr>
        </p:nvGraphicFramePr>
        <p:xfrm>
          <a:off x="609600" y="1371600"/>
          <a:ext cx="8077200" cy="792480"/>
        </p:xfrm>
        <a:graphic>
          <a:graphicData uri="http://schemas.openxmlformats.org/drawingml/2006/table">
            <a:tbl>
              <a:tblPr firstRow="1" bandRow="1">
                <a:tableStyleId>{5C22544A-7EE6-4342-B048-85BDC9FD1C3A}</a:tableStyleId>
              </a:tblPr>
              <a:tblGrid>
                <a:gridCol w="2743200"/>
                <a:gridCol w="2819400"/>
                <a:gridCol w="2514600"/>
              </a:tblGrid>
              <a:tr h="2438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Cognitive disability</a:t>
                      </a:r>
                      <a:endParaRPr lang="en-US" sz="2000" b="0" dirty="0">
                        <a:solidFill>
                          <a:schemeClr val="tx1"/>
                        </a:solidFill>
                      </a:endParaRPr>
                    </a:p>
                  </a:txBody>
                  <a:tcPr>
                    <a:noFill/>
                  </a:tcPr>
                </a:tc>
                <a:tc>
                  <a:txBody>
                    <a:bodyPr/>
                    <a:lstStyle/>
                    <a:p>
                      <a:pPr algn="ctr"/>
                      <a:r>
                        <a:rPr lang="en-US" sz="2000" b="0" dirty="0" smtClean="0">
                          <a:solidFill>
                            <a:schemeClr val="tx1"/>
                          </a:solidFill>
                        </a:rPr>
                        <a:t>Other disabilities</a:t>
                      </a:r>
                      <a:endParaRPr lang="en-US" sz="2000" b="0" dirty="0">
                        <a:solidFill>
                          <a:schemeClr val="tx1"/>
                        </a:solidFill>
                      </a:endParaRPr>
                    </a:p>
                  </a:txBody>
                  <a:tcPr>
                    <a:noFill/>
                  </a:tcPr>
                </a:tc>
                <a:tc>
                  <a:txBody>
                    <a:bodyPr/>
                    <a:lstStyle/>
                    <a:p>
                      <a:pPr algn="ctr"/>
                      <a:r>
                        <a:rPr lang="en-US" sz="2000" b="0" dirty="0" smtClean="0">
                          <a:solidFill>
                            <a:schemeClr val="tx1"/>
                          </a:solidFill>
                        </a:rPr>
                        <a:t>No disability</a:t>
                      </a:r>
                      <a:endParaRPr lang="en-US" sz="2000" b="0" dirty="0">
                        <a:solidFill>
                          <a:schemeClr val="tx1"/>
                        </a:solidFill>
                      </a:endParaRPr>
                    </a:p>
                  </a:txBody>
                  <a:tcPr>
                    <a:noFill/>
                  </a:tcPr>
                </a:tc>
              </a:tr>
              <a:tr h="243840">
                <a:tc vMerge="1">
                  <a:txBody>
                    <a:bodyPr/>
                    <a:lstStyle/>
                    <a:p>
                      <a:endParaRPr lang="en-US"/>
                    </a:p>
                  </a:txBody>
                  <a:tcPr/>
                </a:tc>
                <a:tc gridSpan="2">
                  <a:txBody>
                    <a:bodyPr/>
                    <a:lstStyle/>
                    <a:p>
                      <a:pPr algn="ctr"/>
                      <a:endParaRPr lang="en-US" sz="2000" b="0" dirty="0">
                        <a:solidFill>
                          <a:schemeClr val="tx1"/>
                        </a:solidFill>
                      </a:endParaRPr>
                    </a:p>
                  </a:txBody>
                  <a:tcPr>
                    <a:noFill/>
                  </a:tcPr>
                </a:tc>
                <a:tc hMerge="1">
                  <a:txBody>
                    <a:bodyPr/>
                    <a:lstStyle/>
                    <a:p>
                      <a:endParaRPr lang="en-US"/>
                    </a:p>
                  </a:txBody>
                  <a:tcPr/>
                </a:tc>
              </a:tr>
            </a:tbl>
          </a:graphicData>
        </a:graphic>
      </p:graphicFrame>
    </p:spTree>
    <p:extLst>
      <p:ext uri="{BB962C8B-B14F-4D97-AF65-F5344CB8AC3E}">
        <p14:creationId xmlns="" xmlns:p14="http://schemas.microsoft.com/office/powerpoint/2010/main" val="15007086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52400" y="304800"/>
            <a:ext cx="8839200" cy="523220"/>
          </a:xfrm>
          <a:prstGeom prst="rect">
            <a:avLst/>
          </a:prstGeom>
          <a:noFill/>
          <a:ln w="9525">
            <a:noFill/>
            <a:miter lim="800000"/>
            <a:headEnd/>
            <a:tailEnd/>
          </a:ln>
          <a:effectLst/>
        </p:spPr>
        <p:txBody>
          <a:bodyPr wrap="square">
            <a:spAutoFit/>
          </a:bodyPr>
          <a:lstStyle/>
          <a:p>
            <a:pPr algn="ctr"/>
            <a:r>
              <a:rPr lang="en-US" sz="2800" dirty="0" smtClean="0">
                <a:latin typeface="Helvetica" pitchFamily="34" charset="0"/>
              </a:rPr>
              <a:t>Below the poverty line</a:t>
            </a:r>
          </a:p>
        </p:txBody>
      </p:sp>
      <p:graphicFrame>
        <p:nvGraphicFramePr>
          <p:cNvPr id="5" name="Chart 4"/>
          <p:cNvGraphicFramePr>
            <a:graphicFrameLocks/>
          </p:cNvGraphicFramePr>
          <p:nvPr/>
        </p:nvGraphicFramePr>
        <p:xfrm>
          <a:off x="301624" y="2063750"/>
          <a:ext cx="2787651"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nvGraphicFramePr>
        <p:xfrm>
          <a:off x="3578224" y="2051050"/>
          <a:ext cx="2470151"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nvGraphicFramePr>
        <p:xfrm>
          <a:off x="6423024" y="2051050"/>
          <a:ext cx="2419351"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Table 9"/>
          <p:cNvGraphicFramePr>
            <a:graphicFrameLocks noGrp="1"/>
          </p:cNvGraphicFramePr>
          <p:nvPr>
            <p:extLst>
              <p:ext uri="{D42A27DB-BD31-4B8C-83A1-F6EECF244321}">
                <p14:modId xmlns="" xmlns:p14="http://schemas.microsoft.com/office/powerpoint/2010/main" val="3330491625"/>
              </p:ext>
            </p:extLst>
          </p:nvPr>
        </p:nvGraphicFramePr>
        <p:xfrm>
          <a:off x="609600" y="1371600"/>
          <a:ext cx="8077200" cy="792480"/>
        </p:xfrm>
        <a:graphic>
          <a:graphicData uri="http://schemas.openxmlformats.org/drawingml/2006/table">
            <a:tbl>
              <a:tblPr firstRow="1" bandRow="1">
                <a:tableStyleId>{5C22544A-7EE6-4342-B048-85BDC9FD1C3A}</a:tableStyleId>
              </a:tblPr>
              <a:tblGrid>
                <a:gridCol w="2743200"/>
                <a:gridCol w="2819400"/>
                <a:gridCol w="2514600"/>
              </a:tblGrid>
              <a:tr h="2438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Cognitive disability</a:t>
                      </a:r>
                      <a:endParaRPr lang="en-US" sz="2000" b="0" dirty="0">
                        <a:solidFill>
                          <a:schemeClr val="tx1"/>
                        </a:solidFill>
                      </a:endParaRPr>
                    </a:p>
                  </a:txBody>
                  <a:tcPr>
                    <a:noFill/>
                  </a:tcPr>
                </a:tc>
                <a:tc>
                  <a:txBody>
                    <a:bodyPr/>
                    <a:lstStyle/>
                    <a:p>
                      <a:pPr algn="ctr"/>
                      <a:r>
                        <a:rPr lang="en-US" sz="2000" b="0" dirty="0" smtClean="0">
                          <a:solidFill>
                            <a:schemeClr val="tx1"/>
                          </a:solidFill>
                        </a:rPr>
                        <a:t>Other disabilities</a:t>
                      </a:r>
                      <a:endParaRPr lang="en-US" sz="2000" b="0" dirty="0">
                        <a:solidFill>
                          <a:schemeClr val="tx1"/>
                        </a:solidFill>
                      </a:endParaRPr>
                    </a:p>
                  </a:txBody>
                  <a:tcPr>
                    <a:noFill/>
                  </a:tcPr>
                </a:tc>
                <a:tc>
                  <a:txBody>
                    <a:bodyPr/>
                    <a:lstStyle/>
                    <a:p>
                      <a:pPr algn="ctr"/>
                      <a:r>
                        <a:rPr lang="en-US" sz="2000" b="0" dirty="0" smtClean="0">
                          <a:solidFill>
                            <a:schemeClr val="tx1"/>
                          </a:solidFill>
                        </a:rPr>
                        <a:t>No disability</a:t>
                      </a:r>
                      <a:endParaRPr lang="en-US" sz="2000" b="0" dirty="0">
                        <a:solidFill>
                          <a:schemeClr val="tx1"/>
                        </a:solidFill>
                      </a:endParaRPr>
                    </a:p>
                  </a:txBody>
                  <a:tcPr>
                    <a:noFill/>
                  </a:tcPr>
                </a:tc>
              </a:tr>
              <a:tr h="243840">
                <a:tc vMerge="1">
                  <a:txBody>
                    <a:bodyPr/>
                    <a:lstStyle/>
                    <a:p>
                      <a:endParaRPr lang="en-US"/>
                    </a:p>
                  </a:txBody>
                  <a:tcPr/>
                </a:tc>
                <a:tc gridSpan="2">
                  <a:txBody>
                    <a:bodyPr/>
                    <a:lstStyle/>
                    <a:p>
                      <a:pPr algn="ctr"/>
                      <a:endParaRPr lang="en-US" sz="2000" b="0" dirty="0">
                        <a:solidFill>
                          <a:schemeClr val="tx1"/>
                        </a:solidFill>
                      </a:endParaRPr>
                    </a:p>
                  </a:txBody>
                  <a:tcPr>
                    <a:noFill/>
                  </a:tcPr>
                </a:tc>
                <a:tc hMerge="1">
                  <a:txBody>
                    <a:bodyPr/>
                    <a:lstStyle/>
                    <a:p>
                      <a:endParaRPr lang="en-US"/>
                    </a:p>
                  </a:txBody>
                  <a:tcPr/>
                </a:tc>
              </a:tr>
            </a:tbl>
          </a:graphicData>
        </a:graphic>
      </p:graphicFrame>
    </p:spTree>
    <p:extLst>
      <p:ext uri="{BB962C8B-B14F-4D97-AF65-F5344CB8AC3E}">
        <p14:creationId xmlns="" xmlns:p14="http://schemas.microsoft.com/office/powerpoint/2010/main" val="13761490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52400" y="1828800"/>
            <a:ext cx="8839200" cy="954107"/>
          </a:xfrm>
          <a:prstGeom prst="rect">
            <a:avLst/>
          </a:prstGeom>
          <a:noFill/>
          <a:ln w="9525">
            <a:noFill/>
            <a:miter lim="800000"/>
            <a:headEnd/>
            <a:tailEnd/>
          </a:ln>
          <a:effectLst/>
        </p:spPr>
        <p:txBody>
          <a:bodyPr wrap="square">
            <a:spAutoFit/>
          </a:bodyPr>
          <a:lstStyle/>
          <a:p>
            <a:pPr algn="ctr"/>
            <a:r>
              <a:rPr lang="en-US" sz="2800" dirty="0" smtClean="0">
                <a:latin typeface="Helvetica" pitchFamily="34" charset="0"/>
              </a:rPr>
              <a:t>Part II </a:t>
            </a:r>
          </a:p>
          <a:p>
            <a:pPr algn="ctr"/>
            <a:r>
              <a:rPr lang="en-US" sz="2800" dirty="0" smtClean="0">
                <a:latin typeface="Helvetica" pitchFamily="34" charset="0"/>
              </a:rPr>
              <a:t>Vocational Rehabilitation Program (RSA-911) </a:t>
            </a:r>
          </a:p>
        </p:txBody>
      </p:sp>
      <p:sp>
        <p:nvSpPr>
          <p:cNvPr id="3" name="Text Box 4"/>
          <p:cNvSpPr txBox="1">
            <a:spLocks noChangeArrowheads="1"/>
          </p:cNvSpPr>
          <p:nvPr/>
        </p:nvSpPr>
        <p:spPr bwMode="auto">
          <a:xfrm>
            <a:off x="609600" y="2819400"/>
            <a:ext cx="7848600" cy="2062103"/>
          </a:xfrm>
          <a:prstGeom prst="rect">
            <a:avLst/>
          </a:prstGeom>
          <a:noFill/>
          <a:ln w="9525">
            <a:noFill/>
            <a:miter lim="800000"/>
            <a:headEnd/>
            <a:tailEnd/>
          </a:ln>
          <a:effectLst/>
        </p:spPr>
        <p:txBody>
          <a:bodyPr wrap="square">
            <a:spAutoFit/>
          </a:bodyPr>
          <a:lstStyle/>
          <a:p>
            <a:pPr>
              <a:spcAft>
                <a:spcPts val="2400"/>
              </a:spcAft>
              <a:buFont typeface="Arial" pitchFamily="34" charset="0"/>
              <a:buChar char="•"/>
            </a:pPr>
            <a:r>
              <a:rPr lang="en-US" sz="2000" dirty="0" smtClean="0">
                <a:latin typeface="Times New Roman" pitchFamily="18" charset="0"/>
                <a:cs typeface="Times New Roman" pitchFamily="18" charset="0"/>
              </a:rPr>
              <a:t> Administrative case-reporting about people who exited the VR program during the prior fiscal year</a:t>
            </a:r>
          </a:p>
          <a:p>
            <a:pPr>
              <a:spcAft>
                <a:spcPts val="2400"/>
              </a:spcAft>
              <a:buFont typeface="Arial" pitchFamily="34" charset="0"/>
              <a:buChar char="•"/>
            </a:pPr>
            <a:r>
              <a:rPr lang="en-US" sz="2000" dirty="0" smtClean="0">
                <a:latin typeface="Times New Roman" pitchFamily="18" charset="0"/>
                <a:cs typeface="Times New Roman" pitchFamily="18" charset="0"/>
              </a:rPr>
              <a:t> Released annually</a:t>
            </a:r>
          </a:p>
          <a:p>
            <a:pPr algn="ctr"/>
            <a:r>
              <a:rPr lang="en-US" sz="2800" dirty="0" smtClean="0">
                <a:latin typeface="Helvetica" pitchFamily="34" charset="0"/>
              </a:rPr>
              <a:t> </a:t>
            </a:r>
          </a:p>
        </p:txBody>
      </p:sp>
    </p:spTree>
    <p:extLst>
      <p:ext uri="{BB962C8B-B14F-4D97-AF65-F5344CB8AC3E}">
        <p14:creationId xmlns="" xmlns:p14="http://schemas.microsoft.com/office/powerpoint/2010/main" val="30380738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52400" y="304800"/>
            <a:ext cx="8839200" cy="523220"/>
          </a:xfrm>
          <a:prstGeom prst="rect">
            <a:avLst/>
          </a:prstGeom>
          <a:noFill/>
          <a:ln w="9525">
            <a:noFill/>
            <a:miter lim="800000"/>
            <a:headEnd/>
            <a:tailEnd/>
          </a:ln>
          <a:effectLst/>
        </p:spPr>
        <p:txBody>
          <a:bodyPr wrap="square">
            <a:spAutoFit/>
          </a:bodyPr>
          <a:lstStyle/>
          <a:p>
            <a:pPr algn="ctr"/>
            <a:r>
              <a:rPr lang="en-US" sz="2800" dirty="0" smtClean="0">
                <a:latin typeface="Helvetica" pitchFamily="34" charset="0"/>
              </a:rPr>
              <a:t>Number of people who exited VR, by disability</a:t>
            </a:r>
          </a:p>
        </p:txBody>
      </p:sp>
      <p:graphicFrame>
        <p:nvGraphicFramePr>
          <p:cNvPr id="5" name="Chart 4"/>
          <p:cNvGraphicFramePr/>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52400" y="304800"/>
            <a:ext cx="8839200" cy="523220"/>
          </a:xfrm>
          <a:prstGeom prst="rect">
            <a:avLst/>
          </a:prstGeom>
          <a:noFill/>
          <a:ln w="9525">
            <a:noFill/>
            <a:miter lim="800000"/>
            <a:headEnd/>
            <a:tailEnd/>
          </a:ln>
          <a:effectLst/>
        </p:spPr>
        <p:txBody>
          <a:bodyPr wrap="square">
            <a:spAutoFit/>
          </a:bodyPr>
          <a:lstStyle/>
          <a:p>
            <a:pPr algn="ctr"/>
            <a:r>
              <a:rPr lang="en-US" sz="2800" dirty="0" smtClean="0">
                <a:latin typeface="Helvetica" pitchFamily="34" charset="0"/>
              </a:rPr>
              <a:t>Disability and race/ethnicity distribution</a:t>
            </a:r>
          </a:p>
        </p:txBody>
      </p:sp>
      <p:graphicFrame>
        <p:nvGraphicFramePr>
          <p:cNvPr id="10" name="Table 9"/>
          <p:cNvGraphicFramePr>
            <a:graphicFrameLocks noGrp="1"/>
          </p:cNvGraphicFramePr>
          <p:nvPr>
            <p:extLst>
              <p:ext uri="{D42A27DB-BD31-4B8C-83A1-F6EECF244321}">
                <p14:modId xmlns="" xmlns:p14="http://schemas.microsoft.com/office/powerpoint/2010/main" val="867249777"/>
              </p:ext>
            </p:extLst>
          </p:nvPr>
        </p:nvGraphicFramePr>
        <p:xfrm>
          <a:off x="609600" y="1676400"/>
          <a:ext cx="8077200" cy="396240"/>
        </p:xfrm>
        <a:graphic>
          <a:graphicData uri="http://schemas.openxmlformats.org/drawingml/2006/table">
            <a:tbl>
              <a:tblPr firstRow="1" bandRow="1">
                <a:tableStyleId>{5C22544A-7EE6-4342-B048-85BDC9FD1C3A}</a:tableStyleId>
              </a:tblPr>
              <a:tblGrid>
                <a:gridCol w="4038600"/>
                <a:gridCol w="40386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Intellectual disability</a:t>
                      </a:r>
                      <a:endParaRPr lang="en-US" sz="2000" b="0" dirty="0">
                        <a:solidFill>
                          <a:schemeClr val="tx1"/>
                        </a:solidFill>
                      </a:endParaRPr>
                    </a:p>
                  </a:txBody>
                  <a:tcPr>
                    <a:noFill/>
                  </a:tcPr>
                </a:tc>
                <a:tc>
                  <a:txBody>
                    <a:bodyPr/>
                    <a:lstStyle/>
                    <a:p>
                      <a:pPr algn="ctr"/>
                      <a:r>
                        <a:rPr lang="en-US" sz="2000" b="0" dirty="0" smtClean="0">
                          <a:solidFill>
                            <a:schemeClr val="tx1"/>
                          </a:solidFill>
                        </a:rPr>
                        <a:t>Other disabilities</a:t>
                      </a:r>
                      <a:endParaRPr lang="en-US" sz="2000" b="0" dirty="0">
                        <a:solidFill>
                          <a:schemeClr val="tx1"/>
                        </a:solidFill>
                      </a:endParaRPr>
                    </a:p>
                  </a:txBody>
                  <a:tcPr>
                    <a:noFill/>
                  </a:tcPr>
                </a:tc>
              </a:tr>
            </a:tbl>
          </a:graphicData>
        </a:graphic>
      </p:graphicFrame>
      <p:graphicFrame>
        <p:nvGraphicFramePr>
          <p:cNvPr id="11" name="Chart 10"/>
          <p:cNvGraphicFramePr/>
          <p:nvPr/>
        </p:nvGraphicFramePr>
        <p:xfrm>
          <a:off x="4648200" y="2118360"/>
          <a:ext cx="4495800" cy="2621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nvGraphicFramePr>
        <p:xfrm>
          <a:off x="0" y="2014220"/>
          <a:ext cx="4724400" cy="282956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52400" y="304800"/>
            <a:ext cx="8839200" cy="523220"/>
          </a:xfrm>
          <a:prstGeom prst="rect">
            <a:avLst/>
          </a:prstGeom>
          <a:noFill/>
          <a:ln w="9525">
            <a:noFill/>
            <a:miter lim="800000"/>
            <a:headEnd/>
            <a:tailEnd/>
          </a:ln>
          <a:effectLst/>
        </p:spPr>
        <p:txBody>
          <a:bodyPr wrap="square">
            <a:spAutoFit/>
          </a:bodyPr>
          <a:lstStyle/>
          <a:p>
            <a:pPr algn="ctr"/>
            <a:r>
              <a:rPr lang="en-US" sz="2800" dirty="0" smtClean="0">
                <a:latin typeface="Helvetica" pitchFamily="34" charset="0"/>
              </a:rPr>
              <a:t>Received services</a:t>
            </a:r>
          </a:p>
        </p:txBody>
      </p:sp>
      <p:graphicFrame>
        <p:nvGraphicFramePr>
          <p:cNvPr id="11" name="Table 10"/>
          <p:cNvGraphicFramePr>
            <a:graphicFrameLocks noGrp="1"/>
          </p:cNvGraphicFramePr>
          <p:nvPr>
            <p:extLst>
              <p:ext uri="{D42A27DB-BD31-4B8C-83A1-F6EECF244321}">
                <p14:modId xmlns="" xmlns:p14="http://schemas.microsoft.com/office/powerpoint/2010/main" val="867249777"/>
              </p:ext>
            </p:extLst>
          </p:nvPr>
        </p:nvGraphicFramePr>
        <p:xfrm>
          <a:off x="609600" y="1676400"/>
          <a:ext cx="8077200" cy="396240"/>
        </p:xfrm>
        <a:graphic>
          <a:graphicData uri="http://schemas.openxmlformats.org/drawingml/2006/table">
            <a:tbl>
              <a:tblPr firstRow="1" bandRow="1">
                <a:tableStyleId>{5C22544A-7EE6-4342-B048-85BDC9FD1C3A}</a:tableStyleId>
              </a:tblPr>
              <a:tblGrid>
                <a:gridCol w="4038600"/>
                <a:gridCol w="40386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Intellectual disability</a:t>
                      </a:r>
                      <a:endParaRPr lang="en-US" sz="2000" b="0" dirty="0">
                        <a:solidFill>
                          <a:schemeClr val="tx1"/>
                        </a:solidFill>
                      </a:endParaRPr>
                    </a:p>
                  </a:txBody>
                  <a:tcPr>
                    <a:noFill/>
                  </a:tcPr>
                </a:tc>
                <a:tc>
                  <a:txBody>
                    <a:bodyPr/>
                    <a:lstStyle/>
                    <a:p>
                      <a:pPr algn="ctr"/>
                      <a:r>
                        <a:rPr lang="en-US" sz="2000" b="0" dirty="0" smtClean="0">
                          <a:solidFill>
                            <a:schemeClr val="tx1"/>
                          </a:solidFill>
                        </a:rPr>
                        <a:t>Other disabilities</a:t>
                      </a:r>
                      <a:endParaRPr lang="en-US" sz="2000" b="0" dirty="0">
                        <a:solidFill>
                          <a:schemeClr val="tx1"/>
                        </a:solidFill>
                      </a:endParaRPr>
                    </a:p>
                  </a:txBody>
                  <a:tcPr>
                    <a:noFill/>
                  </a:tcPr>
                </a:tc>
              </a:tr>
            </a:tbl>
          </a:graphicData>
        </a:graphic>
      </p:graphicFrame>
      <p:graphicFrame>
        <p:nvGraphicFramePr>
          <p:cNvPr id="6" name="Chart 5"/>
          <p:cNvGraphicFramePr/>
          <p:nvPr/>
        </p:nvGraphicFramePr>
        <p:xfrm>
          <a:off x="0" y="20574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30" name="Object 6"/>
          <p:cNvGraphicFramePr>
            <a:graphicFrameLocks noChangeAspect="1"/>
          </p:cNvGraphicFramePr>
          <p:nvPr/>
        </p:nvGraphicFramePr>
        <p:xfrm>
          <a:off x="4800600" y="2052638"/>
          <a:ext cx="4343400" cy="2751137"/>
        </p:xfrm>
        <a:graphic>
          <a:graphicData uri="http://schemas.openxmlformats.org/presentationml/2006/ole">
            <p:oleObj spid="_x0000_s51202" name="Worksheet" r:id="rId5" imgW="4343477" imgH="2750830" progId="Excel.Sheet.8">
              <p:link updateAutomatic="1"/>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52400" y="304800"/>
            <a:ext cx="8839200" cy="523220"/>
          </a:xfrm>
          <a:prstGeom prst="rect">
            <a:avLst/>
          </a:prstGeom>
          <a:noFill/>
          <a:ln w="9525">
            <a:noFill/>
            <a:miter lim="800000"/>
            <a:headEnd/>
            <a:tailEnd/>
          </a:ln>
          <a:effectLst/>
        </p:spPr>
        <p:txBody>
          <a:bodyPr wrap="square">
            <a:spAutoFit/>
          </a:bodyPr>
          <a:lstStyle/>
          <a:p>
            <a:pPr algn="ctr"/>
            <a:r>
              <a:rPr lang="en-US" sz="2800" dirty="0" smtClean="0">
                <a:latin typeface="Helvetica" pitchFamily="34" charset="0"/>
              </a:rPr>
              <a:t>Employed after receiving services</a:t>
            </a:r>
          </a:p>
        </p:txBody>
      </p:sp>
      <p:graphicFrame>
        <p:nvGraphicFramePr>
          <p:cNvPr id="5" name="Chart 4"/>
          <p:cNvGraphicFramePr/>
          <p:nvPr/>
        </p:nvGraphicFramePr>
        <p:xfrm>
          <a:off x="4572000" y="20574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0" y="20574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Table 7"/>
          <p:cNvGraphicFramePr>
            <a:graphicFrameLocks noGrp="1"/>
          </p:cNvGraphicFramePr>
          <p:nvPr>
            <p:extLst>
              <p:ext uri="{D42A27DB-BD31-4B8C-83A1-F6EECF244321}">
                <p14:modId xmlns="" xmlns:p14="http://schemas.microsoft.com/office/powerpoint/2010/main" val="867249777"/>
              </p:ext>
            </p:extLst>
          </p:nvPr>
        </p:nvGraphicFramePr>
        <p:xfrm>
          <a:off x="609600" y="1676400"/>
          <a:ext cx="8077200" cy="396240"/>
        </p:xfrm>
        <a:graphic>
          <a:graphicData uri="http://schemas.openxmlformats.org/drawingml/2006/table">
            <a:tbl>
              <a:tblPr firstRow="1" bandRow="1">
                <a:tableStyleId>{5C22544A-7EE6-4342-B048-85BDC9FD1C3A}</a:tableStyleId>
              </a:tblPr>
              <a:tblGrid>
                <a:gridCol w="4038600"/>
                <a:gridCol w="40386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Intellectual disability</a:t>
                      </a:r>
                      <a:endParaRPr lang="en-US" sz="2000" b="0" dirty="0">
                        <a:solidFill>
                          <a:schemeClr val="tx1"/>
                        </a:solidFill>
                      </a:endParaRPr>
                    </a:p>
                  </a:txBody>
                  <a:tcPr>
                    <a:noFill/>
                  </a:tcPr>
                </a:tc>
                <a:tc>
                  <a:txBody>
                    <a:bodyPr/>
                    <a:lstStyle/>
                    <a:p>
                      <a:pPr algn="ctr"/>
                      <a:r>
                        <a:rPr lang="en-US" sz="2000" b="0" dirty="0" smtClean="0">
                          <a:solidFill>
                            <a:schemeClr val="tx1"/>
                          </a:solidFill>
                        </a:rPr>
                        <a:t>Other disabilities</a:t>
                      </a:r>
                      <a:endParaRPr lang="en-US" sz="2000" b="0" dirty="0">
                        <a:solidFill>
                          <a:schemeClr val="tx1"/>
                        </a:solidFill>
                      </a:endParaRPr>
                    </a:p>
                  </a:txBody>
                  <a:tcPr>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72"/>
            <a:ext cx="8229600" cy="1143000"/>
          </a:xfrm>
        </p:spPr>
        <p:txBody>
          <a:bodyPr/>
          <a:lstStyle/>
          <a:p>
            <a:r>
              <a:rPr lang="en-US" dirty="0" smtClean="0"/>
              <a:t>WHAT IS NCI?</a:t>
            </a:r>
            <a:endParaRPr lang="en-US" dirty="0"/>
          </a:p>
        </p:txBody>
      </p:sp>
      <p:sp>
        <p:nvSpPr>
          <p:cNvPr id="3" name="Content Placeholder 2"/>
          <p:cNvSpPr>
            <a:spLocks noGrp="1"/>
          </p:cNvSpPr>
          <p:nvPr>
            <p:ph idx="1"/>
          </p:nvPr>
        </p:nvSpPr>
        <p:spPr>
          <a:xfrm>
            <a:off x="457200" y="1190172"/>
            <a:ext cx="8229600" cy="4828006"/>
          </a:xfrm>
        </p:spPr>
        <p:txBody>
          <a:bodyPr>
            <a:normAutofit fontScale="77500" lnSpcReduction="20000"/>
          </a:bodyPr>
          <a:lstStyle/>
          <a:p>
            <a:endParaRPr lang="en-US" dirty="0" smtClean="0"/>
          </a:p>
          <a:p>
            <a:r>
              <a:rPr lang="en-US" dirty="0" smtClean="0"/>
              <a:t>Adult Consumer Survey </a:t>
            </a:r>
          </a:p>
          <a:p>
            <a:pPr lvl="1">
              <a:buFont typeface="Wingdings" pitchFamily="2" charset="2"/>
              <a:buChar char="ü"/>
            </a:pPr>
            <a:r>
              <a:rPr lang="en-US" dirty="0" smtClean="0"/>
              <a:t>In-person conversation with a sample of adults receiving services to gather information about their experiences </a:t>
            </a:r>
          </a:p>
          <a:p>
            <a:pPr lvl="1">
              <a:buFont typeface="Wingdings" pitchFamily="2" charset="2"/>
              <a:buChar char="ü"/>
            </a:pPr>
            <a:r>
              <a:rPr lang="en-US" dirty="0" smtClean="0"/>
              <a:t>Keyed to important person-centered outcomes that measure system-level indicators related to: employment, choice, relationships, case management, inclusion, health, etc. </a:t>
            </a:r>
          </a:p>
          <a:p>
            <a:pPr>
              <a:buNone/>
            </a:pPr>
            <a:endParaRPr lang="en-US" dirty="0" smtClean="0"/>
          </a:p>
          <a:p>
            <a:r>
              <a:rPr lang="en-US" dirty="0" smtClean="0"/>
              <a:t>Adult Family, Child Family, and Family/Guardian Surveys Mail surveys – separate sample from Adult Consumer Survey </a:t>
            </a:r>
          </a:p>
          <a:p>
            <a:endParaRPr lang="en-US" dirty="0" smtClean="0"/>
          </a:p>
          <a:p>
            <a:r>
              <a:rPr lang="en-US" dirty="0" smtClean="0"/>
              <a:t>Other NCI state level data: Mortality, Staff Stability </a:t>
            </a:r>
          </a:p>
          <a:p>
            <a:pPr lvl="1">
              <a:spcAft>
                <a:spcPts val="600"/>
              </a:spcAft>
              <a:buNone/>
            </a:pPr>
            <a:endParaRPr lang="en-US" sz="2900" dirty="0" smtClean="0"/>
          </a:p>
          <a:p>
            <a:endParaRPr lang="en-US" dirty="0"/>
          </a:p>
        </p:txBody>
      </p:sp>
      <p:sp>
        <p:nvSpPr>
          <p:cNvPr id="5" name="Footer Placeholder 4"/>
          <p:cNvSpPr>
            <a:spLocks noGrp="1"/>
          </p:cNvSpPr>
          <p:nvPr>
            <p:ph type="ftr" sz="quarter" idx="3"/>
          </p:nvPr>
        </p:nvSpPr>
        <p:spPr/>
        <p:txBody>
          <a:bodyPr/>
          <a:lstStyle/>
          <a:p>
            <a:r>
              <a:rPr lang="en-US" smtClean="0"/>
              <a:t>National Core Indicators (NCI)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52400" y="304800"/>
            <a:ext cx="8839200" cy="523220"/>
          </a:xfrm>
          <a:prstGeom prst="rect">
            <a:avLst/>
          </a:prstGeom>
          <a:noFill/>
          <a:ln w="9525">
            <a:noFill/>
            <a:miter lim="800000"/>
            <a:headEnd/>
            <a:tailEnd/>
          </a:ln>
          <a:effectLst/>
        </p:spPr>
        <p:txBody>
          <a:bodyPr wrap="square">
            <a:spAutoFit/>
          </a:bodyPr>
          <a:lstStyle/>
          <a:p>
            <a:pPr algn="ctr"/>
            <a:r>
              <a:rPr lang="en-US" sz="2800" dirty="0" smtClean="0">
                <a:latin typeface="Helvetica" pitchFamily="34" charset="0"/>
              </a:rPr>
              <a:t>Earned $10 per hour or more</a:t>
            </a:r>
          </a:p>
        </p:txBody>
      </p:sp>
      <p:graphicFrame>
        <p:nvGraphicFramePr>
          <p:cNvPr id="5" name="Chart 4"/>
          <p:cNvGraphicFramePr/>
          <p:nvPr/>
        </p:nvGraphicFramePr>
        <p:xfrm>
          <a:off x="4724400" y="2209800"/>
          <a:ext cx="44196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228600" y="2209800"/>
          <a:ext cx="43434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Table 7"/>
          <p:cNvGraphicFramePr>
            <a:graphicFrameLocks noGrp="1"/>
          </p:cNvGraphicFramePr>
          <p:nvPr>
            <p:extLst>
              <p:ext uri="{D42A27DB-BD31-4B8C-83A1-F6EECF244321}">
                <p14:modId xmlns="" xmlns:p14="http://schemas.microsoft.com/office/powerpoint/2010/main" val="867249777"/>
              </p:ext>
            </p:extLst>
          </p:nvPr>
        </p:nvGraphicFramePr>
        <p:xfrm>
          <a:off x="609600" y="1676400"/>
          <a:ext cx="8077200" cy="396240"/>
        </p:xfrm>
        <a:graphic>
          <a:graphicData uri="http://schemas.openxmlformats.org/drawingml/2006/table">
            <a:tbl>
              <a:tblPr firstRow="1" bandRow="1">
                <a:tableStyleId>{5C22544A-7EE6-4342-B048-85BDC9FD1C3A}</a:tableStyleId>
              </a:tblPr>
              <a:tblGrid>
                <a:gridCol w="4038600"/>
                <a:gridCol w="40386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Intellectual disability</a:t>
                      </a:r>
                      <a:endParaRPr lang="en-US" sz="2000" b="0" dirty="0">
                        <a:solidFill>
                          <a:schemeClr val="tx1"/>
                        </a:solidFill>
                      </a:endParaRPr>
                    </a:p>
                  </a:txBody>
                  <a:tcPr>
                    <a:noFill/>
                  </a:tcPr>
                </a:tc>
                <a:tc>
                  <a:txBody>
                    <a:bodyPr/>
                    <a:lstStyle/>
                    <a:p>
                      <a:pPr algn="ctr"/>
                      <a:r>
                        <a:rPr lang="en-US" sz="2000" b="0" dirty="0" smtClean="0">
                          <a:solidFill>
                            <a:schemeClr val="tx1"/>
                          </a:solidFill>
                        </a:rPr>
                        <a:t>Other disabilities</a:t>
                      </a:r>
                      <a:endParaRPr lang="en-US" sz="2000" b="0" dirty="0">
                        <a:solidFill>
                          <a:schemeClr val="tx1"/>
                        </a:solidFill>
                      </a:endParaRPr>
                    </a:p>
                  </a:txBody>
                  <a:tcPr>
                    <a:noFill/>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52400" y="304800"/>
            <a:ext cx="8839200" cy="954107"/>
          </a:xfrm>
          <a:prstGeom prst="rect">
            <a:avLst/>
          </a:prstGeom>
          <a:noFill/>
          <a:ln w="9525">
            <a:noFill/>
            <a:miter lim="800000"/>
            <a:headEnd/>
            <a:tailEnd/>
          </a:ln>
          <a:effectLst/>
        </p:spPr>
        <p:txBody>
          <a:bodyPr wrap="square">
            <a:spAutoFit/>
          </a:bodyPr>
          <a:lstStyle/>
          <a:p>
            <a:pPr algn="ctr"/>
            <a:r>
              <a:rPr lang="en-US" sz="2800" dirty="0" smtClean="0">
                <a:latin typeface="Helvetica" pitchFamily="34" charset="0"/>
              </a:rPr>
              <a:t>Worked 30 hours a week or more </a:t>
            </a:r>
          </a:p>
          <a:p>
            <a:pPr algn="ctr"/>
            <a:endParaRPr lang="en-US" sz="2800" dirty="0" smtClean="0">
              <a:latin typeface="Helvetica" pitchFamily="34" charset="0"/>
            </a:endParaRPr>
          </a:p>
        </p:txBody>
      </p:sp>
      <p:graphicFrame>
        <p:nvGraphicFramePr>
          <p:cNvPr id="9" name="Chart 8"/>
          <p:cNvGraphicFramePr/>
          <p:nvPr/>
        </p:nvGraphicFramePr>
        <p:xfrm>
          <a:off x="152400" y="2057400"/>
          <a:ext cx="44196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4724400" y="2057400"/>
          <a:ext cx="44196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le 5"/>
          <p:cNvGraphicFramePr>
            <a:graphicFrameLocks noGrp="1"/>
          </p:cNvGraphicFramePr>
          <p:nvPr>
            <p:extLst>
              <p:ext uri="{D42A27DB-BD31-4B8C-83A1-F6EECF244321}">
                <p14:modId xmlns="" xmlns:p14="http://schemas.microsoft.com/office/powerpoint/2010/main" val="867249777"/>
              </p:ext>
            </p:extLst>
          </p:nvPr>
        </p:nvGraphicFramePr>
        <p:xfrm>
          <a:off x="609600" y="1676400"/>
          <a:ext cx="8077200" cy="396240"/>
        </p:xfrm>
        <a:graphic>
          <a:graphicData uri="http://schemas.openxmlformats.org/drawingml/2006/table">
            <a:tbl>
              <a:tblPr firstRow="1" bandRow="1">
                <a:tableStyleId>{5C22544A-7EE6-4342-B048-85BDC9FD1C3A}</a:tableStyleId>
              </a:tblPr>
              <a:tblGrid>
                <a:gridCol w="4038600"/>
                <a:gridCol w="40386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Intellectual disability</a:t>
                      </a:r>
                      <a:endParaRPr lang="en-US" sz="2000" b="0" dirty="0">
                        <a:solidFill>
                          <a:schemeClr val="tx1"/>
                        </a:solidFill>
                      </a:endParaRPr>
                    </a:p>
                  </a:txBody>
                  <a:tcPr>
                    <a:noFill/>
                  </a:tcPr>
                </a:tc>
                <a:tc>
                  <a:txBody>
                    <a:bodyPr/>
                    <a:lstStyle/>
                    <a:p>
                      <a:pPr algn="ctr"/>
                      <a:r>
                        <a:rPr lang="en-US" sz="2000" b="0" dirty="0" smtClean="0">
                          <a:solidFill>
                            <a:schemeClr val="tx1"/>
                          </a:solidFill>
                        </a:rPr>
                        <a:t>Other disabilities</a:t>
                      </a:r>
                      <a:endParaRPr lang="en-US" sz="2000" b="0" dirty="0">
                        <a:solidFill>
                          <a:schemeClr val="tx1"/>
                        </a:solidFill>
                      </a:endParaRPr>
                    </a:p>
                  </a:txBody>
                  <a:tcPr>
                    <a:noFill/>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52400" y="304800"/>
            <a:ext cx="8839200" cy="523220"/>
          </a:xfrm>
          <a:prstGeom prst="rect">
            <a:avLst/>
          </a:prstGeom>
          <a:noFill/>
          <a:ln w="9525">
            <a:noFill/>
            <a:miter lim="800000"/>
            <a:headEnd/>
            <a:tailEnd/>
          </a:ln>
          <a:effectLst/>
        </p:spPr>
        <p:txBody>
          <a:bodyPr wrap="square">
            <a:spAutoFit/>
          </a:bodyPr>
          <a:lstStyle/>
          <a:p>
            <a:pPr algn="ctr"/>
            <a:r>
              <a:rPr lang="en-US" sz="2800" dirty="0" smtClean="0">
                <a:latin typeface="Helvetica" pitchFamily="34" charset="0"/>
              </a:rPr>
              <a:t>Got a job in less than one year</a:t>
            </a:r>
          </a:p>
        </p:txBody>
      </p:sp>
      <p:graphicFrame>
        <p:nvGraphicFramePr>
          <p:cNvPr id="3" name="Chart 2"/>
          <p:cNvGraphicFramePr/>
          <p:nvPr/>
        </p:nvGraphicFramePr>
        <p:xfrm>
          <a:off x="152400" y="2133600"/>
          <a:ext cx="43434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4724400" y="2133600"/>
          <a:ext cx="44196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Table 7"/>
          <p:cNvGraphicFramePr>
            <a:graphicFrameLocks noGrp="1"/>
          </p:cNvGraphicFramePr>
          <p:nvPr>
            <p:extLst>
              <p:ext uri="{D42A27DB-BD31-4B8C-83A1-F6EECF244321}">
                <p14:modId xmlns="" xmlns:p14="http://schemas.microsoft.com/office/powerpoint/2010/main" val="867249777"/>
              </p:ext>
            </p:extLst>
          </p:nvPr>
        </p:nvGraphicFramePr>
        <p:xfrm>
          <a:off x="609600" y="1676400"/>
          <a:ext cx="8077200" cy="396240"/>
        </p:xfrm>
        <a:graphic>
          <a:graphicData uri="http://schemas.openxmlformats.org/drawingml/2006/table">
            <a:tbl>
              <a:tblPr firstRow="1" bandRow="1">
                <a:tableStyleId>{5C22544A-7EE6-4342-B048-85BDC9FD1C3A}</a:tableStyleId>
              </a:tblPr>
              <a:tblGrid>
                <a:gridCol w="4038600"/>
                <a:gridCol w="40386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Intellectual disability</a:t>
                      </a:r>
                      <a:endParaRPr lang="en-US" sz="2000" b="0" dirty="0">
                        <a:solidFill>
                          <a:schemeClr val="tx1"/>
                        </a:solidFill>
                      </a:endParaRPr>
                    </a:p>
                  </a:txBody>
                  <a:tcPr>
                    <a:noFill/>
                  </a:tcPr>
                </a:tc>
                <a:tc>
                  <a:txBody>
                    <a:bodyPr/>
                    <a:lstStyle/>
                    <a:p>
                      <a:pPr algn="ctr"/>
                      <a:r>
                        <a:rPr lang="en-US" sz="2000" b="0" dirty="0" smtClean="0">
                          <a:solidFill>
                            <a:schemeClr val="tx1"/>
                          </a:solidFill>
                        </a:rPr>
                        <a:t>Other disabilities</a:t>
                      </a:r>
                      <a:endParaRPr lang="en-US" sz="2000" b="0" dirty="0">
                        <a:solidFill>
                          <a:schemeClr val="tx1"/>
                        </a:solidFill>
                      </a:endParaRPr>
                    </a:p>
                  </a:txBody>
                  <a:tcPr>
                    <a:noFill/>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52400" y="304800"/>
            <a:ext cx="8839200" cy="523220"/>
          </a:xfrm>
          <a:prstGeom prst="rect">
            <a:avLst/>
          </a:prstGeom>
          <a:noFill/>
          <a:ln w="9525">
            <a:noFill/>
            <a:miter lim="800000"/>
            <a:headEnd/>
            <a:tailEnd/>
          </a:ln>
          <a:effectLst/>
        </p:spPr>
        <p:txBody>
          <a:bodyPr wrap="square">
            <a:spAutoFit/>
          </a:bodyPr>
          <a:lstStyle/>
          <a:p>
            <a:pPr algn="ctr"/>
            <a:r>
              <a:rPr lang="en-US" sz="2800" dirty="0" smtClean="0">
                <a:latin typeface="Helvetica" pitchFamily="34" charset="0"/>
              </a:rPr>
              <a:t>Already had a job at application</a:t>
            </a:r>
          </a:p>
        </p:txBody>
      </p:sp>
      <p:graphicFrame>
        <p:nvGraphicFramePr>
          <p:cNvPr id="3" name="Chart 2"/>
          <p:cNvGraphicFramePr/>
          <p:nvPr/>
        </p:nvGraphicFramePr>
        <p:xfrm>
          <a:off x="152400" y="2057400"/>
          <a:ext cx="44196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4648200" y="2057400"/>
          <a:ext cx="44958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e 6"/>
          <p:cNvGraphicFramePr>
            <a:graphicFrameLocks noGrp="1"/>
          </p:cNvGraphicFramePr>
          <p:nvPr>
            <p:extLst>
              <p:ext uri="{D42A27DB-BD31-4B8C-83A1-F6EECF244321}">
                <p14:modId xmlns="" xmlns:p14="http://schemas.microsoft.com/office/powerpoint/2010/main" val="867249777"/>
              </p:ext>
            </p:extLst>
          </p:nvPr>
        </p:nvGraphicFramePr>
        <p:xfrm>
          <a:off x="609600" y="1676400"/>
          <a:ext cx="8077200" cy="396240"/>
        </p:xfrm>
        <a:graphic>
          <a:graphicData uri="http://schemas.openxmlformats.org/drawingml/2006/table">
            <a:tbl>
              <a:tblPr firstRow="1" bandRow="1">
                <a:tableStyleId>{5C22544A-7EE6-4342-B048-85BDC9FD1C3A}</a:tableStyleId>
              </a:tblPr>
              <a:tblGrid>
                <a:gridCol w="4038600"/>
                <a:gridCol w="40386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Intellectual disability</a:t>
                      </a:r>
                      <a:endParaRPr lang="en-US" sz="2000" b="0" dirty="0">
                        <a:solidFill>
                          <a:schemeClr val="tx1"/>
                        </a:solidFill>
                      </a:endParaRPr>
                    </a:p>
                  </a:txBody>
                  <a:tcPr>
                    <a:noFill/>
                  </a:tcPr>
                </a:tc>
                <a:tc>
                  <a:txBody>
                    <a:bodyPr/>
                    <a:lstStyle/>
                    <a:p>
                      <a:pPr algn="ctr"/>
                      <a:r>
                        <a:rPr lang="en-US" sz="2000" b="0" dirty="0" smtClean="0">
                          <a:solidFill>
                            <a:schemeClr val="tx1"/>
                          </a:solidFill>
                        </a:rPr>
                        <a:t>Other disabilities</a:t>
                      </a:r>
                      <a:endParaRPr lang="en-US" sz="2000" b="0" dirty="0">
                        <a:solidFill>
                          <a:schemeClr val="tx1"/>
                        </a:solidFill>
                      </a:endParaRPr>
                    </a:p>
                  </a:txBody>
                  <a:tcPr>
                    <a:noFill/>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Text Box 4"/>
          <p:cNvSpPr txBox="1">
            <a:spLocks noChangeArrowheads="1"/>
          </p:cNvSpPr>
          <p:nvPr/>
        </p:nvSpPr>
        <p:spPr bwMode="auto">
          <a:xfrm>
            <a:off x="457200" y="914400"/>
            <a:ext cx="8001000" cy="523220"/>
          </a:xfrm>
          <a:prstGeom prst="rect">
            <a:avLst/>
          </a:prstGeom>
          <a:noFill/>
          <a:ln w="9525">
            <a:noFill/>
            <a:miter lim="800000"/>
            <a:headEnd/>
            <a:tailEnd/>
          </a:ln>
          <a:effectLst/>
        </p:spPr>
        <p:txBody>
          <a:bodyPr>
            <a:spAutoFit/>
          </a:bodyPr>
          <a:lstStyle/>
          <a:p>
            <a:pPr algn="ctr"/>
            <a:r>
              <a:rPr lang="en-US" sz="2800" dirty="0" smtClean="0">
                <a:latin typeface="Helvetica" pitchFamily="34" charset="0"/>
              </a:rPr>
              <a:t>Questions?</a:t>
            </a:r>
            <a:endParaRPr lang="en-US" sz="2800" dirty="0">
              <a:latin typeface="Helvetica" pitchFamily="34" charset="0"/>
            </a:endParaRPr>
          </a:p>
        </p:txBody>
      </p:sp>
      <p:sp>
        <p:nvSpPr>
          <p:cNvPr id="73741" name="Text Box 13"/>
          <p:cNvSpPr txBox="1">
            <a:spLocks noChangeArrowheads="1"/>
          </p:cNvSpPr>
          <p:nvPr/>
        </p:nvSpPr>
        <p:spPr bwMode="auto">
          <a:xfrm>
            <a:off x="228600" y="4800600"/>
            <a:ext cx="8610600" cy="646331"/>
          </a:xfrm>
          <a:prstGeom prst="rect">
            <a:avLst/>
          </a:prstGeom>
          <a:noFill/>
          <a:ln w="9525">
            <a:noFill/>
            <a:miter lim="800000"/>
            <a:headEnd/>
            <a:tailEnd/>
          </a:ln>
          <a:effectLst/>
        </p:spPr>
        <p:txBody>
          <a:bodyPr wrap="square">
            <a:spAutoFit/>
          </a:bodyPr>
          <a:lstStyle/>
          <a:p>
            <a:pPr algn="ctr"/>
            <a:r>
              <a:rPr lang="en-US" sz="1200" dirty="0" smtClean="0">
                <a:latin typeface="Helvetica" pitchFamily="34" charset="0"/>
              </a:rPr>
              <a:t>With support from Frank Smith for data analysis of the American Community Survey dataset and Anya Weber for copyediting.</a:t>
            </a:r>
          </a:p>
          <a:p>
            <a:pPr algn="ctr"/>
            <a:r>
              <a:rPr lang="en-US" sz="1200" dirty="0" smtClean="0">
                <a:latin typeface="Helvetica" pitchFamily="34" charset="0"/>
              </a:rPr>
              <a:t>Supported in part by </a:t>
            </a:r>
            <a:r>
              <a:rPr lang="en-US" sz="1200" dirty="0">
                <a:latin typeface="Helvetica" pitchFamily="34" charset="0"/>
              </a:rPr>
              <a:t>a cooperative agreement </a:t>
            </a:r>
            <a:r>
              <a:rPr lang="en-US" sz="1200" dirty="0" smtClean="0">
                <a:latin typeface="Helvetica" pitchFamily="34" charset="0"/>
              </a:rPr>
              <a:t>from the </a:t>
            </a:r>
            <a:r>
              <a:rPr lang="en-US" sz="1200" dirty="0">
                <a:latin typeface="Helvetica" pitchFamily="34" charset="0"/>
              </a:rPr>
              <a:t>Administration on Developmental Disabilities, U.S. Department of Health and Human </a:t>
            </a:r>
            <a:r>
              <a:rPr lang="en-US" sz="1200" dirty="0" smtClean="0">
                <a:latin typeface="Helvetica" pitchFamily="34" charset="0"/>
              </a:rPr>
              <a:t>Services, grant #90DN0295. </a:t>
            </a:r>
            <a:endParaRPr lang="en-US" dirty="0">
              <a:solidFill>
                <a:schemeClr val="bg1"/>
              </a:solidFill>
              <a:latin typeface="Helvetica" pitchFamily="34" charset="0"/>
            </a:endParaRPr>
          </a:p>
        </p:txBody>
      </p:sp>
      <p:sp>
        <p:nvSpPr>
          <p:cNvPr id="73751" name="Rectangle 23"/>
          <p:cNvSpPr>
            <a:spLocks noChangeArrowheads="1"/>
          </p:cNvSpPr>
          <p:nvPr/>
        </p:nvSpPr>
        <p:spPr bwMode="auto">
          <a:xfrm>
            <a:off x="0" y="5867400"/>
            <a:ext cx="9144000" cy="990600"/>
          </a:xfrm>
          <a:prstGeom prst="rect">
            <a:avLst/>
          </a:prstGeom>
          <a:solidFill>
            <a:srgbClr val="006699"/>
          </a:solidFill>
          <a:ln w="9525">
            <a:noFill/>
            <a:miter lim="800000"/>
            <a:headEnd/>
            <a:tailEnd/>
          </a:ln>
        </p:spPr>
        <p:txBody>
          <a:bodyPr wrap="none" anchor="ctr"/>
          <a:lstStyle/>
          <a:p>
            <a:endParaRPr lang="en-US"/>
          </a:p>
        </p:txBody>
      </p:sp>
      <p:sp>
        <p:nvSpPr>
          <p:cNvPr id="73752" name="Rectangle 24"/>
          <p:cNvSpPr>
            <a:spLocks noChangeArrowheads="1"/>
          </p:cNvSpPr>
          <p:nvPr/>
        </p:nvSpPr>
        <p:spPr bwMode="auto">
          <a:xfrm>
            <a:off x="0" y="5867400"/>
            <a:ext cx="9144000" cy="152400"/>
          </a:xfrm>
          <a:prstGeom prst="rect">
            <a:avLst/>
          </a:prstGeom>
          <a:solidFill>
            <a:srgbClr val="0099CC"/>
          </a:solidFill>
          <a:ln w="9525">
            <a:noFill/>
            <a:miter lim="800000"/>
            <a:headEnd/>
            <a:tailEnd/>
          </a:ln>
        </p:spPr>
        <p:txBody>
          <a:bodyPr wrap="none" anchor="ctr"/>
          <a:lstStyle/>
          <a:p>
            <a:endParaRPr lang="en-US"/>
          </a:p>
        </p:txBody>
      </p:sp>
      <p:sp>
        <p:nvSpPr>
          <p:cNvPr id="73753" name="Rectangle 25"/>
          <p:cNvSpPr>
            <a:spLocks noChangeArrowheads="1"/>
          </p:cNvSpPr>
          <p:nvPr/>
        </p:nvSpPr>
        <p:spPr bwMode="auto">
          <a:xfrm>
            <a:off x="0" y="0"/>
            <a:ext cx="9144000" cy="304800"/>
          </a:xfrm>
          <a:prstGeom prst="rect">
            <a:avLst/>
          </a:prstGeom>
          <a:solidFill>
            <a:srgbClr val="006699"/>
          </a:solidFill>
          <a:ln w="9525">
            <a:noFill/>
            <a:miter lim="800000"/>
            <a:headEnd/>
            <a:tailEnd/>
          </a:ln>
        </p:spPr>
        <p:txBody>
          <a:bodyPr wrap="none" anchor="ctr"/>
          <a:lstStyle/>
          <a:p>
            <a:endParaRPr lang="en-US"/>
          </a:p>
        </p:txBody>
      </p:sp>
      <p:pic>
        <p:nvPicPr>
          <p:cNvPr id="73754" name="Picture 26" descr="umb_white"/>
          <p:cNvPicPr>
            <a:picLocks noChangeAspect="1" noChangeArrowheads="1"/>
          </p:cNvPicPr>
          <p:nvPr/>
        </p:nvPicPr>
        <p:blipFill>
          <a:blip r:embed="rId3" cstate="print"/>
          <a:srcRect/>
          <a:stretch>
            <a:fillRect/>
          </a:stretch>
        </p:blipFill>
        <p:spPr bwMode="auto">
          <a:xfrm>
            <a:off x="8024813" y="6172200"/>
            <a:ext cx="433387" cy="520700"/>
          </a:xfrm>
          <a:prstGeom prst="rect">
            <a:avLst/>
          </a:prstGeom>
          <a:noFill/>
        </p:spPr>
      </p:pic>
      <p:pic>
        <p:nvPicPr>
          <p:cNvPr id="73755" name="Picture 27" descr="iciPPT_BIG"/>
          <p:cNvPicPr>
            <a:picLocks noChangeAspect="1" noChangeArrowheads="1"/>
          </p:cNvPicPr>
          <p:nvPr/>
        </p:nvPicPr>
        <p:blipFill>
          <a:blip r:embed="rId4" cstate="print"/>
          <a:srcRect/>
          <a:stretch>
            <a:fillRect/>
          </a:stretch>
        </p:blipFill>
        <p:spPr bwMode="auto">
          <a:xfrm>
            <a:off x="152400" y="6042025"/>
            <a:ext cx="4800600" cy="769938"/>
          </a:xfrm>
          <a:prstGeom prst="rect">
            <a:avLst/>
          </a:prstGeom>
          <a:noFill/>
        </p:spPr>
      </p:pic>
      <p:pic>
        <p:nvPicPr>
          <p:cNvPr id="73756" name="Picture 28" descr="CHB_reverse_BIG"/>
          <p:cNvPicPr>
            <a:picLocks noChangeAspect="1" noChangeArrowheads="1"/>
          </p:cNvPicPr>
          <p:nvPr/>
        </p:nvPicPr>
        <p:blipFill>
          <a:blip r:embed="rId5" cstate="print"/>
          <a:srcRect/>
          <a:stretch>
            <a:fillRect/>
          </a:stretch>
        </p:blipFill>
        <p:spPr bwMode="auto">
          <a:xfrm>
            <a:off x="8534400" y="6172200"/>
            <a:ext cx="420688" cy="533400"/>
          </a:xfrm>
          <a:prstGeom prst="rect">
            <a:avLst/>
          </a:prstGeom>
          <a:noFill/>
        </p:spPr>
      </p:pic>
      <p:sp>
        <p:nvSpPr>
          <p:cNvPr id="10" name="Text Box 4"/>
          <p:cNvSpPr txBox="1">
            <a:spLocks noChangeArrowheads="1"/>
          </p:cNvSpPr>
          <p:nvPr/>
        </p:nvSpPr>
        <p:spPr bwMode="auto">
          <a:xfrm>
            <a:off x="602343" y="1828800"/>
            <a:ext cx="8001000" cy="1815882"/>
          </a:xfrm>
          <a:prstGeom prst="rect">
            <a:avLst/>
          </a:prstGeom>
          <a:noFill/>
          <a:ln w="9525">
            <a:noFill/>
            <a:miter lim="800000"/>
            <a:headEnd/>
            <a:tailEnd/>
          </a:ln>
          <a:effectLst/>
        </p:spPr>
        <p:txBody>
          <a:bodyPr>
            <a:spAutoFit/>
          </a:bodyPr>
          <a:lstStyle/>
          <a:p>
            <a:pPr algn="ctr"/>
            <a:r>
              <a:rPr lang="en-US" sz="1600" dirty="0" smtClean="0">
                <a:latin typeface="Times New Roman" pitchFamily="18" charset="0"/>
                <a:cs typeface="Times New Roman" pitchFamily="18" charset="0"/>
              </a:rPr>
              <a:t>Contacts:</a:t>
            </a:r>
          </a:p>
          <a:p>
            <a:pPr algn="ctr"/>
            <a:r>
              <a:rPr lang="en-US" sz="1600" dirty="0" smtClean="0">
                <a:latin typeface="Times New Roman" pitchFamily="18" charset="0"/>
                <a:cs typeface="Times New Roman" pitchFamily="18" charset="0"/>
                <a:hlinkClick r:id="rId6"/>
              </a:rPr>
              <a:t>alberto.migliore@umb.edu</a:t>
            </a:r>
            <a:endParaRPr lang="en-US" sz="1600" dirty="0" smtClean="0">
              <a:latin typeface="Times New Roman" pitchFamily="18" charset="0"/>
              <a:cs typeface="Times New Roman" pitchFamily="18" charset="0"/>
            </a:endParaRPr>
          </a:p>
          <a:p>
            <a:pPr algn="ctr"/>
            <a:r>
              <a:rPr lang="en-US" sz="1600" dirty="0" smtClean="0">
                <a:latin typeface="Times New Roman" pitchFamily="18" charset="0"/>
                <a:cs typeface="Times New Roman" pitchFamily="18" charset="0"/>
              </a:rPr>
              <a:t>617-287-4306</a:t>
            </a:r>
          </a:p>
          <a:p>
            <a:pPr algn="ctr"/>
            <a:endParaRPr lang="en-US" sz="1600" dirty="0" smtClean="0">
              <a:latin typeface="Times New Roman" pitchFamily="18" charset="0"/>
              <a:cs typeface="Times New Roman" pitchFamily="18" charset="0"/>
              <a:hlinkClick r:id="rId7"/>
            </a:endParaRPr>
          </a:p>
          <a:p>
            <a:pPr algn="ctr"/>
            <a:endParaRPr lang="en-US" sz="1600" dirty="0" smtClean="0">
              <a:latin typeface="Times New Roman" pitchFamily="18" charset="0"/>
              <a:cs typeface="Times New Roman" pitchFamily="18" charset="0"/>
              <a:hlinkClick r:id="rId7"/>
            </a:endParaRPr>
          </a:p>
          <a:p>
            <a:pPr algn="ctr"/>
            <a:r>
              <a:rPr lang="en-US" sz="1600" dirty="0" smtClean="0">
                <a:latin typeface="Times New Roman" pitchFamily="18" charset="0"/>
                <a:cs typeface="Times New Roman" pitchFamily="18" charset="0"/>
              </a:rPr>
              <a:t>More employment charts at:</a:t>
            </a:r>
            <a:endParaRPr lang="en-US" sz="1600" dirty="0">
              <a:latin typeface="Times New Roman" pitchFamily="18" charset="0"/>
              <a:cs typeface="Times New Roman" pitchFamily="18" charset="0"/>
            </a:endParaRPr>
          </a:p>
          <a:p>
            <a:pPr algn="ctr"/>
            <a:r>
              <a:rPr lang="en-US" sz="1600" dirty="0" smtClean="0">
                <a:latin typeface="Times New Roman" pitchFamily="18" charset="0"/>
                <a:cs typeface="Times New Roman" pitchFamily="18" charset="0"/>
                <a:hlinkClick r:id="rId7"/>
              </a:rPr>
              <a:t>http</a:t>
            </a:r>
            <a:r>
              <a:rPr lang="en-US" sz="1600" dirty="0">
                <a:latin typeface="Times New Roman" pitchFamily="18" charset="0"/>
                <a:cs typeface="Times New Roman" pitchFamily="18" charset="0"/>
                <a:hlinkClick r:id="rId7"/>
              </a:rPr>
              <a:t>://</a:t>
            </a:r>
            <a:r>
              <a:rPr lang="en-US" sz="1600" dirty="0" smtClean="0">
                <a:latin typeface="Times New Roman" pitchFamily="18" charset="0"/>
                <a:cs typeface="Times New Roman" pitchFamily="18" charset="0"/>
                <a:hlinkClick r:id="rId7"/>
              </a:rPr>
              <a:t>www.statedata.info</a:t>
            </a:r>
            <a:endParaRPr lang="en-US" sz="1600" dirty="0">
              <a:latin typeface="Times New Roman" pitchFamily="18" charset="0"/>
              <a:cs typeface="Times New Roman" pitchFamily="18" charset="0"/>
            </a:endParaRPr>
          </a:p>
        </p:txBody>
      </p:sp>
    </p:spTree>
    <p:extLst>
      <p:ext uri="{BB962C8B-B14F-4D97-AF65-F5344CB8AC3E}">
        <p14:creationId xmlns="" xmlns:p14="http://schemas.microsoft.com/office/powerpoint/2010/main" val="25313850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6519" y="2441042"/>
            <a:ext cx="9152355" cy="3655074"/>
          </a:xfrm>
          <a:prstGeom prst="rect">
            <a:avLst/>
          </a:prstGeom>
          <a:gradFill flip="none" rotWithShape="1">
            <a:gsLst>
              <a:gs pos="33000">
                <a:schemeClr val="bg1">
                  <a:alpha val="70000"/>
                </a:schemeClr>
              </a:gs>
              <a:gs pos="0">
                <a:srgbClr val="D0A216"/>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p>
        </p:txBody>
      </p:sp>
      <p:sp>
        <p:nvSpPr>
          <p:cNvPr id="206854" name="Rectangle 6"/>
          <p:cNvSpPr>
            <a:spLocks noGrp="1" noChangeArrowheads="1"/>
          </p:cNvSpPr>
          <p:nvPr>
            <p:ph type="title" idx="4294967295"/>
          </p:nvPr>
        </p:nvSpPr>
        <p:spPr/>
        <p:txBody>
          <a:bodyPr>
            <a:normAutofit fontScale="90000"/>
          </a:bodyPr>
          <a:lstStyle/>
          <a:p>
            <a:pPr eaLnBrk="1" hangingPunct="1"/>
            <a:r>
              <a:rPr lang="en-US" sz="4000" b="1" smtClean="0"/>
              <a:t>Oregon Office of Developmental Disability Services</a:t>
            </a:r>
          </a:p>
        </p:txBody>
      </p:sp>
      <p:sp>
        <p:nvSpPr>
          <p:cNvPr id="206855" name="Rectangle 7"/>
          <p:cNvSpPr>
            <a:spLocks noGrp="1" noChangeArrowheads="1"/>
          </p:cNvSpPr>
          <p:nvPr>
            <p:ph type="body" idx="4294967295"/>
          </p:nvPr>
        </p:nvSpPr>
        <p:spPr/>
        <p:txBody>
          <a:bodyPr/>
          <a:lstStyle/>
          <a:p>
            <a:pPr marL="609600" indent="-609600" algn="ctr" eaLnBrk="1" hangingPunct="1">
              <a:buFontTx/>
              <a:buNone/>
            </a:pPr>
            <a:r>
              <a:rPr lang="en-US" b="1" i="1" smtClean="0"/>
              <a:t>Comparing Access to Services by Race and Ethnicity</a:t>
            </a:r>
            <a:r>
              <a:rPr lang="en-US" smtClean="0"/>
              <a:t> </a:t>
            </a:r>
          </a:p>
        </p:txBody>
      </p:sp>
      <p:pic>
        <p:nvPicPr>
          <p:cNvPr id="19463" name="Picture 7" descr="DHS"/>
          <p:cNvPicPr>
            <a:picLocks noChangeAspect="1" noChangeArrowheads="1"/>
          </p:cNvPicPr>
          <p:nvPr/>
        </p:nvPicPr>
        <p:blipFill>
          <a:blip r:embed="rId2"/>
          <a:srcRect/>
          <a:stretch>
            <a:fillRect/>
          </a:stretch>
        </p:blipFill>
        <p:spPr bwMode="auto">
          <a:xfrm>
            <a:off x="7696200" y="5943600"/>
            <a:ext cx="1285875" cy="7620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69" y="-1886"/>
            <a:ext cx="9152355" cy="6174916"/>
          </a:xfrm>
          <a:prstGeom prst="rect">
            <a:avLst/>
          </a:prstGeom>
          <a:gradFill flip="none" rotWithShape="1">
            <a:gsLst>
              <a:gs pos="33000">
                <a:schemeClr val="bg1">
                  <a:alpha val="70000"/>
                </a:schemeClr>
              </a:gs>
              <a:gs pos="0">
                <a:srgbClr val="D0A216"/>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p>
        </p:txBody>
      </p:sp>
      <p:pic>
        <p:nvPicPr>
          <p:cNvPr id="3076" name="Picture 3" descr="MassIngenuity_logo.eps"/>
          <p:cNvPicPr>
            <a:picLocks noChangeAspect="1"/>
          </p:cNvPicPr>
          <p:nvPr/>
        </p:nvPicPr>
        <p:blipFill>
          <a:blip r:embed="rId2"/>
          <a:srcRect/>
          <a:stretch>
            <a:fillRect/>
          </a:stretch>
        </p:blipFill>
        <p:spPr bwMode="auto">
          <a:xfrm>
            <a:off x="646113" y="6356350"/>
            <a:ext cx="1868487" cy="322263"/>
          </a:xfrm>
          <a:prstGeom prst="rect">
            <a:avLst/>
          </a:prstGeom>
          <a:noFill/>
          <a:ln w="9525">
            <a:noFill/>
            <a:miter lim="800000"/>
            <a:headEnd/>
            <a:tailEnd/>
          </a:ln>
        </p:spPr>
      </p:pic>
      <p:sp>
        <p:nvSpPr>
          <p:cNvPr id="8" name="Rectangle 7"/>
          <p:cNvSpPr/>
          <p:nvPr/>
        </p:nvSpPr>
        <p:spPr>
          <a:xfrm flipV="1">
            <a:off x="0" y="6165850"/>
            <a:ext cx="9144000" cy="46038"/>
          </a:xfrm>
          <a:prstGeom prst="rect">
            <a:avLst/>
          </a:prstGeom>
          <a:solidFill>
            <a:srgbClr val="D0A2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39" name="Oval 38"/>
          <p:cNvSpPr/>
          <p:nvPr/>
        </p:nvSpPr>
        <p:spPr>
          <a:xfrm>
            <a:off x="4103470" y="1439308"/>
            <a:ext cx="3801317" cy="3870867"/>
          </a:xfrm>
          <a:prstGeom prst="ellipse">
            <a:avLst/>
          </a:prstGeom>
          <a:gradFill flip="none" rotWithShape="1">
            <a:gsLst>
              <a:gs pos="3000">
                <a:srgbClr val="FF3005"/>
              </a:gs>
              <a:gs pos="100000">
                <a:srgbClr val="FA9F14"/>
              </a:gs>
            </a:gsLst>
            <a:path path="circle">
              <a:fillToRect l="100000" t="100000"/>
            </a:path>
            <a:tileRect r="-100000" b="-100000"/>
          </a:gra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3082" name="TextBox 42"/>
          <p:cNvSpPr txBox="1">
            <a:spLocks noChangeArrowheads="1"/>
          </p:cNvSpPr>
          <p:nvPr/>
        </p:nvSpPr>
        <p:spPr bwMode="auto">
          <a:xfrm>
            <a:off x="5314950" y="2528888"/>
            <a:ext cx="2327275" cy="554037"/>
          </a:xfrm>
          <a:prstGeom prst="rect">
            <a:avLst/>
          </a:prstGeom>
          <a:noFill/>
          <a:ln w="9525">
            <a:noFill/>
            <a:miter lim="800000"/>
            <a:headEnd/>
            <a:tailEnd/>
          </a:ln>
        </p:spPr>
        <p:txBody>
          <a:bodyPr wrap="none">
            <a:spAutoFit/>
          </a:bodyPr>
          <a:lstStyle/>
          <a:p>
            <a:pPr algn="r" defTabSz="457200"/>
            <a:r>
              <a:rPr lang="en-US" b="1">
                <a:solidFill>
                  <a:schemeClr val="bg1"/>
                </a:solidFill>
                <a:cs typeface="Arial" pitchFamily="34" charset="0"/>
              </a:rPr>
              <a:t>BREAKTHROUGHS</a:t>
            </a:r>
          </a:p>
          <a:p>
            <a:pPr algn="r" defTabSz="457200"/>
            <a:r>
              <a:rPr lang="en-US" sz="1200" i="1">
                <a:solidFill>
                  <a:schemeClr val="bg1"/>
                </a:solidFill>
                <a:cs typeface="Arial" pitchFamily="34" charset="0"/>
              </a:rPr>
              <a:t>Strategic Initiatives</a:t>
            </a:r>
          </a:p>
        </p:txBody>
      </p:sp>
      <p:sp>
        <p:nvSpPr>
          <p:cNvPr id="3" name="Oval 2"/>
          <p:cNvSpPr/>
          <p:nvPr/>
        </p:nvSpPr>
        <p:spPr>
          <a:xfrm>
            <a:off x="1451887" y="1288817"/>
            <a:ext cx="3851392" cy="3870867"/>
          </a:xfrm>
          <a:prstGeom prst="ellipse">
            <a:avLst/>
          </a:prstGeom>
          <a:gradFill flip="none" rotWithShape="1">
            <a:gsLst>
              <a:gs pos="33000">
                <a:srgbClr val="205D73"/>
              </a:gs>
              <a:gs pos="100000">
                <a:srgbClr val="205D73"/>
              </a:gs>
            </a:gsLst>
            <a:path path="circle">
              <a:fillToRect l="100000" t="100000"/>
            </a:path>
            <a:tileRect r="-100000" b="-100000"/>
          </a:grad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3086" name="TextBox 28"/>
          <p:cNvSpPr txBox="1">
            <a:spLocks noChangeArrowheads="1"/>
          </p:cNvSpPr>
          <p:nvPr/>
        </p:nvSpPr>
        <p:spPr bwMode="auto">
          <a:xfrm>
            <a:off x="1670050" y="2533650"/>
            <a:ext cx="2095500" cy="554038"/>
          </a:xfrm>
          <a:prstGeom prst="rect">
            <a:avLst/>
          </a:prstGeom>
          <a:noFill/>
          <a:ln w="9525">
            <a:noFill/>
            <a:miter lim="800000"/>
            <a:headEnd/>
            <a:tailEnd/>
          </a:ln>
        </p:spPr>
        <p:txBody>
          <a:bodyPr wrap="none">
            <a:spAutoFit/>
          </a:bodyPr>
          <a:lstStyle/>
          <a:p>
            <a:pPr defTabSz="457200"/>
            <a:r>
              <a:rPr lang="en-US" b="1">
                <a:solidFill>
                  <a:schemeClr val="bg1"/>
                </a:solidFill>
                <a:cs typeface="Arial" pitchFamily="34" charset="0"/>
              </a:rPr>
              <a:t>FUNDAMENTALS</a:t>
            </a:r>
          </a:p>
          <a:p>
            <a:pPr defTabSz="457200"/>
            <a:r>
              <a:rPr lang="en-US" sz="1200" i="1">
                <a:solidFill>
                  <a:schemeClr val="bg1"/>
                </a:solidFill>
                <a:cs typeface="Arial" pitchFamily="34" charset="0"/>
              </a:rPr>
              <a:t>Routine Work</a:t>
            </a:r>
          </a:p>
        </p:txBody>
      </p:sp>
      <p:sp>
        <p:nvSpPr>
          <p:cNvPr id="44" name="Oval 43"/>
          <p:cNvSpPr/>
          <p:nvPr/>
        </p:nvSpPr>
        <p:spPr>
          <a:xfrm>
            <a:off x="3816005" y="1916935"/>
            <a:ext cx="1494086" cy="1494086"/>
          </a:xfrm>
          <a:prstGeom prst="ellipse">
            <a:avLst/>
          </a:prstGeom>
          <a:gradFill flip="none" rotWithShape="1">
            <a:gsLst>
              <a:gs pos="33000">
                <a:srgbClr val="D0A216"/>
              </a:gs>
              <a:gs pos="100000">
                <a:srgbClr val="D0A216"/>
              </a:gs>
            </a:gsLst>
            <a:path path="circle">
              <a:fillToRect l="100000" t="100000"/>
            </a:path>
            <a:tileRect r="-100000" b="-100000"/>
          </a:gradFill>
          <a:ln>
            <a:noFill/>
          </a:ln>
          <a:effectLst>
            <a:outerShdw blurRad="358775" dist="88900" dir="1320000" sx="98000" sy="98000"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47" name="Oval 46"/>
          <p:cNvSpPr/>
          <p:nvPr/>
        </p:nvSpPr>
        <p:spPr>
          <a:xfrm>
            <a:off x="3175681" y="2979108"/>
            <a:ext cx="1494086" cy="1494086"/>
          </a:xfrm>
          <a:prstGeom prst="ellipse">
            <a:avLst/>
          </a:prstGeom>
          <a:gradFill flip="none" rotWithShape="1">
            <a:gsLst>
              <a:gs pos="33000">
                <a:srgbClr val="D0A216"/>
              </a:gs>
              <a:gs pos="100000">
                <a:srgbClr val="D0A216"/>
              </a:gs>
            </a:gsLst>
            <a:path path="circle">
              <a:fillToRect l="100000" t="100000"/>
            </a:path>
            <a:tileRect r="-100000" b="-100000"/>
          </a:gradFill>
          <a:ln>
            <a:noFill/>
          </a:ln>
          <a:effectLst>
            <a:outerShdw blurRad="358775" dist="88900" dir="1320000" sx="98000" sy="98000"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48" name="Oval 47"/>
          <p:cNvSpPr/>
          <p:nvPr/>
        </p:nvSpPr>
        <p:spPr>
          <a:xfrm>
            <a:off x="4469432" y="2984143"/>
            <a:ext cx="1494086" cy="1494086"/>
          </a:xfrm>
          <a:prstGeom prst="ellipse">
            <a:avLst/>
          </a:prstGeom>
          <a:gradFill flip="none" rotWithShape="1">
            <a:gsLst>
              <a:gs pos="33000">
                <a:srgbClr val="D0A216"/>
              </a:gs>
              <a:gs pos="100000">
                <a:srgbClr val="D0A216"/>
              </a:gs>
            </a:gsLst>
            <a:path path="circle">
              <a:fillToRect l="100000" t="100000"/>
            </a:path>
            <a:tileRect r="-100000" b="-100000"/>
          </a:gradFill>
          <a:ln>
            <a:noFill/>
          </a:ln>
          <a:effectLst>
            <a:outerShdw blurRad="358775" dist="88900" dir="1320000" sx="98000" sy="98000"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3096" name="TextBox 25"/>
          <p:cNvSpPr txBox="1">
            <a:spLocks noChangeArrowheads="1"/>
          </p:cNvSpPr>
          <p:nvPr/>
        </p:nvSpPr>
        <p:spPr bwMode="auto">
          <a:xfrm>
            <a:off x="4046538" y="2173288"/>
            <a:ext cx="1062037" cy="739775"/>
          </a:xfrm>
          <a:prstGeom prst="rect">
            <a:avLst/>
          </a:prstGeom>
          <a:noFill/>
          <a:ln w="9525">
            <a:noFill/>
            <a:miter lim="800000"/>
            <a:headEnd/>
            <a:tailEnd/>
          </a:ln>
        </p:spPr>
        <p:txBody>
          <a:bodyPr wrap="none">
            <a:spAutoFit/>
          </a:bodyPr>
          <a:lstStyle/>
          <a:p>
            <a:pPr algn="ctr" defTabSz="457200"/>
            <a:r>
              <a:rPr lang="en-US" sz="1400" b="1">
                <a:cs typeface="Arial" pitchFamily="34" charset="0"/>
              </a:rPr>
              <a:t>Increase</a:t>
            </a:r>
          </a:p>
          <a:p>
            <a:pPr algn="ctr" defTabSz="457200"/>
            <a:r>
              <a:rPr lang="en-US" sz="1400" b="1">
                <a:cs typeface="Arial" pitchFamily="34" charset="0"/>
              </a:rPr>
              <a:t>Citizen</a:t>
            </a:r>
          </a:p>
          <a:p>
            <a:pPr algn="ctr" defTabSz="457200"/>
            <a:r>
              <a:rPr lang="en-US" sz="1400" b="1">
                <a:cs typeface="Arial" pitchFamily="34" charset="0"/>
              </a:rPr>
              <a:t>Outcomes</a:t>
            </a:r>
          </a:p>
        </p:txBody>
      </p:sp>
      <p:sp>
        <p:nvSpPr>
          <p:cNvPr id="3097" name="TextBox 48"/>
          <p:cNvSpPr txBox="1">
            <a:spLocks noChangeArrowheads="1"/>
          </p:cNvSpPr>
          <p:nvPr/>
        </p:nvSpPr>
        <p:spPr bwMode="auto">
          <a:xfrm>
            <a:off x="4829175" y="3411538"/>
            <a:ext cx="838200" cy="522287"/>
          </a:xfrm>
          <a:prstGeom prst="rect">
            <a:avLst/>
          </a:prstGeom>
          <a:noFill/>
          <a:ln w="9525">
            <a:noFill/>
            <a:miter lim="800000"/>
            <a:headEnd/>
            <a:tailEnd/>
          </a:ln>
        </p:spPr>
        <p:txBody>
          <a:bodyPr wrap="none">
            <a:spAutoFit/>
          </a:bodyPr>
          <a:lstStyle/>
          <a:p>
            <a:pPr algn="ctr" defTabSz="457200"/>
            <a:r>
              <a:rPr lang="en-US" sz="1400" b="1">
                <a:cs typeface="Arial" pitchFamily="34" charset="0"/>
              </a:rPr>
              <a:t>Reduce</a:t>
            </a:r>
          </a:p>
          <a:p>
            <a:pPr algn="ctr" defTabSz="457200"/>
            <a:r>
              <a:rPr lang="en-US" sz="1400" b="1">
                <a:cs typeface="Arial" pitchFamily="34" charset="0"/>
              </a:rPr>
              <a:t>Costs</a:t>
            </a:r>
          </a:p>
        </p:txBody>
      </p:sp>
      <p:sp>
        <p:nvSpPr>
          <p:cNvPr id="3098" name="TextBox 49"/>
          <p:cNvSpPr txBox="1">
            <a:spLocks noChangeArrowheads="1"/>
          </p:cNvSpPr>
          <p:nvPr/>
        </p:nvSpPr>
        <p:spPr bwMode="auto">
          <a:xfrm>
            <a:off x="3317875" y="3375025"/>
            <a:ext cx="1146175" cy="738188"/>
          </a:xfrm>
          <a:prstGeom prst="rect">
            <a:avLst/>
          </a:prstGeom>
          <a:noFill/>
          <a:ln w="9525">
            <a:noFill/>
            <a:miter lim="800000"/>
            <a:headEnd/>
            <a:tailEnd/>
          </a:ln>
        </p:spPr>
        <p:txBody>
          <a:bodyPr wrap="none">
            <a:spAutoFit/>
          </a:bodyPr>
          <a:lstStyle/>
          <a:p>
            <a:pPr algn="ctr" defTabSz="457200"/>
            <a:r>
              <a:rPr lang="en-US" sz="1400" b="1">
                <a:cs typeface="Arial" pitchFamily="34" charset="0"/>
              </a:rPr>
              <a:t>Improve</a:t>
            </a:r>
          </a:p>
          <a:p>
            <a:pPr algn="ctr" defTabSz="457200"/>
            <a:r>
              <a:rPr lang="en-US" sz="1400" b="1">
                <a:cs typeface="Arial" pitchFamily="34" charset="0"/>
              </a:rPr>
              <a:t>Customer</a:t>
            </a:r>
          </a:p>
          <a:p>
            <a:pPr algn="ctr" defTabSz="457200"/>
            <a:r>
              <a:rPr lang="en-US" sz="1400" b="1">
                <a:cs typeface="Arial" pitchFamily="34" charset="0"/>
              </a:rPr>
              <a:t>Experience</a:t>
            </a:r>
          </a:p>
        </p:txBody>
      </p:sp>
      <p:sp>
        <p:nvSpPr>
          <p:cNvPr id="17" name="Rectangle 16"/>
          <p:cNvSpPr/>
          <p:nvPr/>
        </p:nvSpPr>
        <p:spPr>
          <a:xfrm>
            <a:off x="3237255" y="4263146"/>
            <a:ext cx="2649186" cy="427491"/>
          </a:xfrm>
          <a:prstGeom prst="rect">
            <a:avLst/>
          </a:prstGeom>
          <a:solidFill>
            <a:schemeClr val="tx1"/>
          </a:solidFill>
          <a:ln>
            <a:noFill/>
          </a:ln>
          <a:effectLst>
            <a:outerShdw blurRad="127000" dir="660000" algn="tl" rotWithShape="0">
              <a:srgbClr val="000000">
                <a:alpha val="50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3102" name="TextBox 50"/>
          <p:cNvSpPr txBox="1">
            <a:spLocks noChangeArrowheads="1"/>
          </p:cNvSpPr>
          <p:nvPr/>
        </p:nvSpPr>
        <p:spPr bwMode="auto">
          <a:xfrm>
            <a:off x="3582988" y="4287838"/>
            <a:ext cx="1865312" cy="369887"/>
          </a:xfrm>
          <a:prstGeom prst="rect">
            <a:avLst/>
          </a:prstGeom>
          <a:noFill/>
          <a:ln w="9525">
            <a:noFill/>
            <a:miter lim="800000"/>
            <a:headEnd/>
            <a:tailEnd/>
          </a:ln>
        </p:spPr>
        <p:txBody>
          <a:bodyPr wrap="none">
            <a:spAutoFit/>
          </a:bodyPr>
          <a:lstStyle/>
          <a:p>
            <a:pPr algn="ctr" defTabSz="457200"/>
            <a:r>
              <a:rPr lang="en-US">
                <a:solidFill>
                  <a:srgbClr val="D0A216"/>
                </a:solidFill>
                <a:cs typeface="Arial" pitchFamily="34" charset="0"/>
              </a:rPr>
              <a:t>Problem Solving</a:t>
            </a:r>
          </a:p>
        </p:txBody>
      </p:sp>
      <p:sp>
        <p:nvSpPr>
          <p:cNvPr id="52" name="Bent-Up Arrow 51"/>
          <p:cNvSpPr/>
          <p:nvPr/>
        </p:nvSpPr>
        <p:spPr>
          <a:xfrm rot="5400000">
            <a:off x="3195077" y="4757093"/>
            <a:ext cx="607712" cy="523355"/>
          </a:xfrm>
          <a:prstGeom prst="bentUpArrow">
            <a:avLst/>
          </a:prstGeom>
          <a:solidFill>
            <a:schemeClr val="tx1"/>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3106" name="TextBox 53"/>
          <p:cNvSpPr txBox="1">
            <a:spLocks noChangeArrowheads="1"/>
          </p:cNvSpPr>
          <p:nvPr/>
        </p:nvSpPr>
        <p:spPr bwMode="auto">
          <a:xfrm>
            <a:off x="2673350" y="5632450"/>
            <a:ext cx="3803650" cy="646113"/>
          </a:xfrm>
          <a:prstGeom prst="rect">
            <a:avLst/>
          </a:prstGeom>
          <a:noFill/>
          <a:ln w="9525">
            <a:noFill/>
            <a:miter lim="800000"/>
            <a:headEnd/>
            <a:tailEnd/>
          </a:ln>
        </p:spPr>
        <p:txBody>
          <a:bodyPr>
            <a:spAutoFit/>
          </a:bodyPr>
          <a:lstStyle/>
          <a:p>
            <a:pPr algn="ctr" defTabSz="457200"/>
            <a:r>
              <a:rPr lang="en-US" b="1">
                <a:cs typeface="Arial" pitchFamily="34" charset="0"/>
              </a:rPr>
              <a:t>QUARTERLY BUSINESS REVIEWS</a:t>
            </a:r>
          </a:p>
        </p:txBody>
      </p:sp>
      <p:sp>
        <p:nvSpPr>
          <p:cNvPr id="56" name="Oval 55"/>
          <p:cNvSpPr/>
          <p:nvPr/>
        </p:nvSpPr>
        <p:spPr>
          <a:xfrm>
            <a:off x="4095773" y="4687466"/>
            <a:ext cx="896174" cy="896174"/>
          </a:xfrm>
          <a:prstGeom prst="ellipse">
            <a:avLst/>
          </a:prstGeom>
          <a:solidFill>
            <a:schemeClr val="tx1"/>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57" name="Oval 56"/>
          <p:cNvSpPr/>
          <p:nvPr/>
        </p:nvSpPr>
        <p:spPr>
          <a:xfrm>
            <a:off x="4219575" y="4816475"/>
            <a:ext cx="654050" cy="65405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60" name="Oval 59"/>
          <p:cNvSpPr/>
          <p:nvPr/>
        </p:nvSpPr>
        <p:spPr>
          <a:xfrm>
            <a:off x="4348388" y="4942529"/>
            <a:ext cx="386253" cy="386253"/>
          </a:xfrm>
          <a:prstGeom prst="ellipse">
            <a:avLst/>
          </a:prstGeom>
          <a:solidFill>
            <a:schemeClr val="tx1"/>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61" name="Bent-Up Arrow 60"/>
          <p:cNvSpPr/>
          <p:nvPr/>
        </p:nvSpPr>
        <p:spPr>
          <a:xfrm rot="5400000" flipV="1">
            <a:off x="5312629" y="4773954"/>
            <a:ext cx="607712" cy="489636"/>
          </a:xfrm>
          <a:prstGeom prst="bentUpArrow">
            <a:avLst/>
          </a:prstGeom>
          <a:solidFill>
            <a:schemeClr val="tx1"/>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28" name="Rectangle 27"/>
          <p:cNvSpPr/>
          <p:nvPr/>
        </p:nvSpPr>
        <p:spPr>
          <a:xfrm flipV="1">
            <a:off x="0" y="6165850"/>
            <a:ext cx="9144000" cy="46038"/>
          </a:xfrm>
          <a:prstGeom prst="rect">
            <a:avLst/>
          </a:prstGeom>
          <a:solidFill>
            <a:srgbClr val="D0A2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3119" name="Picture 26" descr="NOW Management System_Logo.eps"/>
          <p:cNvPicPr>
            <a:picLocks noChangeAspect="1"/>
          </p:cNvPicPr>
          <p:nvPr/>
        </p:nvPicPr>
        <p:blipFill>
          <a:blip r:embed="rId3"/>
          <a:srcRect/>
          <a:stretch>
            <a:fillRect/>
          </a:stretch>
        </p:blipFill>
        <p:spPr bwMode="auto">
          <a:xfrm>
            <a:off x="384175" y="82550"/>
            <a:ext cx="2289175" cy="1206500"/>
          </a:xfrm>
          <a:prstGeom prst="rect">
            <a:avLst/>
          </a:prstGeom>
          <a:noFill/>
          <a:ln w="9525">
            <a:noFill/>
            <a:miter lim="800000"/>
            <a:headEnd/>
            <a:tailEnd/>
          </a:ln>
        </p:spPr>
      </p:pic>
      <p:pic>
        <p:nvPicPr>
          <p:cNvPr id="3122" name="Picture 50" descr="DHS"/>
          <p:cNvPicPr>
            <a:picLocks noChangeAspect="1" noChangeArrowheads="1"/>
          </p:cNvPicPr>
          <p:nvPr/>
        </p:nvPicPr>
        <p:blipFill>
          <a:blip r:embed="rId4"/>
          <a:srcRect/>
          <a:stretch>
            <a:fillRect/>
          </a:stretch>
        </p:blipFill>
        <p:spPr bwMode="auto">
          <a:xfrm>
            <a:off x="7696200" y="5943600"/>
            <a:ext cx="1285875" cy="7620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6519" y="2440987"/>
            <a:ext cx="9152355" cy="3578927"/>
          </a:xfrm>
          <a:prstGeom prst="rect">
            <a:avLst/>
          </a:prstGeom>
          <a:gradFill flip="none" rotWithShape="1">
            <a:gsLst>
              <a:gs pos="33000">
                <a:schemeClr val="bg1">
                  <a:alpha val="70000"/>
                </a:schemeClr>
              </a:gs>
              <a:gs pos="0">
                <a:srgbClr val="D0A216"/>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p>
        </p:txBody>
      </p:sp>
      <p:sp>
        <p:nvSpPr>
          <p:cNvPr id="2" name="Title 1"/>
          <p:cNvSpPr>
            <a:spLocks noGrp="1"/>
          </p:cNvSpPr>
          <p:nvPr>
            <p:ph type="title"/>
          </p:nvPr>
        </p:nvSpPr>
        <p:spPr>
          <a:noFill/>
        </p:spPr>
        <p:txBody>
          <a:bodyPr>
            <a:normAutofit fontScale="90000"/>
          </a:bodyPr>
          <a:lstStyle/>
          <a:p>
            <a:pPr eaLnBrk="1" hangingPunct="1">
              <a:defRPr/>
            </a:pPr>
            <a:r>
              <a:rPr lang="en-US" smtClean="0">
                <a:ea typeface="+mj-ea"/>
              </a:rPr>
              <a:t>MANAGING FUNDAMENTALS</a:t>
            </a:r>
            <a:br>
              <a:rPr lang="en-US" smtClean="0">
                <a:ea typeface="+mj-ea"/>
              </a:rPr>
            </a:br>
            <a:r>
              <a:rPr lang="en-US" i="1" smtClean="0">
                <a:ea typeface="+mj-ea"/>
              </a:rPr>
              <a:t>OBJECTIVES</a:t>
            </a:r>
          </a:p>
        </p:txBody>
      </p:sp>
      <p:sp>
        <p:nvSpPr>
          <p:cNvPr id="194569" name="Content Placeholder 2"/>
          <p:cNvSpPr>
            <a:spLocks/>
          </p:cNvSpPr>
          <p:nvPr>
            <p:ph type="body" idx="1"/>
          </p:nvPr>
        </p:nvSpPr>
        <p:spPr>
          <a:noFill/>
        </p:spPr>
        <p:txBody>
          <a:bodyPr/>
          <a:lstStyle/>
          <a:p>
            <a:pPr eaLnBrk="1" hangingPunct="1">
              <a:lnSpc>
                <a:spcPct val="90000"/>
              </a:lnSpc>
              <a:defRPr/>
            </a:pPr>
            <a:r>
              <a:rPr lang="en-US" smtClean="0">
                <a:ea typeface="+mn-ea"/>
              </a:rPr>
              <a:t>To get the routine work done effectively with efficient use of available resources</a:t>
            </a:r>
          </a:p>
          <a:p>
            <a:pPr eaLnBrk="1" hangingPunct="1">
              <a:lnSpc>
                <a:spcPct val="90000"/>
              </a:lnSpc>
              <a:defRPr/>
            </a:pPr>
            <a:r>
              <a:rPr lang="en-US" smtClean="0">
                <a:ea typeface="+mn-ea"/>
              </a:rPr>
              <a:t>To connect every individual to what matters to the organization</a:t>
            </a:r>
          </a:p>
          <a:p>
            <a:pPr eaLnBrk="1" hangingPunct="1">
              <a:lnSpc>
                <a:spcPct val="90000"/>
              </a:lnSpc>
              <a:defRPr/>
            </a:pPr>
            <a:r>
              <a:rPr lang="en-US" smtClean="0">
                <a:ea typeface="+mn-ea"/>
              </a:rPr>
              <a:t>To create transparency about Fundamentals performance by using measures</a:t>
            </a:r>
          </a:p>
          <a:p>
            <a:pPr eaLnBrk="1" hangingPunct="1">
              <a:lnSpc>
                <a:spcPct val="90000"/>
              </a:lnSpc>
              <a:defRPr/>
            </a:pPr>
            <a:r>
              <a:rPr lang="en-US" smtClean="0">
                <a:ea typeface="+mn-ea"/>
              </a:rPr>
              <a:t>To transfer accountability for results to those who do the work</a:t>
            </a:r>
          </a:p>
          <a:p>
            <a:pPr eaLnBrk="1" hangingPunct="1">
              <a:lnSpc>
                <a:spcPct val="90000"/>
              </a:lnSpc>
              <a:defRPr/>
            </a:pPr>
            <a:endParaRPr lang="en-US" smtClean="0">
              <a:ea typeface="+mn-ea"/>
            </a:endParaRPr>
          </a:p>
        </p:txBody>
      </p:sp>
      <p:pic>
        <p:nvPicPr>
          <p:cNvPr id="4105" name="Picture 3" descr="MassIngenuity_logo.eps"/>
          <p:cNvPicPr>
            <a:picLocks noChangeAspect="1"/>
          </p:cNvPicPr>
          <p:nvPr/>
        </p:nvPicPr>
        <p:blipFill>
          <a:blip r:embed="rId2"/>
          <a:srcRect/>
          <a:stretch>
            <a:fillRect/>
          </a:stretch>
        </p:blipFill>
        <p:spPr bwMode="auto">
          <a:xfrm>
            <a:off x="609600" y="6248400"/>
            <a:ext cx="1868488" cy="322263"/>
          </a:xfrm>
          <a:prstGeom prst="rect">
            <a:avLst/>
          </a:prstGeom>
          <a:noFill/>
          <a:ln w="9525">
            <a:noFill/>
            <a:miter lim="800000"/>
            <a:headEnd/>
            <a:tailEnd/>
          </a:ln>
        </p:spPr>
      </p:pic>
      <p:pic>
        <p:nvPicPr>
          <p:cNvPr id="4106" name="Picture 10" descr="DHS"/>
          <p:cNvPicPr>
            <a:picLocks noChangeAspect="1" noChangeArrowheads="1"/>
          </p:cNvPicPr>
          <p:nvPr/>
        </p:nvPicPr>
        <p:blipFill>
          <a:blip r:embed="rId3"/>
          <a:srcRect/>
          <a:stretch>
            <a:fillRect/>
          </a:stretch>
        </p:blipFill>
        <p:spPr bwMode="auto">
          <a:xfrm>
            <a:off x="7696200" y="5943600"/>
            <a:ext cx="1285875" cy="7620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1" name="Rectangle 3"/>
          <p:cNvSpPr>
            <a:spLocks noGrp="1" noChangeArrowheads="1"/>
          </p:cNvSpPr>
          <p:nvPr>
            <p:ph type="body" idx="1"/>
          </p:nvPr>
        </p:nvSpPr>
        <p:spPr>
          <a:xfrm>
            <a:off x="685800" y="762000"/>
            <a:ext cx="8229600" cy="762000"/>
          </a:xfrm>
        </p:spPr>
        <p:txBody>
          <a:bodyPr/>
          <a:lstStyle/>
          <a:p>
            <a:pPr algn="ctr" eaLnBrk="1" hangingPunct="1">
              <a:buFontTx/>
              <a:buNone/>
              <a:defRPr/>
            </a:pPr>
            <a:r>
              <a:rPr lang="en-US" sz="4400" b="1" smtClean="0">
                <a:ea typeface="+mn-ea"/>
              </a:rPr>
              <a:t>Race &amp; Ethnicity Measures</a:t>
            </a:r>
          </a:p>
        </p:txBody>
      </p:sp>
      <p:sp>
        <p:nvSpPr>
          <p:cNvPr id="6" name="Rectangle 5"/>
          <p:cNvSpPr/>
          <p:nvPr/>
        </p:nvSpPr>
        <p:spPr>
          <a:xfrm>
            <a:off x="6519" y="2440987"/>
            <a:ext cx="9152355" cy="3578927"/>
          </a:xfrm>
          <a:prstGeom prst="rect">
            <a:avLst/>
          </a:prstGeom>
          <a:gradFill flip="none" rotWithShape="1">
            <a:gsLst>
              <a:gs pos="33000">
                <a:schemeClr val="bg1">
                  <a:alpha val="70000"/>
                </a:schemeClr>
              </a:gs>
              <a:gs pos="0">
                <a:srgbClr val="D0A216"/>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p>
        </p:txBody>
      </p:sp>
      <p:pic>
        <p:nvPicPr>
          <p:cNvPr id="5128" name="Picture 8" descr="DHS"/>
          <p:cNvPicPr>
            <a:picLocks noChangeAspect="1" noChangeArrowheads="1"/>
          </p:cNvPicPr>
          <p:nvPr/>
        </p:nvPicPr>
        <p:blipFill>
          <a:blip r:embed="rId2"/>
          <a:srcRect/>
          <a:stretch>
            <a:fillRect/>
          </a:stretch>
        </p:blipFill>
        <p:spPr bwMode="auto">
          <a:xfrm>
            <a:off x="7696200" y="5943600"/>
            <a:ext cx="1285875" cy="7620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145" name="Object 1311"/>
          <p:cNvGraphicFramePr>
            <a:graphicFrameLocks noChangeAspect="1"/>
          </p:cNvGraphicFramePr>
          <p:nvPr/>
        </p:nvGraphicFramePr>
        <p:xfrm>
          <a:off x="152400" y="1066800"/>
          <a:ext cx="8686800" cy="4572000"/>
        </p:xfrm>
        <a:graphic>
          <a:graphicData uri="http://schemas.openxmlformats.org/presentationml/2006/ole">
            <p:oleObj spid="_x0000_s52226" name="Worksheet" r:id="rId3" imgW="12097343" imgH="5737786" progId="Excel.Sheet.8">
              <p:embed/>
            </p:oleObj>
          </a:graphicData>
        </a:graphic>
      </p:graphicFrame>
      <p:pic>
        <p:nvPicPr>
          <p:cNvPr id="6148" name="Picture 4" descr="DHS"/>
          <p:cNvPicPr>
            <a:picLocks noChangeAspect="1" noChangeArrowheads="1"/>
          </p:cNvPicPr>
          <p:nvPr/>
        </p:nvPicPr>
        <p:blipFill>
          <a:blip r:embed="rId4"/>
          <a:srcRect/>
          <a:stretch>
            <a:fillRect/>
          </a:stretch>
        </p:blipFill>
        <p:spPr bwMode="auto">
          <a:xfrm>
            <a:off x="7696200" y="5943600"/>
            <a:ext cx="1285875" cy="762000"/>
          </a:xfrm>
          <a:prstGeom prst="rect">
            <a:avLst/>
          </a:prstGeom>
          <a:noFill/>
        </p:spPr>
      </p:pic>
      <p:sp>
        <p:nvSpPr>
          <p:cNvPr id="6149" name="Text Box 5"/>
          <p:cNvSpPr txBox="1">
            <a:spLocks noChangeArrowheads="1"/>
          </p:cNvSpPr>
          <p:nvPr/>
        </p:nvSpPr>
        <p:spPr bwMode="auto">
          <a:xfrm>
            <a:off x="381000" y="228600"/>
            <a:ext cx="8077200" cy="641350"/>
          </a:xfrm>
          <a:prstGeom prst="rect">
            <a:avLst/>
          </a:prstGeom>
          <a:noFill/>
          <a:ln w="9525">
            <a:noFill/>
            <a:miter lim="800000"/>
            <a:headEnd/>
            <a:tailEnd/>
          </a:ln>
          <a:effectLst/>
        </p:spPr>
        <p:txBody>
          <a:bodyPr>
            <a:spAutoFit/>
          </a:bodyPr>
          <a:lstStyle/>
          <a:p>
            <a:pPr algn="ctr">
              <a:spcBef>
                <a:spcPct val="50000"/>
              </a:spcBef>
            </a:pPr>
            <a:r>
              <a:rPr lang="en-US" b="1"/>
              <a:t>Race and Ethnicity Measure: Compares distribution of services between people in I/DD services and people that self-report a disability</a:t>
            </a:r>
          </a:p>
        </p:txBody>
      </p:sp>
      <p:sp>
        <p:nvSpPr>
          <p:cNvPr id="6150" name="Text Box 6"/>
          <p:cNvSpPr txBox="1">
            <a:spLocks noChangeArrowheads="1"/>
          </p:cNvSpPr>
          <p:nvPr/>
        </p:nvSpPr>
        <p:spPr bwMode="auto">
          <a:xfrm>
            <a:off x="457200" y="5943600"/>
            <a:ext cx="68580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6151" name="Text Box 7"/>
          <p:cNvSpPr txBox="1">
            <a:spLocks noChangeArrowheads="1"/>
          </p:cNvSpPr>
          <p:nvPr/>
        </p:nvSpPr>
        <p:spPr bwMode="auto">
          <a:xfrm>
            <a:off x="381000" y="5791200"/>
            <a:ext cx="7391400" cy="915988"/>
          </a:xfrm>
          <a:prstGeom prst="rect">
            <a:avLst/>
          </a:prstGeom>
          <a:noFill/>
          <a:ln w="9525">
            <a:noFill/>
            <a:miter lim="800000"/>
            <a:headEnd/>
            <a:tailEnd/>
          </a:ln>
          <a:effectLst/>
        </p:spPr>
        <p:txBody>
          <a:bodyPr>
            <a:spAutoFit/>
          </a:bodyPr>
          <a:lstStyle/>
          <a:p>
            <a:pPr>
              <a:spcBef>
                <a:spcPct val="50000"/>
              </a:spcBef>
            </a:pPr>
            <a:r>
              <a:rPr lang="en-US"/>
              <a:t>Data indicates some groups access services at a percentage disproportionate to the larger disability community of the same race or ethnicity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smtClean="0"/>
              <a:t>Race/Ethnicity and the Use of Preventive Care Among Adults with Intellectual and Developmental Disabilities</a:t>
            </a:r>
            <a:endParaRPr lang="en-US" sz="4000" dirty="0"/>
          </a:p>
        </p:txBody>
      </p:sp>
      <p:pic>
        <p:nvPicPr>
          <p:cNvPr id="3" name="Picture 2" descr="C:\Users\dhiersteiner\Pictures\HSRI_logo.jpg"/>
          <p:cNvPicPr>
            <a:picLocks noChangeAspect="1" noChangeArrowheads="1"/>
          </p:cNvPicPr>
          <p:nvPr/>
        </p:nvPicPr>
        <p:blipFill>
          <a:blip r:embed="rId2"/>
          <a:srcRect/>
          <a:stretch>
            <a:fillRect/>
          </a:stretch>
        </p:blipFill>
        <p:spPr bwMode="auto">
          <a:xfrm>
            <a:off x="1077233" y="5572664"/>
            <a:ext cx="2624074" cy="664860"/>
          </a:xfrm>
          <a:prstGeom prst="rect">
            <a:avLst/>
          </a:prstGeom>
          <a:noFill/>
        </p:spPr>
      </p:pic>
      <p:pic>
        <p:nvPicPr>
          <p:cNvPr id="4" name="Picture 3" descr="C:\Users\dhiersteiner\Pictures\NASDDDS_logo.jpg"/>
          <p:cNvPicPr>
            <a:picLocks noChangeAspect="1" noChangeArrowheads="1"/>
          </p:cNvPicPr>
          <p:nvPr/>
        </p:nvPicPr>
        <p:blipFill>
          <a:blip r:embed="rId3"/>
          <a:srcRect/>
          <a:stretch>
            <a:fillRect/>
          </a:stretch>
        </p:blipFill>
        <p:spPr bwMode="auto">
          <a:xfrm>
            <a:off x="5286859" y="5669830"/>
            <a:ext cx="2799588" cy="567694"/>
          </a:xfrm>
          <a:prstGeom prst="rect">
            <a:avLst/>
          </a:prstGeom>
          <a:noFill/>
        </p:spPr>
      </p:pic>
      <p:sp>
        <p:nvSpPr>
          <p:cNvPr id="5" name="TextBox 4"/>
          <p:cNvSpPr txBox="1"/>
          <p:nvPr/>
        </p:nvSpPr>
        <p:spPr>
          <a:xfrm>
            <a:off x="3558988" y="4715435"/>
            <a:ext cx="4527459" cy="646331"/>
          </a:xfrm>
          <a:prstGeom prst="rect">
            <a:avLst/>
          </a:prstGeom>
          <a:noFill/>
        </p:spPr>
        <p:txBody>
          <a:bodyPr wrap="square" rtlCol="0">
            <a:spAutoFit/>
          </a:bodyPr>
          <a:lstStyle/>
          <a:p>
            <a:r>
              <a:rPr lang="en-US" dirty="0" smtClean="0"/>
              <a:t>Sarah Taub NCI Webinar Series: </a:t>
            </a:r>
            <a:br>
              <a:rPr lang="en-US" dirty="0" smtClean="0"/>
            </a:br>
            <a:r>
              <a:rPr lang="en-US" dirty="0" smtClean="0"/>
              <a:t>October 29</a:t>
            </a:r>
            <a:r>
              <a:rPr lang="en-US" baseline="30000" dirty="0" smtClean="0"/>
              <a:t>th</a:t>
            </a:r>
            <a:r>
              <a:rPr lang="en-US" dirty="0" smtClean="0"/>
              <a:t>, 2013</a:t>
            </a:r>
            <a:endParaRPr lang="en-US" dirty="0"/>
          </a:p>
        </p:txBody>
      </p:sp>
    </p:spTree>
    <p:extLst>
      <p:ext uri="{BB962C8B-B14F-4D97-AF65-F5344CB8AC3E}">
        <p14:creationId xmlns:p14="http://schemas.microsoft.com/office/powerpoint/2010/main" xmlns="" val="19318015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169" name="Object 676"/>
          <p:cNvGraphicFramePr>
            <a:graphicFrameLocks noChangeAspect="1"/>
          </p:cNvGraphicFramePr>
          <p:nvPr/>
        </p:nvGraphicFramePr>
        <p:xfrm>
          <a:off x="228600" y="1066800"/>
          <a:ext cx="8686800" cy="4586288"/>
        </p:xfrm>
        <a:graphic>
          <a:graphicData uri="http://schemas.openxmlformats.org/presentationml/2006/ole">
            <p:oleObj spid="_x0000_s53250" name="Worksheet" r:id="rId3" imgW="12097512" imgH="5754624" progId="Excel.Sheet.8">
              <p:embed/>
            </p:oleObj>
          </a:graphicData>
        </a:graphic>
      </p:graphicFrame>
      <p:pic>
        <p:nvPicPr>
          <p:cNvPr id="7172" name="Picture 4" descr="DHS"/>
          <p:cNvPicPr>
            <a:picLocks noChangeAspect="1" noChangeArrowheads="1"/>
          </p:cNvPicPr>
          <p:nvPr/>
        </p:nvPicPr>
        <p:blipFill>
          <a:blip r:embed="rId4"/>
          <a:srcRect/>
          <a:stretch>
            <a:fillRect/>
          </a:stretch>
        </p:blipFill>
        <p:spPr bwMode="auto">
          <a:xfrm>
            <a:off x="7696200" y="5943600"/>
            <a:ext cx="1285875" cy="762000"/>
          </a:xfrm>
          <a:prstGeom prst="rect">
            <a:avLst/>
          </a:prstGeom>
          <a:noFill/>
        </p:spPr>
      </p:pic>
      <p:sp>
        <p:nvSpPr>
          <p:cNvPr id="7173" name="Text Box 5"/>
          <p:cNvSpPr txBox="1">
            <a:spLocks noChangeArrowheads="1"/>
          </p:cNvSpPr>
          <p:nvPr/>
        </p:nvSpPr>
        <p:spPr bwMode="auto">
          <a:xfrm>
            <a:off x="914400" y="304800"/>
            <a:ext cx="7543800" cy="366713"/>
          </a:xfrm>
          <a:prstGeom prst="rect">
            <a:avLst/>
          </a:prstGeom>
          <a:noFill/>
          <a:ln w="9525">
            <a:noFill/>
            <a:miter lim="800000"/>
            <a:headEnd/>
            <a:tailEnd/>
          </a:ln>
          <a:effectLst/>
        </p:spPr>
        <p:txBody>
          <a:bodyPr>
            <a:spAutoFit/>
          </a:bodyPr>
          <a:lstStyle/>
          <a:p>
            <a:pPr algn="ctr">
              <a:spcBef>
                <a:spcPct val="50000"/>
              </a:spcBef>
            </a:pPr>
            <a:endParaRPr lang="en-US" b="1"/>
          </a:p>
        </p:txBody>
      </p:sp>
      <p:sp>
        <p:nvSpPr>
          <p:cNvPr id="7176" name="Text Box 8"/>
          <p:cNvSpPr txBox="1">
            <a:spLocks noChangeArrowheads="1"/>
          </p:cNvSpPr>
          <p:nvPr/>
        </p:nvSpPr>
        <p:spPr bwMode="auto">
          <a:xfrm>
            <a:off x="381000" y="228600"/>
            <a:ext cx="8077200" cy="641350"/>
          </a:xfrm>
          <a:prstGeom prst="rect">
            <a:avLst/>
          </a:prstGeom>
          <a:noFill/>
          <a:ln w="9525">
            <a:noFill/>
            <a:miter lim="800000"/>
            <a:headEnd/>
            <a:tailEnd/>
          </a:ln>
          <a:effectLst/>
        </p:spPr>
        <p:txBody>
          <a:bodyPr>
            <a:spAutoFit/>
          </a:bodyPr>
          <a:lstStyle/>
          <a:p>
            <a:pPr algn="ctr">
              <a:spcBef>
                <a:spcPct val="50000"/>
              </a:spcBef>
            </a:pPr>
            <a:r>
              <a:rPr lang="en-US" b="1"/>
              <a:t>Race and Ethnicity Measure: Compares distribution of services within I/DD service setting to total I/DD service popluation</a:t>
            </a:r>
          </a:p>
        </p:txBody>
      </p:sp>
      <p:sp>
        <p:nvSpPr>
          <p:cNvPr id="7177" name="Text Box 9"/>
          <p:cNvSpPr txBox="1">
            <a:spLocks noChangeArrowheads="1"/>
          </p:cNvSpPr>
          <p:nvPr/>
        </p:nvSpPr>
        <p:spPr bwMode="auto">
          <a:xfrm>
            <a:off x="381000" y="5791200"/>
            <a:ext cx="7391400" cy="915988"/>
          </a:xfrm>
          <a:prstGeom prst="rect">
            <a:avLst/>
          </a:prstGeom>
          <a:noFill/>
          <a:ln w="9525">
            <a:noFill/>
            <a:miter lim="800000"/>
            <a:headEnd/>
            <a:tailEnd/>
          </a:ln>
          <a:effectLst/>
        </p:spPr>
        <p:txBody>
          <a:bodyPr>
            <a:spAutoFit/>
          </a:bodyPr>
          <a:lstStyle/>
          <a:p>
            <a:pPr>
              <a:spcBef>
                <a:spcPct val="50000"/>
              </a:spcBef>
            </a:pPr>
            <a:r>
              <a:rPr lang="en-US"/>
              <a:t>Data indicates some groups access services at a percentage disproportionate to others within I/DD services--some over-utilizing and others under-utilizing</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9682" name="Rectangle 2"/>
          <p:cNvSpPr>
            <a:spLocks noGrp="1" noChangeArrowheads="1"/>
          </p:cNvSpPr>
          <p:nvPr>
            <p:ph type="body" idx="1"/>
          </p:nvPr>
        </p:nvSpPr>
        <p:spPr>
          <a:xfrm>
            <a:off x="685800" y="762000"/>
            <a:ext cx="8229600" cy="762000"/>
          </a:xfrm>
        </p:spPr>
        <p:txBody>
          <a:bodyPr/>
          <a:lstStyle/>
          <a:p>
            <a:pPr algn="ctr" eaLnBrk="1" hangingPunct="1">
              <a:buFontTx/>
              <a:buNone/>
              <a:defRPr/>
            </a:pPr>
            <a:r>
              <a:rPr lang="en-US" sz="4400" b="1" smtClean="0">
                <a:ea typeface="+mn-ea"/>
              </a:rPr>
              <a:t>Race &amp; Ethnicity Scorecard</a:t>
            </a:r>
          </a:p>
        </p:txBody>
      </p:sp>
      <p:sp>
        <p:nvSpPr>
          <p:cNvPr id="6" name="Rectangle 5"/>
          <p:cNvSpPr/>
          <p:nvPr/>
        </p:nvSpPr>
        <p:spPr>
          <a:xfrm>
            <a:off x="6519" y="2441042"/>
            <a:ext cx="9152355" cy="3655074"/>
          </a:xfrm>
          <a:prstGeom prst="rect">
            <a:avLst/>
          </a:prstGeom>
          <a:gradFill flip="none" rotWithShape="1">
            <a:gsLst>
              <a:gs pos="33000">
                <a:schemeClr val="bg1">
                  <a:alpha val="70000"/>
                </a:schemeClr>
              </a:gs>
              <a:gs pos="0">
                <a:srgbClr val="D0A216"/>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p>
        </p:txBody>
      </p:sp>
      <p:pic>
        <p:nvPicPr>
          <p:cNvPr id="8200" name="Picture 8" descr="DHS"/>
          <p:cNvPicPr>
            <a:picLocks noChangeAspect="1" noChangeArrowheads="1"/>
          </p:cNvPicPr>
          <p:nvPr/>
        </p:nvPicPr>
        <p:blipFill>
          <a:blip r:embed="rId2"/>
          <a:srcRect/>
          <a:stretch>
            <a:fillRect/>
          </a:stretch>
        </p:blipFill>
        <p:spPr bwMode="auto">
          <a:xfrm>
            <a:off x="7696200" y="5943600"/>
            <a:ext cx="1285875" cy="76200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4000">
                <a:solidFill>
                  <a:schemeClr val="tx2"/>
                </a:solidFill>
                <a:effectLst>
                  <a:outerShdw blurRad="38100" dist="38100" dir="2700000" algn="tl">
                    <a:srgbClr val="C0C0C0"/>
                  </a:outerShdw>
                </a:effectLst>
              </a:rPr>
              <a:t>Scorecard Anatomy</a:t>
            </a:r>
          </a:p>
        </p:txBody>
      </p:sp>
      <p:pic>
        <p:nvPicPr>
          <p:cNvPr id="9218" name="Picture 14" descr="Outcome Measures Worksheet Temp 09122011.pdf"/>
          <p:cNvPicPr>
            <a:picLocks noChangeAspect="1"/>
          </p:cNvPicPr>
          <p:nvPr/>
        </p:nvPicPr>
        <p:blipFill>
          <a:blip r:embed="rId2"/>
          <a:srcRect t="8643" b="77499"/>
          <a:stretch>
            <a:fillRect/>
          </a:stretch>
        </p:blipFill>
        <p:spPr bwMode="auto">
          <a:xfrm>
            <a:off x="49213" y="3379788"/>
            <a:ext cx="9026525" cy="1619250"/>
          </a:xfrm>
          <a:prstGeom prst="rect">
            <a:avLst/>
          </a:prstGeom>
          <a:solidFill>
            <a:schemeClr val="bg1"/>
          </a:solidFill>
          <a:ln w="9525">
            <a:noFill/>
            <a:miter lim="800000"/>
            <a:headEnd/>
            <a:tailEnd/>
          </a:ln>
        </p:spPr>
      </p:pic>
      <p:sp>
        <p:nvSpPr>
          <p:cNvPr id="7" name="Line Callout 1 6"/>
          <p:cNvSpPr/>
          <p:nvPr/>
        </p:nvSpPr>
        <p:spPr>
          <a:xfrm>
            <a:off x="423863" y="2565400"/>
            <a:ext cx="1371600" cy="868363"/>
          </a:xfrm>
          <a:prstGeom prst="borderCallout1">
            <a:avLst>
              <a:gd name="adj1" fmla="val 101138"/>
              <a:gd name="adj2" fmla="val 49697"/>
              <a:gd name="adj3" fmla="val 140974"/>
              <a:gd name="adj4" fmla="val 65322"/>
            </a:avLst>
          </a:prstGeom>
          <a:solidFill>
            <a:srgbClr val="F95602"/>
          </a:solidFill>
          <a:ln>
            <a:solidFill>
              <a:srgbClr val="F956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r>
              <a:rPr lang="en-US" sz="1400">
                <a:solidFill>
                  <a:srgbClr val="FFFFFF"/>
                </a:solidFill>
              </a:rPr>
              <a:t>WHAT WE WILL </a:t>
            </a:r>
          </a:p>
          <a:p>
            <a:pPr algn="ctr" defTabSz="457200"/>
            <a:r>
              <a:rPr lang="en-US" sz="1400">
                <a:solidFill>
                  <a:srgbClr val="FFFFFF"/>
                </a:solidFill>
              </a:rPr>
              <a:t>MEASURE</a:t>
            </a:r>
          </a:p>
        </p:txBody>
      </p:sp>
      <p:sp>
        <p:nvSpPr>
          <p:cNvPr id="8" name="Line Callout 1 7"/>
          <p:cNvSpPr/>
          <p:nvPr/>
        </p:nvSpPr>
        <p:spPr>
          <a:xfrm>
            <a:off x="1625600" y="1557338"/>
            <a:ext cx="1600200" cy="869950"/>
          </a:xfrm>
          <a:prstGeom prst="borderCallout1">
            <a:avLst>
              <a:gd name="adj1" fmla="val 101138"/>
              <a:gd name="adj2" fmla="val 49697"/>
              <a:gd name="adj3" fmla="val 253588"/>
              <a:gd name="adj4" fmla="val 67321"/>
            </a:avLst>
          </a:prstGeom>
          <a:solidFill>
            <a:srgbClr val="F95602"/>
          </a:solidFill>
          <a:ln>
            <a:solidFill>
              <a:srgbClr val="F956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r>
              <a:rPr lang="en-US" sz="1400">
                <a:solidFill>
                  <a:srgbClr val="FFFFFF"/>
                </a:solidFill>
              </a:rPr>
              <a:t>HOW THE MEASURE IS CALCULATED</a:t>
            </a:r>
          </a:p>
        </p:txBody>
      </p:sp>
      <p:sp>
        <p:nvSpPr>
          <p:cNvPr id="9" name="Line Callout 1 8"/>
          <p:cNvSpPr/>
          <p:nvPr/>
        </p:nvSpPr>
        <p:spPr>
          <a:xfrm>
            <a:off x="3395663" y="2319338"/>
            <a:ext cx="1905000" cy="869950"/>
          </a:xfrm>
          <a:prstGeom prst="borderCallout1">
            <a:avLst>
              <a:gd name="adj1" fmla="val 101138"/>
              <a:gd name="adj2" fmla="val 49697"/>
              <a:gd name="adj3" fmla="val 140019"/>
              <a:gd name="adj4" fmla="val 55825"/>
            </a:avLst>
          </a:prstGeom>
          <a:solidFill>
            <a:srgbClr val="F95602"/>
          </a:solidFill>
          <a:ln>
            <a:solidFill>
              <a:srgbClr val="F956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r>
              <a:rPr lang="en-US" sz="1400">
                <a:solidFill>
                  <a:srgbClr val="FFFFFF"/>
                </a:solidFill>
              </a:rPr>
              <a:t>RANGES OF POSSIBLE PERFORMANCE</a:t>
            </a:r>
          </a:p>
        </p:txBody>
      </p:sp>
      <p:sp>
        <p:nvSpPr>
          <p:cNvPr id="10" name="Line Callout 1 9"/>
          <p:cNvSpPr/>
          <p:nvPr/>
        </p:nvSpPr>
        <p:spPr>
          <a:xfrm>
            <a:off x="5443538" y="1506538"/>
            <a:ext cx="2397125" cy="869950"/>
          </a:xfrm>
          <a:prstGeom prst="borderCallout1">
            <a:avLst>
              <a:gd name="adj1" fmla="val 101138"/>
              <a:gd name="adj2" fmla="val 49697"/>
              <a:gd name="adj3" fmla="val 257538"/>
              <a:gd name="adj4" fmla="val 23609"/>
            </a:avLst>
          </a:prstGeom>
          <a:solidFill>
            <a:srgbClr val="F95602"/>
          </a:solidFill>
          <a:ln>
            <a:solidFill>
              <a:srgbClr val="F956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r>
              <a:rPr lang="en-US" sz="1400">
                <a:solidFill>
                  <a:srgbClr val="FFFFFF"/>
                </a:solidFill>
              </a:rPr>
              <a:t>LEVEL OF DESIRED PERFORMANCE FOR THIS PLANNING CYCLE</a:t>
            </a:r>
          </a:p>
        </p:txBody>
      </p:sp>
      <p:sp>
        <p:nvSpPr>
          <p:cNvPr id="11" name="Line Callout 1 10"/>
          <p:cNvSpPr/>
          <p:nvPr/>
        </p:nvSpPr>
        <p:spPr>
          <a:xfrm>
            <a:off x="4765675" y="5154613"/>
            <a:ext cx="1838325" cy="868362"/>
          </a:xfrm>
          <a:prstGeom prst="borderCallout1">
            <a:avLst>
              <a:gd name="adj1" fmla="val -1892"/>
              <a:gd name="adj2" fmla="val 50932"/>
              <a:gd name="adj3" fmla="val -50561"/>
              <a:gd name="adj4" fmla="val 95854"/>
            </a:avLst>
          </a:prstGeom>
          <a:solidFill>
            <a:srgbClr val="F95602"/>
          </a:solidFill>
          <a:ln>
            <a:solidFill>
              <a:srgbClr val="F956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r>
              <a:rPr lang="en-US" sz="1400">
                <a:solidFill>
                  <a:srgbClr val="FFFFFF"/>
                </a:solidFill>
              </a:rPr>
              <a:t>HOW OFTEN WE WILL COLLECT THE DATA</a:t>
            </a:r>
          </a:p>
        </p:txBody>
      </p:sp>
      <p:sp>
        <p:nvSpPr>
          <p:cNvPr id="13" name="Line Callout 1 12"/>
          <p:cNvSpPr/>
          <p:nvPr/>
        </p:nvSpPr>
        <p:spPr>
          <a:xfrm>
            <a:off x="6850063" y="2481263"/>
            <a:ext cx="1828800" cy="868362"/>
          </a:xfrm>
          <a:prstGeom prst="borderCallout1">
            <a:avLst>
              <a:gd name="adj1" fmla="val 96719"/>
              <a:gd name="adj2" fmla="val 50443"/>
              <a:gd name="adj3" fmla="val 147545"/>
              <a:gd name="adj4" fmla="val 63958"/>
            </a:avLst>
          </a:prstGeom>
          <a:solidFill>
            <a:srgbClr val="F95602"/>
          </a:solidFill>
          <a:ln>
            <a:solidFill>
              <a:srgbClr val="F956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r>
              <a:rPr lang="en-US" sz="1400">
                <a:solidFill>
                  <a:srgbClr val="FFFFFF"/>
                </a:solidFill>
              </a:rPr>
              <a:t>THE PRINCIPAL ADVOCATE FOR THIS MEASURE</a:t>
            </a:r>
          </a:p>
        </p:txBody>
      </p:sp>
      <p:sp>
        <p:nvSpPr>
          <p:cNvPr id="22" name="Line Callout 1 21"/>
          <p:cNvSpPr/>
          <p:nvPr/>
        </p:nvSpPr>
        <p:spPr>
          <a:xfrm>
            <a:off x="6738938" y="5154613"/>
            <a:ext cx="1389062" cy="868362"/>
          </a:xfrm>
          <a:prstGeom prst="borderCallout1">
            <a:avLst>
              <a:gd name="adj1" fmla="val -1892"/>
              <a:gd name="adj2" fmla="val 50932"/>
              <a:gd name="adj3" fmla="val -49972"/>
              <a:gd name="adj4" fmla="val 40945"/>
            </a:avLst>
          </a:prstGeom>
          <a:solidFill>
            <a:srgbClr val="F95602"/>
          </a:solidFill>
          <a:ln>
            <a:solidFill>
              <a:srgbClr val="F956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r>
              <a:rPr lang="en-US" sz="1400">
                <a:solidFill>
                  <a:srgbClr val="FFFFFF"/>
                </a:solidFill>
              </a:rPr>
              <a:t>WHERE WE WILL GET THE DATA</a:t>
            </a:r>
          </a:p>
        </p:txBody>
      </p:sp>
      <p:pic>
        <p:nvPicPr>
          <p:cNvPr id="9228" name="Picture 3" descr="MassIngenuity_logo.eps"/>
          <p:cNvPicPr>
            <a:picLocks noChangeAspect="1"/>
          </p:cNvPicPr>
          <p:nvPr/>
        </p:nvPicPr>
        <p:blipFill>
          <a:blip r:embed="rId3"/>
          <a:srcRect/>
          <a:stretch>
            <a:fillRect/>
          </a:stretch>
        </p:blipFill>
        <p:spPr bwMode="auto">
          <a:xfrm>
            <a:off x="609600" y="6248400"/>
            <a:ext cx="1868488" cy="322263"/>
          </a:xfrm>
          <a:prstGeom prst="rect">
            <a:avLst/>
          </a:prstGeom>
          <a:noFill/>
          <a:ln w="9525">
            <a:noFill/>
            <a:miter lim="800000"/>
            <a:headEnd/>
            <a:tailEnd/>
          </a:ln>
        </p:spPr>
      </p:pic>
      <p:pic>
        <p:nvPicPr>
          <p:cNvPr id="9229" name="Picture 13" descr="DHS"/>
          <p:cNvPicPr>
            <a:picLocks noChangeAspect="1" noChangeArrowheads="1"/>
          </p:cNvPicPr>
          <p:nvPr/>
        </p:nvPicPr>
        <p:blipFill>
          <a:blip r:embed="rId4"/>
          <a:srcRect/>
          <a:stretch>
            <a:fillRect/>
          </a:stretch>
        </p:blipFill>
        <p:spPr bwMode="auto">
          <a:xfrm>
            <a:off x="7696200" y="6096000"/>
            <a:ext cx="1285875" cy="609600"/>
          </a:xfrm>
          <a:prstGeom prst="rect">
            <a:avLst/>
          </a:prstGeom>
          <a:noFill/>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241" name="Object 706"/>
          <p:cNvGraphicFramePr>
            <a:graphicFrameLocks noChangeAspect="1"/>
          </p:cNvGraphicFramePr>
          <p:nvPr/>
        </p:nvGraphicFramePr>
        <p:xfrm>
          <a:off x="304800" y="990600"/>
          <a:ext cx="8534400" cy="4724400"/>
        </p:xfrm>
        <a:graphic>
          <a:graphicData uri="http://schemas.openxmlformats.org/presentationml/2006/ole">
            <p:oleObj spid="_x0000_s54274" name="Worksheet" r:id="rId3" imgW="13045350" imgH="4940882" progId="Excel.Sheet.8">
              <p:embed/>
            </p:oleObj>
          </a:graphicData>
        </a:graphic>
      </p:graphicFrame>
      <p:pic>
        <p:nvPicPr>
          <p:cNvPr id="10244" name="Picture 4" descr="DHS"/>
          <p:cNvPicPr>
            <a:picLocks noChangeAspect="1" noChangeArrowheads="1"/>
          </p:cNvPicPr>
          <p:nvPr/>
        </p:nvPicPr>
        <p:blipFill>
          <a:blip r:embed="rId4"/>
          <a:srcRect/>
          <a:stretch>
            <a:fillRect/>
          </a:stretch>
        </p:blipFill>
        <p:spPr bwMode="auto">
          <a:xfrm>
            <a:off x="7696200" y="5943600"/>
            <a:ext cx="1285875" cy="762000"/>
          </a:xfrm>
          <a:prstGeom prst="rect">
            <a:avLst/>
          </a:prstGeom>
          <a:noFill/>
        </p:spPr>
      </p:pic>
      <p:sp>
        <p:nvSpPr>
          <p:cNvPr id="10245" name="Text Box 5"/>
          <p:cNvSpPr txBox="1">
            <a:spLocks noChangeArrowheads="1"/>
          </p:cNvSpPr>
          <p:nvPr/>
        </p:nvSpPr>
        <p:spPr bwMode="auto">
          <a:xfrm>
            <a:off x="914400" y="533400"/>
            <a:ext cx="7620000" cy="457200"/>
          </a:xfrm>
          <a:prstGeom prst="rect">
            <a:avLst/>
          </a:prstGeom>
          <a:noFill/>
          <a:ln w="9525">
            <a:noFill/>
            <a:miter lim="800000"/>
            <a:headEnd/>
            <a:tailEnd/>
          </a:ln>
          <a:effectLst/>
        </p:spPr>
        <p:txBody>
          <a:bodyPr>
            <a:spAutoFit/>
          </a:bodyPr>
          <a:lstStyle/>
          <a:p>
            <a:pPr algn="ctr">
              <a:spcBef>
                <a:spcPct val="50000"/>
              </a:spcBef>
            </a:pPr>
            <a:r>
              <a:rPr lang="en-US" sz="2400" b="1"/>
              <a:t>Scorecard: Service Equity--Access to Services </a:t>
            </a:r>
          </a:p>
        </p:txBody>
      </p:sp>
      <p:sp>
        <p:nvSpPr>
          <p:cNvPr id="10246" name="Text Box 6"/>
          <p:cNvSpPr txBox="1">
            <a:spLocks noChangeArrowheads="1"/>
          </p:cNvSpPr>
          <p:nvPr/>
        </p:nvSpPr>
        <p:spPr bwMode="auto">
          <a:xfrm>
            <a:off x="762000" y="5791200"/>
            <a:ext cx="6629400" cy="915988"/>
          </a:xfrm>
          <a:prstGeom prst="rect">
            <a:avLst/>
          </a:prstGeom>
          <a:noFill/>
          <a:ln w="9525">
            <a:noFill/>
            <a:miter lim="800000"/>
            <a:headEnd/>
            <a:tailEnd/>
          </a:ln>
          <a:effectLst/>
        </p:spPr>
        <p:txBody>
          <a:bodyPr>
            <a:spAutoFit/>
          </a:bodyPr>
          <a:lstStyle/>
          <a:p>
            <a:pPr>
              <a:spcBef>
                <a:spcPct val="50000"/>
              </a:spcBef>
            </a:pPr>
            <a:r>
              <a:rPr lang="en-US"/>
              <a:t>Each quarter, data is reviewed with department leadership by measure owners. Trends are discussed and possible explanations for the trends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6519" y="2440987"/>
            <a:ext cx="9152355" cy="3578927"/>
          </a:xfrm>
          <a:prstGeom prst="rect">
            <a:avLst/>
          </a:prstGeom>
          <a:gradFill flip="none" rotWithShape="1">
            <a:gsLst>
              <a:gs pos="33000">
                <a:schemeClr val="bg1">
                  <a:alpha val="70000"/>
                </a:schemeClr>
              </a:gs>
              <a:gs pos="0">
                <a:srgbClr val="D0A216"/>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p>
        </p:txBody>
      </p:sp>
      <p:sp>
        <p:nvSpPr>
          <p:cNvPr id="195592" name="Rectangle 8"/>
          <p:cNvSpPr>
            <a:spLocks noGrp="1" noChangeArrowheads="1"/>
          </p:cNvSpPr>
          <p:nvPr>
            <p:ph type="title"/>
          </p:nvPr>
        </p:nvSpPr>
        <p:spPr/>
        <p:txBody>
          <a:bodyPr/>
          <a:lstStyle/>
          <a:p>
            <a:pPr eaLnBrk="1" hangingPunct="1">
              <a:defRPr/>
            </a:pPr>
            <a:r>
              <a:rPr lang="en-US" sz="4000" b="1" smtClean="0">
                <a:ea typeface="+mj-ea"/>
              </a:rPr>
              <a:t>How is Race &amp; Ethnicity Data Used?</a:t>
            </a:r>
          </a:p>
        </p:txBody>
      </p:sp>
      <p:sp>
        <p:nvSpPr>
          <p:cNvPr id="195593" name="Rectangle 9"/>
          <p:cNvSpPr>
            <a:spLocks noGrp="1" noChangeArrowheads="1"/>
          </p:cNvSpPr>
          <p:nvPr>
            <p:ph type="body" idx="1"/>
          </p:nvPr>
        </p:nvSpPr>
        <p:spPr/>
        <p:txBody>
          <a:bodyPr/>
          <a:lstStyle/>
          <a:p>
            <a:pPr eaLnBrk="1" hangingPunct="1">
              <a:defRPr/>
            </a:pPr>
            <a:r>
              <a:rPr lang="en-US" smtClean="0">
                <a:ea typeface="+mn-ea"/>
              </a:rPr>
              <a:t>To evaluate disproportionality of service equity </a:t>
            </a:r>
          </a:p>
          <a:p>
            <a:pPr eaLnBrk="1" hangingPunct="1">
              <a:defRPr/>
            </a:pPr>
            <a:r>
              <a:rPr lang="en-US" smtClean="0">
                <a:ea typeface="+mn-ea"/>
              </a:rPr>
              <a:t>To engage department personnel and stakeholders in a collaborative problem solving process</a:t>
            </a:r>
          </a:p>
          <a:p>
            <a:pPr eaLnBrk="1" hangingPunct="1">
              <a:defRPr/>
            </a:pPr>
            <a:endParaRPr lang="en-US" smtClean="0">
              <a:ea typeface="+mn-ea"/>
            </a:endParaRPr>
          </a:p>
        </p:txBody>
      </p:sp>
      <p:sp>
        <p:nvSpPr>
          <p:cNvPr id="11271" name="TextBox 8"/>
          <p:cNvSpPr txBox="1">
            <a:spLocks noChangeArrowheads="1"/>
          </p:cNvSpPr>
          <p:nvPr/>
        </p:nvSpPr>
        <p:spPr bwMode="auto">
          <a:xfrm>
            <a:off x="9180513" y="228600"/>
            <a:ext cx="2209800" cy="1754188"/>
          </a:xfrm>
          <a:prstGeom prst="rect">
            <a:avLst/>
          </a:prstGeom>
          <a:noFill/>
          <a:ln w="9525">
            <a:noFill/>
            <a:miter lim="800000"/>
            <a:headEnd/>
            <a:tailEnd/>
          </a:ln>
        </p:spPr>
        <p:txBody>
          <a:bodyPr>
            <a:spAutoFit/>
          </a:bodyPr>
          <a:lstStyle/>
          <a:p>
            <a:r>
              <a:rPr lang="en-US"/>
              <a:t>-Remove orange shading and checkers at bottom</a:t>
            </a:r>
          </a:p>
          <a:p>
            <a:r>
              <a:rPr lang="en-US"/>
              <a:t>Add DHS logo to top right or bottom right</a:t>
            </a:r>
          </a:p>
        </p:txBody>
      </p:sp>
      <p:pic>
        <p:nvPicPr>
          <p:cNvPr id="11273" name="Picture 9" descr="DHS"/>
          <p:cNvPicPr>
            <a:picLocks noChangeAspect="1" noChangeArrowheads="1"/>
          </p:cNvPicPr>
          <p:nvPr/>
        </p:nvPicPr>
        <p:blipFill>
          <a:blip r:embed="rId2"/>
          <a:srcRect/>
          <a:stretch>
            <a:fillRect/>
          </a:stretch>
        </p:blipFill>
        <p:spPr bwMode="auto">
          <a:xfrm>
            <a:off x="7696200" y="5943600"/>
            <a:ext cx="1285875" cy="76200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6519" y="2440987"/>
            <a:ext cx="9152355" cy="3578927"/>
          </a:xfrm>
          <a:prstGeom prst="rect">
            <a:avLst/>
          </a:prstGeom>
          <a:gradFill flip="none" rotWithShape="1">
            <a:gsLst>
              <a:gs pos="33000">
                <a:schemeClr val="bg1">
                  <a:alpha val="70000"/>
                </a:schemeClr>
              </a:gs>
              <a:gs pos="0">
                <a:srgbClr val="D0A216"/>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p>
        </p:txBody>
      </p:sp>
      <p:sp>
        <p:nvSpPr>
          <p:cNvPr id="12293" name="Title 1"/>
          <p:cNvSpPr>
            <a:spLocks/>
          </p:cNvSpPr>
          <p:nvPr/>
        </p:nvSpPr>
        <p:spPr bwMode="auto">
          <a:xfrm>
            <a:off x="457200" y="274638"/>
            <a:ext cx="8229600" cy="1143000"/>
          </a:xfrm>
          <a:prstGeom prst="rect">
            <a:avLst/>
          </a:prstGeom>
          <a:noFill/>
          <a:ln w="9525">
            <a:noFill/>
            <a:miter lim="800000"/>
            <a:headEnd/>
            <a:tailEnd/>
          </a:ln>
        </p:spPr>
        <p:txBody>
          <a:bodyPr anchor="ctr"/>
          <a:lstStyle/>
          <a:p>
            <a:pPr algn="ctr"/>
            <a:r>
              <a:rPr lang="en-US" sz="4000">
                <a:solidFill>
                  <a:srgbClr val="F95602"/>
                </a:solidFill>
              </a:rPr>
              <a:t>PROBLEM SOLVING</a:t>
            </a:r>
            <a:br>
              <a:rPr lang="en-US" sz="4000">
                <a:solidFill>
                  <a:srgbClr val="F95602"/>
                </a:solidFill>
              </a:rPr>
            </a:br>
            <a:r>
              <a:rPr lang="en-US" sz="3200" i="1">
                <a:solidFill>
                  <a:schemeClr val="tx2"/>
                </a:solidFill>
              </a:rPr>
              <a:t>OBJECTIVES</a:t>
            </a:r>
            <a:endParaRPr lang="en-US" sz="4000" i="1">
              <a:solidFill>
                <a:schemeClr val="tx2"/>
              </a:solidFill>
            </a:endParaRPr>
          </a:p>
        </p:txBody>
      </p:sp>
      <p:sp>
        <p:nvSpPr>
          <p:cNvPr id="12294" name="Content Placeholder 2"/>
          <p:cNvSpPr>
            <a:spLocks/>
          </p:cNvSpPr>
          <p:nvPr/>
        </p:nvSpPr>
        <p:spPr bwMode="auto">
          <a:xfrm>
            <a:off x="457200" y="1600200"/>
            <a:ext cx="8229600" cy="4525963"/>
          </a:xfrm>
          <a:prstGeom prst="rect">
            <a:avLst/>
          </a:prstGeom>
          <a:noFill/>
          <a:ln w="9525">
            <a:noFill/>
            <a:miter lim="800000"/>
            <a:headEnd/>
            <a:tailEnd/>
          </a:ln>
        </p:spPr>
        <p:txBody>
          <a:bodyPr/>
          <a:lstStyle/>
          <a:p>
            <a:pPr marL="342900" indent="-342900">
              <a:spcBef>
                <a:spcPct val="20000"/>
              </a:spcBef>
              <a:buFontTx/>
              <a:buChar char="•"/>
            </a:pPr>
            <a:r>
              <a:rPr lang="en-US" sz="3200"/>
              <a:t>Ultimately, to improve performance</a:t>
            </a:r>
          </a:p>
          <a:p>
            <a:pPr marL="342900" indent="-342900">
              <a:spcBef>
                <a:spcPct val="20000"/>
              </a:spcBef>
              <a:buFontTx/>
              <a:buChar char="•"/>
            </a:pPr>
            <a:r>
              <a:rPr lang="en-US" sz="3200"/>
              <a:t>To use data to define the problem</a:t>
            </a:r>
          </a:p>
          <a:p>
            <a:pPr marL="342900" indent="-342900">
              <a:spcBef>
                <a:spcPct val="20000"/>
              </a:spcBef>
              <a:buFontTx/>
              <a:buChar char="•"/>
            </a:pPr>
            <a:r>
              <a:rPr lang="en-US" sz="3200"/>
              <a:t>To analyze the most significant root causes</a:t>
            </a:r>
          </a:p>
          <a:p>
            <a:pPr marL="342900" indent="-342900">
              <a:spcBef>
                <a:spcPct val="20000"/>
              </a:spcBef>
              <a:buFontTx/>
              <a:buChar char="•"/>
            </a:pPr>
            <a:r>
              <a:rPr lang="en-US" sz="3200"/>
              <a:t>To develop and implement solutions </a:t>
            </a:r>
          </a:p>
          <a:p>
            <a:pPr marL="342900" indent="-342900">
              <a:spcBef>
                <a:spcPct val="20000"/>
              </a:spcBef>
              <a:buFontTx/>
              <a:buChar char="•"/>
            </a:pPr>
            <a:r>
              <a:rPr lang="en-US" sz="3200"/>
              <a:t>Hold the gain and reflect based on learning</a:t>
            </a:r>
          </a:p>
          <a:p>
            <a:pPr marL="342900" indent="-342900">
              <a:spcBef>
                <a:spcPct val="20000"/>
              </a:spcBef>
              <a:buFontTx/>
              <a:buChar char="•"/>
            </a:pPr>
            <a:r>
              <a:rPr lang="en-US" sz="3200"/>
              <a:t>Engage all levels of the organization</a:t>
            </a:r>
          </a:p>
          <a:p>
            <a:pPr marL="342900" indent="-342900">
              <a:spcBef>
                <a:spcPct val="20000"/>
              </a:spcBef>
              <a:buFontTx/>
              <a:buChar char="•"/>
            </a:pPr>
            <a:endParaRPr lang="en-US" sz="3200"/>
          </a:p>
          <a:p>
            <a:pPr marL="342900" indent="-342900">
              <a:spcBef>
                <a:spcPct val="20000"/>
              </a:spcBef>
              <a:buFontTx/>
              <a:buChar char="•"/>
            </a:pPr>
            <a:endParaRPr lang="en-US" sz="3200"/>
          </a:p>
        </p:txBody>
      </p:sp>
      <p:pic>
        <p:nvPicPr>
          <p:cNvPr id="12297" name="Picture 9" descr="DHS"/>
          <p:cNvPicPr>
            <a:picLocks noChangeAspect="1" noChangeArrowheads="1"/>
          </p:cNvPicPr>
          <p:nvPr/>
        </p:nvPicPr>
        <p:blipFill>
          <a:blip r:embed="rId2"/>
          <a:srcRect/>
          <a:stretch>
            <a:fillRect/>
          </a:stretch>
        </p:blipFill>
        <p:spPr bwMode="auto">
          <a:xfrm>
            <a:off x="7696200" y="5943600"/>
            <a:ext cx="1285875" cy="762000"/>
          </a:xfrm>
          <a:prstGeom prst="rect">
            <a:avLst/>
          </a:prstGeom>
          <a:noFill/>
        </p:spPr>
      </p:pic>
      <p:pic>
        <p:nvPicPr>
          <p:cNvPr id="12298" name="Picture 3" descr="MassIngenuity_logo.eps"/>
          <p:cNvPicPr>
            <a:picLocks noChangeAspect="1"/>
          </p:cNvPicPr>
          <p:nvPr/>
        </p:nvPicPr>
        <p:blipFill>
          <a:blip r:embed="rId3"/>
          <a:srcRect/>
          <a:stretch>
            <a:fillRect/>
          </a:stretch>
        </p:blipFill>
        <p:spPr bwMode="auto">
          <a:xfrm>
            <a:off x="609600" y="6248400"/>
            <a:ext cx="1868488" cy="322263"/>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6519" y="2440987"/>
            <a:ext cx="9152355" cy="3578927"/>
          </a:xfrm>
          <a:prstGeom prst="rect">
            <a:avLst/>
          </a:prstGeom>
          <a:gradFill flip="none" rotWithShape="1">
            <a:gsLst>
              <a:gs pos="33000">
                <a:schemeClr val="bg1">
                  <a:alpha val="70000"/>
                </a:schemeClr>
              </a:gs>
              <a:gs pos="0">
                <a:srgbClr val="D0A216"/>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p>
        </p:txBody>
      </p:sp>
      <p:sp>
        <p:nvSpPr>
          <p:cNvPr id="201734" name="Rectangle 6"/>
          <p:cNvSpPr>
            <a:spLocks noGrp="1" noChangeArrowheads="1"/>
          </p:cNvSpPr>
          <p:nvPr>
            <p:ph type="title"/>
          </p:nvPr>
        </p:nvSpPr>
        <p:spPr/>
        <p:txBody>
          <a:bodyPr/>
          <a:lstStyle/>
          <a:p>
            <a:pPr eaLnBrk="1" hangingPunct="1">
              <a:defRPr/>
            </a:pPr>
            <a:r>
              <a:rPr lang="en-US" b="1" smtClean="0">
                <a:ea typeface="+mj-ea"/>
              </a:rPr>
              <a:t>What have we learned?</a:t>
            </a:r>
          </a:p>
        </p:txBody>
      </p:sp>
      <p:sp>
        <p:nvSpPr>
          <p:cNvPr id="201735" name="Rectangle 7"/>
          <p:cNvSpPr>
            <a:spLocks noGrp="1" noChangeArrowheads="1"/>
          </p:cNvSpPr>
          <p:nvPr>
            <p:ph type="body" idx="1"/>
          </p:nvPr>
        </p:nvSpPr>
        <p:spPr/>
        <p:txBody>
          <a:bodyPr/>
          <a:lstStyle/>
          <a:p>
            <a:pPr eaLnBrk="1" hangingPunct="1"/>
            <a:r>
              <a:rPr lang="en-US" sz="2800" smtClean="0"/>
              <a:t>Some races or ethnicities are </a:t>
            </a:r>
            <a:r>
              <a:rPr lang="ja-JP" altLang="en-US" sz="2800" smtClean="0"/>
              <a:t>“</a:t>
            </a:r>
            <a:r>
              <a:rPr lang="en-US" altLang="ja-JP" sz="2800" smtClean="0"/>
              <a:t>over or under utilizing</a:t>
            </a:r>
            <a:r>
              <a:rPr lang="ja-JP" altLang="en-US" sz="2800" smtClean="0"/>
              <a:t>”</a:t>
            </a:r>
            <a:r>
              <a:rPr lang="en-US" altLang="ja-JP" sz="2800" smtClean="0"/>
              <a:t> some service settings</a:t>
            </a:r>
          </a:p>
          <a:p>
            <a:pPr eaLnBrk="1" hangingPunct="1">
              <a:buFontTx/>
              <a:buNone/>
            </a:pPr>
            <a:endParaRPr lang="en-US" altLang="ja-JP" sz="2800" smtClean="0"/>
          </a:p>
          <a:p>
            <a:pPr eaLnBrk="1" hangingPunct="1"/>
            <a:r>
              <a:rPr lang="en-US" sz="2800" smtClean="0"/>
              <a:t>The greatest disproportionality exists in our out-of-home services vs. in-home services, in which there is nearly no disproportionality</a:t>
            </a:r>
          </a:p>
          <a:p>
            <a:pPr eaLnBrk="1" hangingPunct="1">
              <a:buFontTx/>
              <a:buNone/>
            </a:pPr>
            <a:endParaRPr lang="en-US" sz="2800" smtClean="0"/>
          </a:p>
          <a:p>
            <a:pPr eaLnBrk="1" hangingPunct="1"/>
            <a:r>
              <a:rPr lang="en-US" sz="2800" smtClean="0"/>
              <a:t>We have more questions than answers at this point—like…</a:t>
            </a:r>
          </a:p>
          <a:p>
            <a:pPr eaLnBrk="1" hangingPunct="1"/>
            <a:endParaRPr lang="en-US" smtClean="0"/>
          </a:p>
        </p:txBody>
      </p:sp>
      <p:pic>
        <p:nvPicPr>
          <p:cNvPr id="13321" name="Picture 9" descr="DHS"/>
          <p:cNvPicPr>
            <a:picLocks noChangeAspect="1" noChangeArrowheads="1"/>
          </p:cNvPicPr>
          <p:nvPr/>
        </p:nvPicPr>
        <p:blipFill>
          <a:blip r:embed="rId2"/>
          <a:srcRect/>
          <a:stretch>
            <a:fillRect/>
          </a:stretch>
        </p:blipFill>
        <p:spPr bwMode="auto">
          <a:xfrm>
            <a:off x="7696200" y="5943600"/>
            <a:ext cx="1285875" cy="76200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6519" y="2440987"/>
            <a:ext cx="9152355" cy="3578927"/>
          </a:xfrm>
          <a:prstGeom prst="rect">
            <a:avLst/>
          </a:prstGeom>
          <a:gradFill flip="none" rotWithShape="1">
            <a:gsLst>
              <a:gs pos="33000">
                <a:schemeClr val="bg1">
                  <a:alpha val="70000"/>
                </a:schemeClr>
              </a:gs>
              <a:gs pos="0">
                <a:srgbClr val="D0A216"/>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p>
        </p:txBody>
      </p:sp>
      <p:sp>
        <p:nvSpPr>
          <p:cNvPr id="202758" name="Rectangle 6"/>
          <p:cNvSpPr>
            <a:spLocks noGrp="1" noChangeArrowheads="1"/>
          </p:cNvSpPr>
          <p:nvPr>
            <p:ph type="title"/>
          </p:nvPr>
        </p:nvSpPr>
        <p:spPr/>
        <p:txBody>
          <a:bodyPr/>
          <a:lstStyle/>
          <a:p>
            <a:pPr eaLnBrk="1" hangingPunct="1">
              <a:defRPr/>
            </a:pPr>
            <a:r>
              <a:rPr lang="en-US" b="1" smtClean="0">
                <a:ea typeface="+mj-ea"/>
              </a:rPr>
              <a:t>Questions driven by the data?</a:t>
            </a:r>
          </a:p>
        </p:txBody>
      </p:sp>
      <p:sp>
        <p:nvSpPr>
          <p:cNvPr id="202759" name="Rectangle 7"/>
          <p:cNvSpPr>
            <a:spLocks noGrp="1" noChangeArrowheads="1"/>
          </p:cNvSpPr>
          <p:nvPr>
            <p:ph type="body" idx="1"/>
          </p:nvPr>
        </p:nvSpPr>
        <p:spPr/>
        <p:txBody>
          <a:bodyPr/>
          <a:lstStyle/>
          <a:p>
            <a:pPr marL="609600" indent="-609600" eaLnBrk="1" hangingPunct="1"/>
            <a:r>
              <a:rPr lang="en-US" sz="2400" smtClean="0"/>
              <a:t>What is the utilization threshold for out-of-home services? At what point do we consider utilization as </a:t>
            </a:r>
            <a:r>
              <a:rPr lang="ja-JP" altLang="en-US" sz="2400" smtClean="0"/>
              <a:t>“</a:t>
            </a:r>
            <a:r>
              <a:rPr lang="en-US" altLang="ja-JP" sz="2400" smtClean="0"/>
              <a:t>over-utilization</a:t>
            </a:r>
            <a:r>
              <a:rPr lang="ja-JP" altLang="en-US" sz="2400" smtClean="0"/>
              <a:t>”</a:t>
            </a:r>
            <a:r>
              <a:rPr lang="en-US" altLang="ja-JP" sz="2400" smtClean="0"/>
              <a:t> and conversely </a:t>
            </a:r>
            <a:r>
              <a:rPr lang="ja-JP" altLang="en-US" sz="2400" smtClean="0"/>
              <a:t>“</a:t>
            </a:r>
            <a:r>
              <a:rPr lang="en-US" altLang="ja-JP" sz="2400" smtClean="0"/>
              <a:t>under-utilization</a:t>
            </a:r>
            <a:r>
              <a:rPr lang="ja-JP" altLang="en-US" sz="2400" smtClean="0"/>
              <a:t>”</a:t>
            </a:r>
            <a:r>
              <a:rPr lang="en-US" altLang="ja-JP" sz="2400" smtClean="0"/>
              <a:t>?</a:t>
            </a:r>
          </a:p>
          <a:p>
            <a:pPr marL="609600" indent="-609600" eaLnBrk="1" hangingPunct="1">
              <a:buFontTx/>
              <a:buNone/>
            </a:pPr>
            <a:endParaRPr lang="en-US" altLang="ja-JP" sz="2400" smtClean="0"/>
          </a:p>
          <a:p>
            <a:pPr marL="609600" indent="-609600" eaLnBrk="1" hangingPunct="1"/>
            <a:r>
              <a:rPr lang="en-US" altLang="ja-JP" sz="2400" smtClean="0"/>
              <a:t>Is over-utilization a concern?</a:t>
            </a:r>
          </a:p>
          <a:p>
            <a:pPr marL="609600" indent="-609600" eaLnBrk="1" hangingPunct="1">
              <a:buFontTx/>
              <a:buNone/>
            </a:pPr>
            <a:endParaRPr lang="en-US" altLang="ja-JP" sz="2400" smtClean="0"/>
          </a:p>
          <a:p>
            <a:pPr marL="609600" indent="-609600" eaLnBrk="1" hangingPunct="1"/>
            <a:r>
              <a:rPr lang="en-US" sz="2400" smtClean="0"/>
              <a:t>Are there cultural and economic considerations that affect whether out-of-home or in-home services are utilized?</a:t>
            </a:r>
          </a:p>
        </p:txBody>
      </p:sp>
      <p:pic>
        <p:nvPicPr>
          <p:cNvPr id="14345" name="Picture 9" descr="DHS"/>
          <p:cNvPicPr>
            <a:picLocks noChangeAspect="1" noChangeArrowheads="1"/>
          </p:cNvPicPr>
          <p:nvPr/>
        </p:nvPicPr>
        <p:blipFill>
          <a:blip r:embed="rId2"/>
          <a:srcRect/>
          <a:stretch>
            <a:fillRect/>
          </a:stretch>
        </p:blipFill>
        <p:spPr bwMode="auto">
          <a:xfrm>
            <a:off x="7696200" y="5943600"/>
            <a:ext cx="1285875" cy="762000"/>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6519" y="2440987"/>
            <a:ext cx="9152355" cy="3578927"/>
          </a:xfrm>
          <a:prstGeom prst="rect">
            <a:avLst/>
          </a:prstGeom>
          <a:gradFill flip="none" rotWithShape="1">
            <a:gsLst>
              <a:gs pos="33000">
                <a:schemeClr val="bg1">
                  <a:alpha val="70000"/>
                </a:schemeClr>
              </a:gs>
              <a:gs pos="0">
                <a:srgbClr val="D0A216"/>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p>
        </p:txBody>
      </p:sp>
      <p:sp>
        <p:nvSpPr>
          <p:cNvPr id="203782" name="Rectangle 6"/>
          <p:cNvSpPr>
            <a:spLocks noGrp="1" noChangeArrowheads="1"/>
          </p:cNvSpPr>
          <p:nvPr>
            <p:ph type="title"/>
          </p:nvPr>
        </p:nvSpPr>
        <p:spPr/>
        <p:txBody>
          <a:bodyPr/>
          <a:lstStyle/>
          <a:p>
            <a:pPr eaLnBrk="1" hangingPunct="1">
              <a:defRPr/>
            </a:pPr>
            <a:r>
              <a:rPr lang="en-US" b="1" smtClean="0">
                <a:ea typeface="+mj-ea"/>
              </a:rPr>
              <a:t>Questions driven by the data?</a:t>
            </a:r>
          </a:p>
        </p:txBody>
      </p:sp>
      <p:sp>
        <p:nvSpPr>
          <p:cNvPr id="203783" name="Rectangle 7"/>
          <p:cNvSpPr>
            <a:spLocks noGrp="1" noChangeArrowheads="1"/>
          </p:cNvSpPr>
          <p:nvPr>
            <p:ph type="body" idx="1"/>
          </p:nvPr>
        </p:nvSpPr>
        <p:spPr/>
        <p:txBody>
          <a:bodyPr/>
          <a:lstStyle/>
          <a:p>
            <a:pPr marL="609600" indent="-609600" eaLnBrk="1" hangingPunct="1">
              <a:lnSpc>
                <a:spcPct val="80000"/>
              </a:lnSpc>
            </a:pPr>
            <a:r>
              <a:rPr lang="en-US" sz="2400" smtClean="0"/>
              <a:t>What is the demographic breakdown of the Office of Developmental Disability Services’ out-of-home provider community? Does greater emphasis need to be given to the diversification of the provider base? If so, would more self-identified Asians and Hispanics utilize out-of-home services?</a:t>
            </a:r>
          </a:p>
          <a:p>
            <a:pPr marL="609600" indent="-609600" eaLnBrk="1" hangingPunct="1">
              <a:lnSpc>
                <a:spcPct val="80000"/>
              </a:lnSpc>
              <a:buFontTx/>
              <a:buNone/>
            </a:pPr>
            <a:endParaRPr lang="en-US" sz="2400" smtClean="0"/>
          </a:p>
          <a:p>
            <a:pPr marL="609600" indent="-609600" eaLnBrk="1" hangingPunct="1">
              <a:lnSpc>
                <a:spcPct val="80000"/>
              </a:lnSpc>
            </a:pPr>
            <a:r>
              <a:rPr lang="en-US" sz="2400" smtClean="0"/>
              <a:t>Is there a shortage of culturally and linguistically competent services and outreach in Hispanic and Asian communities?</a:t>
            </a:r>
          </a:p>
          <a:p>
            <a:pPr marL="609600" indent="-609600" eaLnBrk="1" hangingPunct="1">
              <a:lnSpc>
                <a:spcPct val="80000"/>
              </a:lnSpc>
              <a:buFontTx/>
              <a:buNone/>
            </a:pPr>
            <a:endParaRPr lang="en-US" sz="2400" smtClean="0"/>
          </a:p>
          <a:p>
            <a:pPr marL="609600" indent="-609600" eaLnBrk="1" hangingPunct="1">
              <a:lnSpc>
                <a:spcPct val="80000"/>
              </a:lnSpc>
            </a:pPr>
            <a:r>
              <a:rPr lang="en-US" sz="2400" smtClean="0"/>
              <a:t>Is there a demand for out-of-home services that is going unmet?</a:t>
            </a:r>
          </a:p>
        </p:txBody>
      </p:sp>
      <p:pic>
        <p:nvPicPr>
          <p:cNvPr id="15369" name="Picture 9" descr="DHS"/>
          <p:cNvPicPr>
            <a:picLocks noChangeAspect="1" noChangeArrowheads="1"/>
          </p:cNvPicPr>
          <p:nvPr/>
        </p:nvPicPr>
        <p:blipFill>
          <a:blip r:embed="rId2"/>
          <a:srcRect/>
          <a:stretch>
            <a:fillRect/>
          </a:stretch>
        </p:blipFill>
        <p:spPr bwMode="auto">
          <a:xfrm>
            <a:off x="7696200" y="5943600"/>
            <a:ext cx="1285875" cy="762000"/>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6519" y="2441042"/>
            <a:ext cx="9152355" cy="3655074"/>
          </a:xfrm>
          <a:prstGeom prst="rect">
            <a:avLst/>
          </a:prstGeom>
          <a:gradFill flip="none" rotWithShape="1">
            <a:gsLst>
              <a:gs pos="33000">
                <a:schemeClr val="bg1">
                  <a:alpha val="70000"/>
                </a:schemeClr>
              </a:gs>
              <a:gs pos="0">
                <a:srgbClr val="D0A216"/>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p>
        </p:txBody>
      </p:sp>
      <p:sp>
        <p:nvSpPr>
          <p:cNvPr id="205830" name="Rectangle 6"/>
          <p:cNvSpPr>
            <a:spLocks noGrp="1" noChangeArrowheads="1"/>
          </p:cNvSpPr>
          <p:nvPr>
            <p:ph type="title"/>
          </p:nvPr>
        </p:nvSpPr>
        <p:spPr/>
        <p:txBody>
          <a:bodyPr/>
          <a:lstStyle/>
          <a:p>
            <a:pPr eaLnBrk="1" hangingPunct="1">
              <a:defRPr/>
            </a:pPr>
            <a:r>
              <a:rPr lang="en-US" b="1" smtClean="0">
                <a:ea typeface="+mj-ea"/>
              </a:rPr>
              <a:t>Current Activities</a:t>
            </a:r>
          </a:p>
        </p:txBody>
      </p:sp>
      <p:sp>
        <p:nvSpPr>
          <p:cNvPr id="205831" name="Rectangle 7"/>
          <p:cNvSpPr>
            <a:spLocks noGrp="1" noChangeArrowheads="1"/>
          </p:cNvSpPr>
          <p:nvPr>
            <p:ph type="body" idx="1"/>
          </p:nvPr>
        </p:nvSpPr>
        <p:spPr/>
        <p:txBody>
          <a:bodyPr/>
          <a:lstStyle/>
          <a:p>
            <a:pPr marL="609600" indent="-609600" eaLnBrk="1" hangingPunct="1"/>
            <a:r>
              <a:rPr lang="en-US" sz="2400" smtClean="0"/>
              <a:t>The Office of Developmental Disability Services (ODDS) is making more bi-lingual forms available for public use via paper and electronic format (Application for DD services, Family Support forms, etc.). However, ODDS needs to look at other materials utilized by race and ethnicity groups for translation into native languages </a:t>
            </a:r>
          </a:p>
          <a:p>
            <a:pPr marL="609600" indent="-609600" eaLnBrk="1" hangingPunct="1"/>
            <a:r>
              <a:rPr lang="en-US" sz="2400" smtClean="0"/>
              <a:t>A Communications Committee was created to look at access issues related to race and ethnicity with the intent of developing statewide policies and practices to improve service equity</a:t>
            </a:r>
          </a:p>
        </p:txBody>
      </p:sp>
      <p:pic>
        <p:nvPicPr>
          <p:cNvPr id="16394" name="Picture 10" descr="DHS"/>
          <p:cNvPicPr>
            <a:picLocks noChangeAspect="1" noChangeArrowheads="1"/>
          </p:cNvPicPr>
          <p:nvPr/>
        </p:nvPicPr>
        <p:blipFill>
          <a:blip r:embed="rId2"/>
          <a:srcRect/>
          <a:stretch>
            <a:fillRect/>
          </a:stretch>
        </p:blipFill>
        <p:spPr bwMode="auto">
          <a:xfrm>
            <a:off x="7696200" y="5943600"/>
            <a:ext cx="1285875" cy="762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Content Placeholder 2"/>
          <p:cNvSpPr>
            <a:spLocks noGrp="1"/>
          </p:cNvSpPr>
          <p:nvPr>
            <p:ph idx="1"/>
          </p:nvPr>
        </p:nvSpPr>
        <p:spPr/>
        <p:txBody>
          <a:bodyPr/>
          <a:lstStyle/>
          <a:p>
            <a:r>
              <a:rPr lang="en-US" dirty="0" smtClean="0"/>
              <a:t>Data source</a:t>
            </a:r>
          </a:p>
          <a:p>
            <a:r>
              <a:rPr lang="en-US" dirty="0" smtClean="0"/>
              <a:t>Methods, Measures and Sample</a:t>
            </a:r>
          </a:p>
          <a:p>
            <a:r>
              <a:rPr lang="en-US" dirty="0" smtClean="0"/>
              <a:t>Findings</a:t>
            </a:r>
          </a:p>
          <a:p>
            <a:r>
              <a:rPr lang="en-US" dirty="0" smtClean="0"/>
              <a:t>Conclusions</a:t>
            </a:r>
          </a:p>
          <a:p>
            <a:r>
              <a:rPr lang="en-US" dirty="0" smtClean="0"/>
              <a:t>Limitations</a:t>
            </a:r>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sp>
        <p:nvSpPr>
          <p:cNvPr id="5" name="TextBox 4"/>
          <p:cNvSpPr txBox="1"/>
          <p:nvPr/>
        </p:nvSpPr>
        <p:spPr>
          <a:xfrm>
            <a:off x="224118" y="4894729"/>
            <a:ext cx="8695764" cy="830997"/>
          </a:xfrm>
          <a:prstGeom prst="rect">
            <a:avLst/>
          </a:prstGeom>
          <a:noFill/>
        </p:spPr>
        <p:txBody>
          <a:bodyPr wrap="square" rtlCol="0">
            <a:spAutoFit/>
          </a:bodyPr>
          <a:lstStyle/>
          <a:p>
            <a:pPr algn="ctr"/>
            <a:r>
              <a:rPr lang="en-US" sz="2400" b="1" dirty="0" smtClean="0">
                <a:solidFill>
                  <a:schemeClr val="accent1"/>
                </a:solidFill>
              </a:rPr>
              <a:t>Do NCI data demonstrate differences by race/ethnicity in use of preventive healthcare?</a:t>
            </a:r>
            <a:endParaRPr lang="en-US" sz="2400" b="1" dirty="0">
              <a:solidFill>
                <a:schemeClr val="accent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6519" y="2441042"/>
            <a:ext cx="9152355" cy="3655074"/>
          </a:xfrm>
          <a:prstGeom prst="rect">
            <a:avLst/>
          </a:prstGeom>
          <a:gradFill flip="none" rotWithShape="1">
            <a:gsLst>
              <a:gs pos="33000">
                <a:schemeClr val="bg1">
                  <a:alpha val="70000"/>
                </a:schemeClr>
              </a:gs>
              <a:gs pos="0">
                <a:srgbClr val="D0A216"/>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p>
        </p:txBody>
      </p:sp>
      <p:sp>
        <p:nvSpPr>
          <p:cNvPr id="206854" name="Rectangle 6"/>
          <p:cNvSpPr>
            <a:spLocks noGrp="1" noChangeArrowheads="1"/>
          </p:cNvSpPr>
          <p:nvPr>
            <p:ph type="title"/>
          </p:nvPr>
        </p:nvSpPr>
        <p:spPr/>
        <p:txBody>
          <a:bodyPr/>
          <a:lstStyle/>
          <a:p>
            <a:pPr eaLnBrk="1" hangingPunct="1">
              <a:defRPr/>
            </a:pPr>
            <a:r>
              <a:rPr lang="en-US" b="1" smtClean="0">
                <a:ea typeface="+mj-ea"/>
              </a:rPr>
              <a:t>Next Steps</a:t>
            </a:r>
          </a:p>
        </p:txBody>
      </p:sp>
      <p:sp>
        <p:nvSpPr>
          <p:cNvPr id="206855" name="Rectangle 7"/>
          <p:cNvSpPr>
            <a:spLocks noGrp="1" noChangeArrowheads="1"/>
          </p:cNvSpPr>
          <p:nvPr>
            <p:ph type="body" idx="1"/>
          </p:nvPr>
        </p:nvSpPr>
        <p:spPr/>
        <p:txBody>
          <a:bodyPr/>
          <a:lstStyle/>
          <a:p>
            <a:pPr marL="609600" indent="-609600" eaLnBrk="1" hangingPunct="1">
              <a:lnSpc>
                <a:spcPct val="90000"/>
              </a:lnSpc>
              <a:defRPr/>
            </a:pPr>
            <a:r>
              <a:rPr lang="en-US" sz="2400" smtClean="0">
                <a:ea typeface="+mn-ea"/>
              </a:rPr>
              <a:t>Multi-year data analysis to evaluate trends within the race and ethnicity categories</a:t>
            </a:r>
          </a:p>
          <a:p>
            <a:pPr marL="609600" indent="-609600" eaLnBrk="1" hangingPunct="1">
              <a:lnSpc>
                <a:spcPct val="90000"/>
              </a:lnSpc>
              <a:defRPr/>
            </a:pPr>
            <a:r>
              <a:rPr lang="en-US" sz="2400" smtClean="0">
                <a:ea typeface="+mn-ea"/>
              </a:rPr>
              <a:t>Gather demographic information about out-of-home provider base</a:t>
            </a:r>
          </a:p>
          <a:p>
            <a:pPr marL="609600" indent="-609600" eaLnBrk="1" hangingPunct="1">
              <a:lnSpc>
                <a:spcPct val="90000"/>
              </a:lnSpc>
              <a:defRPr/>
            </a:pPr>
            <a:r>
              <a:rPr lang="en-US" sz="2400" smtClean="0">
                <a:ea typeface="+mn-ea"/>
              </a:rPr>
              <a:t>Survey service participants to glean why a particular service was chosen instead of another</a:t>
            </a:r>
          </a:p>
          <a:p>
            <a:pPr marL="609600" indent="-609600" eaLnBrk="1" hangingPunct="1">
              <a:lnSpc>
                <a:spcPct val="90000"/>
              </a:lnSpc>
              <a:defRPr/>
            </a:pPr>
            <a:r>
              <a:rPr lang="en-US" sz="2400" smtClean="0">
                <a:ea typeface="+mn-ea"/>
              </a:rPr>
              <a:t>Evaluate what forms of media would improve access to information for service participants</a:t>
            </a:r>
          </a:p>
          <a:p>
            <a:pPr marL="609600" indent="-609600" eaLnBrk="1" hangingPunct="1">
              <a:lnSpc>
                <a:spcPct val="90000"/>
              </a:lnSpc>
              <a:defRPr/>
            </a:pPr>
            <a:r>
              <a:rPr lang="en-US" sz="2400" smtClean="0">
                <a:ea typeface="+mn-ea"/>
              </a:rPr>
              <a:t>Use race and ethnicity data in the development of employment first policies that ensure equal access to vocational services.</a:t>
            </a:r>
          </a:p>
        </p:txBody>
      </p:sp>
      <p:pic>
        <p:nvPicPr>
          <p:cNvPr id="17417" name="Picture 9" descr="DHS"/>
          <p:cNvPicPr>
            <a:picLocks noChangeAspect="1" noChangeArrowheads="1"/>
          </p:cNvPicPr>
          <p:nvPr/>
        </p:nvPicPr>
        <p:blipFill>
          <a:blip r:embed="rId2"/>
          <a:srcRect/>
          <a:stretch>
            <a:fillRect/>
          </a:stretch>
        </p:blipFill>
        <p:spPr bwMode="auto">
          <a:xfrm>
            <a:off x="7696200" y="5943600"/>
            <a:ext cx="1285875" cy="762000"/>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6519" y="2441042"/>
            <a:ext cx="9152355" cy="3655074"/>
          </a:xfrm>
          <a:prstGeom prst="rect">
            <a:avLst/>
          </a:prstGeom>
          <a:gradFill flip="none" rotWithShape="1">
            <a:gsLst>
              <a:gs pos="33000">
                <a:schemeClr val="bg1">
                  <a:alpha val="70000"/>
                </a:schemeClr>
              </a:gs>
              <a:gs pos="0">
                <a:srgbClr val="D0A216"/>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p>
        </p:txBody>
      </p:sp>
      <p:sp>
        <p:nvSpPr>
          <p:cNvPr id="206855" name="Rectangle 7"/>
          <p:cNvSpPr>
            <a:spLocks noGrp="1" noChangeArrowheads="1"/>
          </p:cNvSpPr>
          <p:nvPr>
            <p:ph type="body" idx="4294967295"/>
          </p:nvPr>
        </p:nvSpPr>
        <p:spPr/>
        <p:txBody>
          <a:bodyPr/>
          <a:lstStyle/>
          <a:p>
            <a:pPr marL="609600" indent="-609600" algn="ctr" eaLnBrk="1" hangingPunct="1">
              <a:buFontTx/>
              <a:buNone/>
            </a:pPr>
            <a:r>
              <a:rPr lang="en-US" sz="4000" b="1" smtClean="0"/>
              <a:t>Thank You!</a:t>
            </a:r>
          </a:p>
        </p:txBody>
      </p:sp>
      <p:pic>
        <p:nvPicPr>
          <p:cNvPr id="18439" name="Picture 7" descr="DHS"/>
          <p:cNvPicPr>
            <a:picLocks noChangeAspect="1" noChangeArrowheads="1"/>
          </p:cNvPicPr>
          <p:nvPr/>
        </p:nvPicPr>
        <p:blipFill>
          <a:blip r:embed="rId2"/>
          <a:srcRect/>
          <a:stretch>
            <a:fillRect/>
          </a:stretch>
        </p:blipFill>
        <p:spPr bwMode="auto">
          <a:xfrm>
            <a:off x="7696200" y="5943600"/>
            <a:ext cx="1285875" cy="762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Source:</a:t>
            </a:r>
            <a:br>
              <a:rPr lang="en-US" dirty="0" smtClean="0"/>
            </a:br>
            <a:r>
              <a:rPr lang="en-US" dirty="0" smtClean="0"/>
              <a:t>Adult Consumer Survey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Standardized, face-to-face interview with a sample of individuals receiving services</a:t>
            </a:r>
          </a:p>
          <a:p>
            <a:pPr lvl="1"/>
            <a:r>
              <a:rPr lang="en-US" dirty="0" smtClean="0"/>
              <a:t>Background Information</a:t>
            </a:r>
          </a:p>
          <a:p>
            <a:pPr lvl="1"/>
            <a:r>
              <a:rPr lang="en-US" dirty="0" smtClean="0"/>
              <a:t>Section I (no proxies allowed)</a:t>
            </a:r>
          </a:p>
          <a:p>
            <a:pPr lvl="1"/>
            <a:r>
              <a:rPr lang="en-US" dirty="0" smtClean="0"/>
              <a:t>Section II (proxies allowed)</a:t>
            </a:r>
          </a:p>
          <a:p>
            <a:r>
              <a:rPr lang="en-US" dirty="0" smtClean="0"/>
              <a:t>No pre-screening procedures</a:t>
            </a:r>
          </a:p>
          <a:p>
            <a:r>
              <a:rPr lang="en-US" dirty="0" smtClean="0"/>
              <a:t>Conducted with adults only (18 and over) receiving at least one service in addition to case management</a:t>
            </a:r>
          </a:p>
          <a:p>
            <a:r>
              <a:rPr lang="en-US" dirty="0" smtClean="0"/>
              <a:t>Section I and Section II together take 50 minutes (on average)</a:t>
            </a:r>
          </a:p>
        </p:txBody>
      </p:sp>
      <p:sp>
        <p:nvSpPr>
          <p:cNvPr id="5" name="Footer Placeholder 4"/>
          <p:cNvSpPr>
            <a:spLocks noGrp="1"/>
          </p:cNvSpPr>
          <p:nvPr>
            <p:ph type="ftr" sz="quarter" idx="3"/>
          </p:nvPr>
        </p:nvSpPr>
        <p:spPr/>
        <p:txBody>
          <a:bodyPr/>
          <a:lstStyle/>
          <a:p>
            <a:r>
              <a:rPr lang="en-US" smtClean="0"/>
              <a:t>National Core Indicators (NCI)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Measures and Sample:</a:t>
            </a:r>
            <a:br>
              <a:rPr lang="en-US" dirty="0" smtClean="0"/>
            </a:br>
            <a:endParaRPr lang="en-US" sz="4000" dirty="0"/>
          </a:p>
        </p:txBody>
      </p:sp>
      <p:sp>
        <p:nvSpPr>
          <p:cNvPr id="3" name="Content Placeholder 2"/>
          <p:cNvSpPr>
            <a:spLocks noGrp="1"/>
          </p:cNvSpPr>
          <p:nvPr>
            <p:ph idx="1"/>
          </p:nvPr>
        </p:nvSpPr>
        <p:spPr>
          <a:xfrm>
            <a:off x="345056" y="1417638"/>
            <a:ext cx="8229600" cy="4418386"/>
          </a:xfrm>
        </p:spPr>
        <p:txBody>
          <a:bodyPr>
            <a:normAutofit fontScale="77500" lnSpcReduction="20000"/>
          </a:bodyPr>
          <a:lstStyle/>
          <a:p>
            <a:r>
              <a:rPr lang="en-US" b="1" dirty="0" smtClean="0"/>
              <a:t>2011-2012</a:t>
            </a:r>
            <a:r>
              <a:rPr lang="en-US" dirty="0" smtClean="0"/>
              <a:t> data collection cycle</a:t>
            </a:r>
          </a:p>
          <a:p>
            <a:endParaRPr lang="en-US" b="1" dirty="0" smtClean="0"/>
          </a:p>
          <a:p>
            <a:r>
              <a:rPr lang="en-US" b="1" dirty="0" smtClean="0"/>
              <a:t>Background Information section: </a:t>
            </a:r>
            <a:r>
              <a:rPr lang="en-US" dirty="0" smtClean="0"/>
              <a:t>demographics, residence, health, and employment information. Generally collected from records by case managers.</a:t>
            </a:r>
          </a:p>
          <a:p>
            <a:endParaRPr lang="en-US" dirty="0" smtClean="0"/>
          </a:p>
          <a:p>
            <a:r>
              <a:rPr lang="en-US" dirty="0" smtClean="0"/>
              <a:t>19 states, one regional council </a:t>
            </a:r>
            <a:br>
              <a:rPr lang="en-US" dirty="0" smtClean="0"/>
            </a:br>
            <a:r>
              <a:rPr lang="en-US" sz="3100" dirty="0" smtClean="0"/>
              <a:t>(</a:t>
            </a:r>
            <a:r>
              <a:rPr lang="it-IT" dirty="0" smtClean="0"/>
              <a:t>AL, AR, AZ, CT, GA, HI, IL, KY, LA, MA, ME, MI, MO, NC, NJ, NY, OH, PA, SC and the </a:t>
            </a:r>
            <a:r>
              <a:rPr lang="en-US" dirty="0" smtClean="0"/>
              <a:t>Mid-East Ohio Regional Council)</a:t>
            </a:r>
          </a:p>
          <a:p>
            <a:endParaRPr lang="en-US" dirty="0" smtClean="0"/>
          </a:p>
          <a:p>
            <a:r>
              <a:rPr lang="en-US" dirty="0" smtClean="0"/>
              <a:t>Total N: 12,236 individuals</a:t>
            </a:r>
          </a:p>
          <a:p>
            <a:pPr>
              <a:buNone/>
            </a:pPr>
            <a:endParaRPr lang="en-US" dirty="0" smtClean="0"/>
          </a:p>
          <a:p>
            <a:endParaRPr lang="en-US" b="1" i="1" dirty="0"/>
          </a:p>
        </p:txBody>
      </p:sp>
      <p:sp>
        <p:nvSpPr>
          <p:cNvPr id="5" name="Footer Placeholder 4"/>
          <p:cNvSpPr>
            <a:spLocks noGrp="1"/>
          </p:cNvSpPr>
          <p:nvPr>
            <p:ph type="ftr" sz="quarter" idx="3"/>
          </p:nvPr>
        </p:nvSpPr>
        <p:spPr/>
        <p:txBody>
          <a:bodyPr/>
          <a:lstStyle/>
          <a:p>
            <a:r>
              <a:rPr lang="en-US" dirty="0" smtClean="0"/>
              <a:t>National Core Indicators (NCI)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CI Theme">
  <a:themeElements>
    <a:clrScheme name="National Core Indicators 2">
      <a:dk1>
        <a:srgbClr val="333333"/>
      </a:dk1>
      <a:lt1>
        <a:sysClr val="window" lastClr="FFFFFF"/>
      </a:lt1>
      <a:dk2>
        <a:srgbClr val="178EA3"/>
      </a:dk2>
      <a:lt2>
        <a:srgbClr val="E0B559"/>
      </a:lt2>
      <a:accent1>
        <a:srgbClr val="4F81BD"/>
      </a:accent1>
      <a:accent2>
        <a:srgbClr val="C0504D"/>
      </a:accent2>
      <a:accent3>
        <a:srgbClr val="9BBB59"/>
      </a:accent3>
      <a:accent4>
        <a:srgbClr val="8064A2"/>
      </a:accent4>
      <a:accent5>
        <a:srgbClr val="4BACC6"/>
      </a:accent5>
      <a:accent6>
        <a:srgbClr val="F79646"/>
      </a:accent6>
      <a:hlink>
        <a:srgbClr val="E49800"/>
      </a:hlink>
      <a:folHlink>
        <a:srgbClr val="BD7E0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7401</TotalTime>
  <Words>3261</Words>
  <Application>Microsoft Office PowerPoint</Application>
  <PresentationFormat>On-screen Show (4:3)</PresentationFormat>
  <Paragraphs>646</Paragraphs>
  <Slides>71</Slides>
  <Notes>21</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2</vt:i4>
      </vt:variant>
      <vt:variant>
        <vt:lpstr>Slide Titles</vt:lpstr>
      </vt:variant>
      <vt:variant>
        <vt:i4>71</vt:i4>
      </vt:variant>
    </vt:vector>
  </HeadingPairs>
  <TitlesOfParts>
    <vt:vector size="75" baseType="lpstr">
      <vt:lpstr>NCI Theme</vt:lpstr>
      <vt:lpstr>\\HSRIEAST-FILE1\Work Folders\DHiersteiner\DHiersteiner Local\Presentations\Webinar R&amp;E\Alberto 13\ICI 13\Conferences\NCI 13\NCI data 100913.xlsx!Tabl0![NCI data 100913.xlsx]Tabl0 Chart 2</vt:lpstr>
      <vt:lpstr>Worksheet</vt:lpstr>
      <vt:lpstr>Microsoft Office Excel Worksheet</vt:lpstr>
      <vt:lpstr>How Do Services for People with Intellectual and Developmental Disabilities Compare by Race and Ethnicity? </vt:lpstr>
      <vt:lpstr>Agenda</vt:lpstr>
      <vt:lpstr>WHAT IS  NATIONAL CORE INDICATORS (NCI)?</vt:lpstr>
      <vt:lpstr>Slide 4</vt:lpstr>
      <vt:lpstr>WHAT IS NCI?</vt:lpstr>
      <vt:lpstr>Race/Ethnicity and the Use of Preventive Care Among Adults with Intellectual and Developmental Disabilities</vt:lpstr>
      <vt:lpstr>Agenda </vt:lpstr>
      <vt:lpstr>Data Source: Adult Consumer Survey</vt:lpstr>
      <vt:lpstr>Methods, Measures and Sample: </vt:lpstr>
      <vt:lpstr>Methods, Measures and Sample: Race/Ethnicity</vt:lpstr>
      <vt:lpstr>Methods, Measures and Sample: Preventive Care</vt:lpstr>
      <vt:lpstr>Methods, Measures and Sample: Preventive Care</vt:lpstr>
      <vt:lpstr>FINDINGS</vt:lpstr>
      <vt:lpstr>Race/Ethnicity of Sample</vt:lpstr>
      <vt:lpstr>Preventive Care: Primary Care Doctor (p &lt; .001)</vt:lpstr>
      <vt:lpstr>Preventive Care:</vt:lpstr>
      <vt:lpstr>Preventive Care:</vt:lpstr>
      <vt:lpstr>Preventive Care:</vt:lpstr>
      <vt:lpstr>Small Area Variation</vt:lpstr>
      <vt:lpstr> Preventive Care: Simple binary logistic regression  (odds ratios) </vt:lpstr>
      <vt:lpstr>Controlling for State of Residence…</vt:lpstr>
      <vt:lpstr>BUT…</vt:lpstr>
      <vt:lpstr>Demographic Differences:</vt:lpstr>
      <vt:lpstr>Demographic Differences:</vt:lpstr>
      <vt:lpstr>Level of Intellectual Disability (p &lt; .01)</vt:lpstr>
      <vt:lpstr>Mobility level (p &lt; .01)</vt:lpstr>
      <vt:lpstr>Other diagnoses</vt:lpstr>
      <vt:lpstr>Residence Type (p &lt; .01)</vt:lpstr>
      <vt:lpstr>We see……</vt:lpstr>
      <vt:lpstr>Logistic Regression Results </vt:lpstr>
      <vt:lpstr>Controlling for State &amp; Demographics…</vt:lpstr>
      <vt:lpstr>Conclusions:</vt:lpstr>
      <vt:lpstr>Conclusions:</vt:lpstr>
      <vt:lpstr>Conclusions:</vt:lpstr>
      <vt:lpstr>Limitations</vt:lpstr>
      <vt:lpstr>Contacts</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Oregon Office of Developmental Disability Services</vt:lpstr>
      <vt:lpstr>Slide 56</vt:lpstr>
      <vt:lpstr>MANAGING FUNDAMENTALS OBJECTIVES</vt:lpstr>
      <vt:lpstr>Slide 58</vt:lpstr>
      <vt:lpstr>Slide 59</vt:lpstr>
      <vt:lpstr>Slide 60</vt:lpstr>
      <vt:lpstr>Slide 61</vt:lpstr>
      <vt:lpstr>Slide 62</vt:lpstr>
      <vt:lpstr>Slide 63</vt:lpstr>
      <vt:lpstr>How is Race &amp; Ethnicity Data Used?</vt:lpstr>
      <vt:lpstr>Slide 65</vt:lpstr>
      <vt:lpstr>What have we learned?</vt:lpstr>
      <vt:lpstr>Questions driven by the data?</vt:lpstr>
      <vt:lpstr>Questions driven by the data?</vt:lpstr>
      <vt:lpstr>Current Activities</vt:lpstr>
      <vt:lpstr>Next Steps</vt:lpstr>
      <vt:lpstr>Slide 71</vt:lpstr>
    </vt:vector>
  </TitlesOfParts>
  <Company>HSRI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Bailey</dc:creator>
  <cp:lastModifiedBy>dhiersteiner</cp:lastModifiedBy>
  <cp:revision>459</cp:revision>
  <dcterms:created xsi:type="dcterms:W3CDTF">2012-06-01T15:59:12Z</dcterms:created>
  <dcterms:modified xsi:type="dcterms:W3CDTF">2013-10-29T20:15:07Z</dcterms:modified>
</cp:coreProperties>
</file>