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8"/>
  </p:notesMasterIdLst>
  <p:sldIdLst>
    <p:sldId id="256" r:id="rId2"/>
    <p:sldId id="302" r:id="rId3"/>
    <p:sldId id="304" r:id="rId4"/>
    <p:sldId id="305" r:id="rId5"/>
    <p:sldId id="308" r:id="rId6"/>
    <p:sldId id="311" r:id="rId7"/>
    <p:sldId id="310" r:id="rId8"/>
    <p:sldId id="306" r:id="rId9"/>
    <p:sldId id="312" r:id="rId10"/>
    <p:sldId id="303" r:id="rId11"/>
    <p:sldId id="258" r:id="rId12"/>
    <p:sldId id="257" r:id="rId13"/>
    <p:sldId id="259" r:id="rId14"/>
    <p:sldId id="264" r:id="rId15"/>
    <p:sldId id="262" r:id="rId16"/>
    <p:sldId id="263" r:id="rId17"/>
    <p:sldId id="265" r:id="rId18"/>
    <p:sldId id="260" r:id="rId19"/>
    <p:sldId id="266" r:id="rId20"/>
    <p:sldId id="284" r:id="rId21"/>
    <p:sldId id="292" r:id="rId22"/>
    <p:sldId id="293" r:id="rId23"/>
    <p:sldId id="285" r:id="rId24"/>
    <p:sldId id="287" r:id="rId25"/>
    <p:sldId id="288" r:id="rId26"/>
    <p:sldId id="295" r:id="rId27"/>
    <p:sldId id="291" r:id="rId28"/>
    <p:sldId id="289" r:id="rId29"/>
    <p:sldId id="290" r:id="rId30"/>
    <p:sldId id="294" r:id="rId31"/>
    <p:sldId id="277" r:id="rId32"/>
    <p:sldId id="268" r:id="rId33"/>
    <p:sldId id="278" r:id="rId34"/>
    <p:sldId id="273" r:id="rId35"/>
    <p:sldId id="274" r:id="rId36"/>
    <p:sldId id="275" r:id="rId37"/>
    <p:sldId id="296" r:id="rId38"/>
    <p:sldId id="276" r:id="rId39"/>
    <p:sldId id="269" r:id="rId40"/>
    <p:sldId id="271" r:id="rId41"/>
    <p:sldId id="272" r:id="rId42"/>
    <p:sldId id="270" r:id="rId43"/>
    <p:sldId id="279" r:id="rId44"/>
    <p:sldId id="314" r:id="rId45"/>
    <p:sldId id="315" r:id="rId46"/>
    <p:sldId id="317" r:id="rId47"/>
    <p:sldId id="318" r:id="rId48"/>
    <p:sldId id="322" r:id="rId49"/>
    <p:sldId id="316" r:id="rId50"/>
    <p:sldId id="321" r:id="rId51"/>
    <p:sldId id="298" r:id="rId52"/>
    <p:sldId id="299" r:id="rId53"/>
    <p:sldId id="300" r:id="rId54"/>
    <p:sldId id="297" r:id="rId55"/>
    <p:sldId id="301" r:id="rId56"/>
    <p:sldId id="28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-2316" y="33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rogers-on-Delta\U%20of%20M\NCI%202008\Choice%20of%20living%20arrangements\Chocie%20of%20living%20arrangement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rogers-on-Delta\U%20of%20M\NCI%202008\Choice%20of%20living%20arrangements\Chocie%20of%20living%20arrangemen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ogers-on-Delta\U%20of%20M\NCI%202009\BMI%20and%20physical%20activity\Test%20BMI%20char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rogers-on-Delta\U%20of%20M\NCI%202009\BMI%20and%20physical%20activity\Test%20BMI%20char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ogers-on-Delta\U%20of%20M\NCI%202009\BMI%20and%20physical%20activity\Test%20BMI%20char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ogers-on-Delta\U%20of%20M\NCI%202009\BMI%20and%20physical%20activity\Test%20BMI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8332458442694767E-2"/>
          <c:y val="0.17084930848822275"/>
          <c:w val="0.73422957600827921"/>
          <c:h val="0.7050847457627073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Institution</c:v>
                </c:pt>
              </c:strCache>
            </c:strRef>
          </c:tx>
          <c:spPr>
            <a:ln w="63500">
              <a:solidFill>
                <a:srgbClr val="000000"/>
              </a:solidFill>
              <a:prstDash val="lgDash"/>
            </a:ln>
          </c:spPr>
          <c:marker>
            <c:symbol val="diamond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Sheet1!$B$2:$E$2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</c:v>
                </c:pt>
                <c:pt idx="1">
                  <c:v>15.3</c:v>
                </c:pt>
                <c:pt idx="2">
                  <c:v>8.5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Group home</c:v>
                </c:pt>
              </c:strCache>
            </c:strRef>
          </c:tx>
          <c:spPr>
            <a:ln w="63500">
              <a:solidFill>
                <a:srgbClr val="7030A0"/>
              </a:solidFill>
              <a:prstDash val="sysDash"/>
            </a:ln>
          </c:spPr>
          <c:marker>
            <c:symbol val="square"/>
            <c:size val="9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strRef>
              <c:f>Sheet1!$B$2:$E$2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9.5</c:v>
                </c:pt>
                <c:pt idx="1">
                  <c:v>9.7000000000000011</c:v>
                </c:pt>
                <c:pt idx="2">
                  <c:v>8.6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Apartment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70C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cat>
            <c:strRef>
              <c:f>Sheet1!$B$2:$E$2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44.6</c:v>
                </c:pt>
                <c:pt idx="1">
                  <c:v>26.6</c:v>
                </c:pt>
                <c:pt idx="2">
                  <c:v>21.2</c:v>
                </c:pt>
                <c:pt idx="3">
                  <c:v>8.6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Own home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x"/>
            <c:size val="9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Sheet1!$B$2:$E$2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73.5</c:v>
                </c:pt>
                <c:pt idx="1">
                  <c:v>57.3</c:v>
                </c:pt>
                <c:pt idx="2">
                  <c:v>19.600000000000001</c:v>
                </c:pt>
                <c:pt idx="3">
                  <c:v>6.7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Foster care</c:v>
                </c:pt>
              </c:strCache>
            </c:strRef>
          </c:tx>
          <c:spPr>
            <a:ln w="63500">
              <a:solidFill>
                <a:srgbClr val="FFC000"/>
              </a:solidFill>
              <a:prstDash val="lgDash"/>
            </a:ln>
          </c:spPr>
          <c:marker>
            <c:symbol val="diamond"/>
            <c:size val="9"/>
            <c:spPr>
              <a:solidFill>
                <a:srgbClr val="FFC0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Sheet1!$B$2:$E$2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25.5</c:v>
                </c:pt>
                <c:pt idx="1">
                  <c:v>17.899999999999999</c:v>
                </c:pt>
                <c:pt idx="2">
                  <c:v>10.3</c:v>
                </c:pt>
                <c:pt idx="3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Nursing facility</c:v>
                </c:pt>
              </c:strCache>
            </c:strRef>
          </c:tx>
          <c:spPr>
            <a:ln w="63500">
              <a:solidFill>
                <a:srgbClr val="0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Sheet1!$B$2:$E$2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2.9</c:v>
                </c:pt>
                <c:pt idx="1">
                  <c:v>13.6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marker val="1"/>
        <c:axId val="83505536"/>
        <c:axId val="83673472"/>
      </c:lineChart>
      <c:catAx>
        <c:axId val="83505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dirty="0"/>
                  <a:t>Level of ID</a:t>
                </a:r>
              </a:p>
            </c:rich>
          </c:tx>
          <c:layout>
            <c:manualLayout>
              <c:xMode val="edge"/>
              <c:yMode val="edge"/>
              <c:x val="0.40020682523268092"/>
              <c:y val="0.9271186440677965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673472"/>
        <c:crosses val="autoZero"/>
        <c:auto val="1"/>
        <c:lblAlgn val="ctr"/>
        <c:lblOffset val="100"/>
        <c:tickLblSkip val="1"/>
        <c:tickMarkSkip val="1"/>
      </c:catAx>
      <c:valAx>
        <c:axId val="83673472"/>
        <c:scaling>
          <c:orientation val="minMax"/>
          <c:max val="8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dirty="0"/>
                  <a:t>Percentage</a:t>
                </a:r>
              </a:p>
            </c:rich>
          </c:tx>
          <c:layout>
            <c:manualLayout>
              <c:xMode val="edge"/>
              <c:yMode val="edge"/>
              <c:x val="1.1375387797311339E-2"/>
              <c:y val="0.4050847457627144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50553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43744531933459"/>
          <c:y val="0.34287851907735944"/>
          <c:w val="0.18942607174103343"/>
          <c:h val="0.2808504062429107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8332458442694726E-2"/>
          <c:y val="0.15915343221475325"/>
          <c:w val="0.73422957600827843"/>
          <c:h val="0.70508474576270797"/>
        </c:manualLayout>
      </c:layout>
      <c:lineChart>
        <c:grouping val="standard"/>
        <c:ser>
          <c:idx val="1"/>
          <c:order val="0"/>
          <c:tx>
            <c:strRef>
              <c:f>Sheet1!$A$4</c:f>
              <c:strCache>
                <c:ptCount val="1"/>
                <c:pt idx="0">
                  <c:v>Group home</c:v>
                </c:pt>
              </c:strCache>
            </c:strRef>
          </c:tx>
          <c:spPr>
            <a:ln w="63500">
              <a:solidFill>
                <a:srgbClr val="7030A0"/>
              </a:solidFill>
              <a:prstDash val="sysDash"/>
            </a:ln>
          </c:spPr>
          <c:marker>
            <c:symbol val="square"/>
            <c:size val="9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strRef>
              <c:f>Sheet1!$B$2:$E$2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9.5</c:v>
                </c:pt>
                <c:pt idx="1">
                  <c:v>9.7000000000000011</c:v>
                </c:pt>
                <c:pt idx="2">
                  <c:v>8.6</c:v>
                </c:pt>
                <c:pt idx="3">
                  <c:v>3</c:v>
                </c:pt>
              </c:numCache>
            </c:numRef>
          </c:val>
        </c:ser>
        <c:ser>
          <c:idx val="3"/>
          <c:order val="1"/>
          <c:tx>
            <c:strRef>
              <c:f>Sheet1!$A$6</c:f>
              <c:strCache>
                <c:ptCount val="1"/>
                <c:pt idx="0">
                  <c:v>Own home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x"/>
            <c:size val="9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Sheet1!$B$2:$E$2</c:f>
              <c:strCache>
                <c:ptCount val="4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73.5</c:v>
                </c:pt>
                <c:pt idx="1">
                  <c:v>57.3</c:v>
                </c:pt>
                <c:pt idx="2">
                  <c:v>19.600000000000001</c:v>
                </c:pt>
                <c:pt idx="3">
                  <c:v>6.7</c:v>
                </c:pt>
              </c:numCache>
            </c:numRef>
          </c:val>
        </c:ser>
        <c:marker val="1"/>
        <c:axId val="82709504"/>
        <c:axId val="82740736"/>
      </c:lineChart>
      <c:catAx>
        <c:axId val="82709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dirty="0"/>
                  <a:t>Level of ID</a:t>
                </a:r>
              </a:p>
            </c:rich>
          </c:tx>
          <c:layout>
            <c:manualLayout>
              <c:xMode val="edge"/>
              <c:yMode val="edge"/>
              <c:x val="0.40020682523268053"/>
              <c:y val="0.9271186440677965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40736"/>
        <c:crosses val="autoZero"/>
        <c:auto val="1"/>
        <c:lblAlgn val="ctr"/>
        <c:lblOffset val="100"/>
        <c:tickLblSkip val="1"/>
        <c:tickMarkSkip val="1"/>
      </c:catAx>
      <c:valAx>
        <c:axId val="82740736"/>
        <c:scaling>
          <c:orientation val="minMax"/>
          <c:max val="8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dirty="0"/>
                  <a:t>Percentage</a:t>
                </a:r>
              </a:p>
            </c:rich>
          </c:tx>
          <c:layout>
            <c:manualLayout>
              <c:xMode val="edge"/>
              <c:yMode val="edge"/>
              <c:x val="1.1375387797311325E-2"/>
              <c:y val="0.4050847457627140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09504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43744531933459"/>
          <c:y val="0.34287851907735872"/>
          <c:w val="0.18942607174103326"/>
          <c:h val="0.2808504062429104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/>
              <a:t>Percent with </a:t>
            </a:r>
            <a:r>
              <a:rPr lang="en-US" i="1" dirty="0"/>
              <a:t>positive</a:t>
            </a:r>
            <a:r>
              <a:rPr lang="en-US" dirty="0"/>
              <a:t> outcome</a:t>
            </a:r>
          </a:p>
        </c:rich>
      </c:tx>
      <c:layout>
        <c:manualLayout>
          <c:xMode val="edge"/>
          <c:yMode val="edge"/>
          <c:x val="0.36885245901639346"/>
          <c:y val="2.0295202952029599E-2"/>
        </c:manualLayout>
      </c:layout>
    </c:title>
    <c:plotArea>
      <c:layout>
        <c:manualLayout>
          <c:layoutTarget val="inner"/>
          <c:xMode val="edge"/>
          <c:yMode val="edge"/>
          <c:x val="0.11124121779859486"/>
          <c:y val="0.15682656826568267"/>
          <c:w val="0.87822014051522268"/>
          <c:h val="0.6199261992619926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53.9</a:t>
                    </a:r>
                  </a:p>
                </c:rich>
              </c:tx>
            </c:dLbl>
            <c:showVal val="1"/>
          </c:dLbls>
          <c:cat>
            <c:strRef>
              <c:f>Sheet1!$B$1:$G$1</c:f>
              <c:strCache>
                <c:ptCount val="6"/>
                <c:pt idx="0">
                  <c:v>Lonely</c:v>
                </c:pt>
                <c:pt idx="1">
                  <c:v>Scared Home</c:v>
                </c:pt>
                <c:pt idx="2">
                  <c:v>Scared N'hood</c:v>
                </c:pt>
                <c:pt idx="3">
                  <c:v>Happy</c:v>
                </c:pt>
                <c:pt idx="4">
                  <c:v>Staff Home</c:v>
                </c:pt>
                <c:pt idx="5">
                  <c:v>Like   Home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53.9</c:v>
                </c:pt>
                <c:pt idx="1">
                  <c:v>79.7</c:v>
                </c:pt>
                <c:pt idx="2">
                  <c:v>79.2</c:v>
                </c:pt>
                <c:pt idx="3">
                  <c:v>83.2</c:v>
                </c:pt>
                <c:pt idx="4">
                  <c:v>90.6</c:v>
                </c:pt>
                <c:pt idx="5">
                  <c:v>88.6</c:v>
                </c:pt>
              </c:numCache>
            </c:numRef>
          </c:val>
        </c:ser>
        <c:dLbls>
          <c:showVal val="1"/>
        </c:dLbls>
        <c:axId val="99904896"/>
        <c:axId val="99943936"/>
      </c:barChart>
      <c:catAx>
        <c:axId val="99904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Well-being outcome</a:t>
                </a:r>
              </a:p>
            </c:rich>
          </c:tx>
          <c:layout>
            <c:manualLayout>
              <c:xMode val="edge"/>
              <c:yMode val="edge"/>
              <c:x val="0.40983606557377095"/>
              <c:y val="0.9003690036900369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9943936"/>
        <c:crosses val="autoZero"/>
        <c:auto val="1"/>
        <c:lblAlgn val="ctr"/>
        <c:lblOffset val="100"/>
        <c:tickLblSkip val="1"/>
        <c:tickMarkSkip val="1"/>
      </c:catAx>
      <c:valAx>
        <c:axId val="999439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of total sample</a:t>
                </a:r>
              </a:p>
            </c:rich>
          </c:tx>
          <c:layout>
            <c:manualLayout>
              <c:xMode val="edge"/>
              <c:yMode val="edge"/>
              <c:x val="1.2880562060889941E-2"/>
              <c:y val="0.3136531365313652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9904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931152274102241"/>
          <c:y val="5.9140968619136716E-2"/>
          <c:w val="0.6337324378570327"/>
          <c:h val="0.79412970253718373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Personal characteristics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Where to Live</c:v>
                </c:pt>
                <c:pt idx="1">
                  <c:v>Whom to live with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0.20200000000000001</c:v>
                </c:pt>
                <c:pt idx="1">
                  <c:v>9.300000000000011E-2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Self-reporting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0.024</a:t>
                    </a:r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Sheet1!$B$1:$C$1</c:f>
              <c:strCache>
                <c:ptCount val="2"/>
                <c:pt idx="0">
                  <c:v>Where to Live</c:v>
                </c:pt>
                <c:pt idx="1">
                  <c:v>Whom to live with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2.4E-2</c:v>
                </c:pt>
                <c:pt idx="1">
                  <c:v>2.0000000000000022E-3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Residence type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Where to Live</c:v>
                </c:pt>
                <c:pt idx="1">
                  <c:v>Whom to live with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8.4000000000000047E-2</c:v>
                </c:pt>
                <c:pt idx="1">
                  <c:v>0.16300000000000001</c:v>
                </c:pt>
              </c:numCache>
            </c:numRef>
          </c:val>
        </c:ser>
        <c:dLbls>
          <c:showVal val="1"/>
        </c:dLbls>
        <c:overlap val="100"/>
        <c:axId val="100364672"/>
        <c:axId val="100366208"/>
      </c:barChart>
      <c:catAx>
        <c:axId val="100364672"/>
        <c:scaling>
          <c:orientation val="minMax"/>
        </c:scaling>
        <c:axPos val="b"/>
        <c:tickLblPos val="nextTo"/>
        <c:crossAx val="100366208"/>
        <c:crosses val="autoZero"/>
        <c:auto val="1"/>
        <c:lblAlgn val="ctr"/>
        <c:lblOffset val="100"/>
      </c:catAx>
      <c:valAx>
        <c:axId val="100366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R-Square Change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24320786365192676"/>
            </c:manualLayout>
          </c:layout>
        </c:title>
        <c:numFmt formatCode="General" sourceLinked="1"/>
        <c:tickLblPos val="nextTo"/>
        <c:crossAx val="10036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61202295989973"/>
          <c:y val="4.3055477824014393E-2"/>
          <c:w val="0.33601809543015426"/>
          <c:h val="0.2031116256024652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tockChart>
        <c:ser>
          <c:idx val="0"/>
          <c:order val="0"/>
          <c:tx>
            <c:strRef>
              <c:f>Sheet1!$B$5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elete val="1"/>
          </c:dLbls>
          <c:cat>
            <c:strRef>
              <c:f>Sheet1!$A$6:$A$11</c:f>
              <c:strCache>
                <c:ptCount val="6"/>
                <c:pt idx="0">
                  <c:v>US all</c:v>
                </c:pt>
                <c:pt idx="1">
                  <c:v>NCI all</c:v>
                </c:pt>
                <c:pt idx="2">
                  <c:v>US men</c:v>
                </c:pt>
                <c:pt idx="3">
                  <c:v>NCI men</c:v>
                </c:pt>
                <c:pt idx="4">
                  <c:v>US women </c:v>
                </c:pt>
                <c:pt idx="5">
                  <c:v>NCI women</c:v>
                </c:pt>
              </c:strCache>
            </c:strRef>
          </c:cat>
          <c:val>
            <c:numRef>
              <c:f>Sheet1!$B$6:$B$11</c:f>
              <c:numCache>
                <c:formatCode>General</c:formatCode>
                <c:ptCount val="6"/>
                <c:pt idx="0">
                  <c:v>36</c:v>
                </c:pt>
                <c:pt idx="1">
                  <c:v>34.6</c:v>
                </c:pt>
                <c:pt idx="2">
                  <c:v>35</c:v>
                </c:pt>
                <c:pt idx="3">
                  <c:v>30.7</c:v>
                </c:pt>
                <c:pt idx="4">
                  <c:v>37.700000000000003</c:v>
                </c:pt>
                <c:pt idx="5">
                  <c:v>40.4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elete val="1"/>
          </c:dLbls>
          <c:cat>
            <c:strRef>
              <c:f>Sheet1!$A$6:$A$11</c:f>
              <c:strCache>
                <c:ptCount val="6"/>
                <c:pt idx="0">
                  <c:v>US all</c:v>
                </c:pt>
                <c:pt idx="1">
                  <c:v>NCI all</c:v>
                </c:pt>
                <c:pt idx="2">
                  <c:v>US men</c:v>
                </c:pt>
                <c:pt idx="3">
                  <c:v>NCI men</c:v>
                </c:pt>
                <c:pt idx="4">
                  <c:v>US women </c:v>
                </c:pt>
                <c:pt idx="5">
                  <c:v>NCI women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31.6</c:v>
                </c:pt>
                <c:pt idx="1">
                  <c:v>32.6</c:v>
                </c:pt>
                <c:pt idx="2">
                  <c:v>29.5</c:v>
                </c:pt>
                <c:pt idx="3">
                  <c:v>28.2</c:v>
                </c:pt>
                <c:pt idx="4">
                  <c:v>33.200000000000003</c:v>
                </c:pt>
                <c:pt idx="5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Mean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8"/>
            <c:spPr>
              <a:solidFill>
                <a:srgbClr val="FF0000"/>
              </a:solidFill>
            </c:spPr>
          </c:marker>
          <c:dPt>
            <c:idx val="0"/>
            <c:marker>
              <c:spPr>
                <a:solidFill>
                  <a:srgbClr val="0070C0"/>
                </a:solidFill>
              </c:spPr>
            </c:marker>
          </c:dPt>
          <c:dPt>
            <c:idx val="2"/>
            <c:marker>
              <c:spPr>
                <a:solidFill>
                  <a:srgbClr val="0070C0"/>
                </a:solidFill>
              </c:spPr>
            </c:marker>
          </c:dPt>
          <c:dPt>
            <c:idx val="4"/>
            <c:marker>
              <c:spPr>
                <a:solidFill>
                  <a:srgbClr val="0070C0"/>
                </a:solidFill>
              </c:spPr>
            </c:marke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Sheet1!$A$6:$A$11</c:f>
              <c:strCache>
                <c:ptCount val="6"/>
                <c:pt idx="0">
                  <c:v>US all</c:v>
                </c:pt>
                <c:pt idx="1">
                  <c:v>NCI all</c:v>
                </c:pt>
                <c:pt idx="2">
                  <c:v>US men</c:v>
                </c:pt>
                <c:pt idx="3">
                  <c:v>NCI men</c:v>
                </c:pt>
                <c:pt idx="4">
                  <c:v>US women </c:v>
                </c:pt>
                <c:pt idx="5">
                  <c:v>NCI women</c:v>
                </c:pt>
              </c:strCache>
            </c:strRef>
          </c:cat>
          <c:val>
            <c:numRef>
              <c:f>Sheet1!$D$6:$D$11</c:f>
              <c:numCache>
                <c:formatCode>General</c:formatCode>
                <c:ptCount val="6"/>
                <c:pt idx="0">
                  <c:v>33.800000000000004</c:v>
                </c:pt>
                <c:pt idx="1">
                  <c:v>33.6</c:v>
                </c:pt>
                <c:pt idx="2">
                  <c:v>32.200000000000003</c:v>
                </c:pt>
                <c:pt idx="3">
                  <c:v>29.4</c:v>
                </c:pt>
                <c:pt idx="4">
                  <c:v>35.5</c:v>
                </c:pt>
                <c:pt idx="5">
                  <c:v>38.9</c:v>
                </c:pt>
              </c:numCache>
            </c:numRef>
          </c:val>
        </c:ser>
        <c:dLbls>
          <c:showVal val="1"/>
        </c:dLbls>
        <c:hiLowLines>
          <c:spPr>
            <a:ln w="31750" cap="flat">
              <a:round/>
            </a:ln>
          </c:spPr>
        </c:hiLowLines>
        <c:axId val="83113472"/>
        <c:axId val="83115392"/>
      </c:stockChart>
      <c:catAx>
        <c:axId val="83113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Group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3115392"/>
        <c:crosses val="autoZero"/>
        <c:auto val="1"/>
        <c:lblAlgn val="ctr"/>
        <c:lblOffset val="100"/>
      </c:catAx>
      <c:valAx>
        <c:axId val="83115392"/>
        <c:scaling>
          <c:orientation val="minMax"/>
          <c:max val="45"/>
          <c:min val="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Percentage of Sample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113472"/>
        <c:crosses val="autoZero"/>
        <c:crossBetween val="between"/>
        <c:majorUnit val="5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tockChart>
        <c:ser>
          <c:idx val="0"/>
          <c:order val="0"/>
          <c:tx>
            <c:strRef>
              <c:f>Sheet1!$B$5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elete val="1"/>
          </c:dLbls>
          <c:cat>
            <c:strRef>
              <c:f>Sheet1!$A$6:$A$11</c:f>
              <c:strCache>
                <c:ptCount val="6"/>
                <c:pt idx="0">
                  <c:v>US all</c:v>
                </c:pt>
                <c:pt idx="1">
                  <c:v>NCI all</c:v>
                </c:pt>
                <c:pt idx="2">
                  <c:v>US men</c:v>
                </c:pt>
                <c:pt idx="3">
                  <c:v>NCI men</c:v>
                </c:pt>
                <c:pt idx="4">
                  <c:v>US women </c:v>
                </c:pt>
                <c:pt idx="5">
                  <c:v>NCI women</c:v>
                </c:pt>
              </c:strCache>
            </c:strRef>
          </c:cat>
          <c:val>
            <c:numRef>
              <c:f>Sheet1!$B$6:$B$11</c:f>
              <c:numCache>
                <c:formatCode>General</c:formatCode>
                <c:ptCount val="6"/>
                <c:pt idx="0">
                  <c:v>36</c:v>
                </c:pt>
                <c:pt idx="1">
                  <c:v>34.6</c:v>
                </c:pt>
                <c:pt idx="2">
                  <c:v>35</c:v>
                </c:pt>
                <c:pt idx="3">
                  <c:v>30.7</c:v>
                </c:pt>
                <c:pt idx="4">
                  <c:v>37.700000000000003</c:v>
                </c:pt>
                <c:pt idx="5">
                  <c:v>40.4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elete val="1"/>
          </c:dLbls>
          <c:cat>
            <c:strRef>
              <c:f>Sheet1!$A$6:$A$11</c:f>
              <c:strCache>
                <c:ptCount val="6"/>
                <c:pt idx="0">
                  <c:v>US all</c:v>
                </c:pt>
                <c:pt idx="1">
                  <c:v>NCI all</c:v>
                </c:pt>
                <c:pt idx="2">
                  <c:v>US men</c:v>
                </c:pt>
                <c:pt idx="3">
                  <c:v>NCI men</c:v>
                </c:pt>
                <c:pt idx="4">
                  <c:v>US women </c:v>
                </c:pt>
                <c:pt idx="5">
                  <c:v>NCI women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31.6</c:v>
                </c:pt>
                <c:pt idx="1">
                  <c:v>32.6</c:v>
                </c:pt>
                <c:pt idx="2">
                  <c:v>29.5</c:v>
                </c:pt>
                <c:pt idx="3">
                  <c:v>28.2</c:v>
                </c:pt>
                <c:pt idx="4">
                  <c:v>33.200000000000003</c:v>
                </c:pt>
                <c:pt idx="5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Mean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8"/>
            <c:spPr>
              <a:solidFill>
                <a:srgbClr val="FF0000"/>
              </a:solidFill>
            </c:spPr>
          </c:marker>
          <c:dPt>
            <c:idx val="0"/>
            <c:marker>
              <c:spPr>
                <a:solidFill>
                  <a:srgbClr val="0070C0"/>
                </a:solidFill>
              </c:spPr>
            </c:marker>
          </c:dPt>
          <c:dPt>
            <c:idx val="2"/>
            <c:marker>
              <c:spPr>
                <a:solidFill>
                  <a:srgbClr val="0070C0"/>
                </a:solidFill>
              </c:spPr>
            </c:marker>
          </c:dPt>
          <c:dPt>
            <c:idx val="4"/>
            <c:marker>
              <c:spPr>
                <a:solidFill>
                  <a:srgbClr val="0070C0"/>
                </a:solidFill>
              </c:spPr>
            </c:marke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Sheet1!$A$6:$A$11</c:f>
              <c:strCache>
                <c:ptCount val="6"/>
                <c:pt idx="0">
                  <c:v>US all</c:v>
                </c:pt>
                <c:pt idx="1">
                  <c:v>NCI all</c:v>
                </c:pt>
                <c:pt idx="2">
                  <c:v>US men</c:v>
                </c:pt>
                <c:pt idx="3">
                  <c:v>NCI men</c:v>
                </c:pt>
                <c:pt idx="4">
                  <c:v>US women </c:v>
                </c:pt>
                <c:pt idx="5">
                  <c:v>NCI women</c:v>
                </c:pt>
              </c:strCache>
            </c:strRef>
          </c:cat>
          <c:val>
            <c:numRef>
              <c:f>Sheet1!$D$6:$D$11</c:f>
              <c:numCache>
                <c:formatCode>General</c:formatCode>
                <c:ptCount val="6"/>
                <c:pt idx="0">
                  <c:v>33.800000000000004</c:v>
                </c:pt>
                <c:pt idx="1">
                  <c:v>33.6</c:v>
                </c:pt>
                <c:pt idx="2">
                  <c:v>32.200000000000003</c:v>
                </c:pt>
                <c:pt idx="3">
                  <c:v>29.4</c:v>
                </c:pt>
                <c:pt idx="4">
                  <c:v>35.5</c:v>
                </c:pt>
                <c:pt idx="5">
                  <c:v>38.9</c:v>
                </c:pt>
              </c:numCache>
            </c:numRef>
          </c:val>
        </c:ser>
        <c:dLbls>
          <c:showVal val="1"/>
        </c:dLbls>
        <c:hiLowLines>
          <c:spPr>
            <a:ln w="31750" cap="flat">
              <a:round/>
            </a:ln>
          </c:spPr>
        </c:hiLowLines>
        <c:axId val="83266176"/>
        <c:axId val="83272448"/>
      </c:stockChart>
      <c:catAx>
        <c:axId val="83266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Group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3272448"/>
        <c:crosses val="autoZero"/>
        <c:auto val="1"/>
        <c:lblAlgn val="ctr"/>
        <c:lblOffset val="100"/>
      </c:catAx>
      <c:valAx>
        <c:axId val="83272448"/>
        <c:scaling>
          <c:orientation val="minMax"/>
          <c:max val="45"/>
          <c:min val="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Percentage of Sample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266176"/>
        <c:crosses val="autoZero"/>
        <c:crossBetween val="between"/>
        <c:majorUnit val="5"/>
      </c:valAx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201654601861428"/>
          <c:y val="4.7377326565143832E-2"/>
          <c:w val="0.68045501551189413"/>
          <c:h val="0.739424703891709"/>
        </c:manualLayout>
      </c:layout>
      <c:barChart>
        <c:barDir val="col"/>
        <c:grouping val="percentStacked"/>
        <c:ser>
          <c:idx val="0"/>
          <c:order val="0"/>
          <c:tx>
            <c:strRef>
              <c:f>Sheet1!$G$22</c:f>
              <c:strCache>
                <c:ptCount val="1"/>
                <c:pt idx="0">
                  <c:v>Underweight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Sheet1!$F$23:$F$28</c:f>
              <c:strCache>
                <c:ptCount val="6"/>
                <c:pt idx="0">
                  <c:v>Institution</c:v>
                </c:pt>
                <c:pt idx="1">
                  <c:v>Group home </c:v>
                </c:pt>
                <c:pt idx="2">
                  <c:v>Agency apartment</c:v>
                </c:pt>
                <c:pt idx="3">
                  <c:v>Own home </c:v>
                </c:pt>
                <c:pt idx="4">
                  <c:v>Family home </c:v>
                </c:pt>
                <c:pt idx="5">
                  <c:v>Foster home </c:v>
                </c:pt>
              </c:strCache>
            </c:strRef>
          </c:cat>
          <c:val>
            <c:numRef>
              <c:f>Sheet1!$G$23:$G$28</c:f>
              <c:numCache>
                <c:formatCode>General</c:formatCode>
                <c:ptCount val="6"/>
                <c:pt idx="0">
                  <c:v>10.4</c:v>
                </c:pt>
                <c:pt idx="1">
                  <c:v>4.5</c:v>
                </c:pt>
                <c:pt idx="2">
                  <c:v>3.4</c:v>
                </c:pt>
                <c:pt idx="3">
                  <c:v>3.3</c:v>
                </c:pt>
                <c:pt idx="4">
                  <c:v>6.6</c:v>
                </c:pt>
                <c:pt idx="5">
                  <c:v>6.2</c:v>
                </c:pt>
              </c:numCache>
            </c:numRef>
          </c:val>
        </c:ser>
        <c:ser>
          <c:idx val="1"/>
          <c:order val="1"/>
          <c:tx>
            <c:strRef>
              <c:f>Sheet1!$H$22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Sheet1!$F$23:$F$28</c:f>
              <c:strCache>
                <c:ptCount val="6"/>
                <c:pt idx="0">
                  <c:v>Institution</c:v>
                </c:pt>
                <c:pt idx="1">
                  <c:v>Group home </c:v>
                </c:pt>
                <c:pt idx="2">
                  <c:v>Agency apartment</c:v>
                </c:pt>
                <c:pt idx="3">
                  <c:v>Own home </c:v>
                </c:pt>
                <c:pt idx="4">
                  <c:v>Family home </c:v>
                </c:pt>
                <c:pt idx="5">
                  <c:v>Foster home </c:v>
                </c:pt>
              </c:strCache>
            </c:strRef>
          </c:cat>
          <c:val>
            <c:numRef>
              <c:f>Sheet1!$H$23:$H$28</c:f>
              <c:numCache>
                <c:formatCode>General</c:formatCode>
                <c:ptCount val="6"/>
                <c:pt idx="0">
                  <c:v>42</c:v>
                </c:pt>
                <c:pt idx="1">
                  <c:v>32</c:v>
                </c:pt>
                <c:pt idx="2">
                  <c:v>26.2</c:v>
                </c:pt>
                <c:pt idx="3">
                  <c:v>27.4</c:v>
                </c:pt>
                <c:pt idx="4">
                  <c:v>31.4</c:v>
                </c:pt>
                <c:pt idx="5">
                  <c:v>32.6</c:v>
                </c:pt>
              </c:numCache>
            </c:numRef>
          </c:val>
        </c:ser>
        <c:ser>
          <c:idx val="2"/>
          <c:order val="2"/>
          <c:tx>
            <c:strRef>
              <c:f>Sheet1!$I$22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Sheet1!$F$23:$F$28</c:f>
              <c:strCache>
                <c:ptCount val="6"/>
                <c:pt idx="0">
                  <c:v>Institution</c:v>
                </c:pt>
                <c:pt idx="1">
                  <c:v>Group home </c:v>
                </c:pt>
                <c:pt idx="2">
                  <c:v>Agency apartment</c:v>
                </c:pt>
                <c:pt idx="3">
                  <c:v>Own home </c:v>
                </c:pt>
                <c:pt idx="4">
                  <c:v>Family home </c:v>
                </c:pt>
                <c:pt idx="5">
                  <c:v>Foster home </c:v>
                </c:pt>
              </c:strCache>
            </c:strRef>
          </c:cat>
          <c:val>
            <c:numRef>
              <c:f>Sheet1!$I$23:$I$28</c:f>
              <c:numCache>
                <c:formatCode>General</c:formatCode>
                <c:ptCount val="6"/>
                <c:pt idx="0">
                  <c:v>29</c:v>
                </c:pt>
                <c:pt idx="1">
                  <c:v>31.9</c:v>
                </c:pt>
                <c:pt idx="2">
                  <c:v>29.1</c:v>
                </c:pt>
                <c:pt idx="3">
                  <c:v>26.5</c:v>
                </c:pt>
                <c:pt idx="4">
                  <c:v>24.3</c:v>
                </c:pt>
                <c:pt idx="5">
                  <c:v>34.200000000000003</c:v>
                </c:pt>
              </c:numCache>
            </c:numRef>
          </c:val>
        </c:ser>
        <c:ser>
          <c:idx val="3"/>
          <c:order val="3"/>
          <c:tx>
            <c:strRef>
              <c:f>Sheet1!$J$22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Sheet1!$F$23:$F$28</c:f>
              <c:strCache>
                <c:ptCount val="6"/>
                <c:pt idx="0">
                  <c:v>Institution</c:v>
                </c:pt>
                <c:pt idx="1">
                  <c:v>Group home </c:v>
                </c:pt>
                <c:pt idx="2">
                  <c:v>Agency apartment</c:v>
                </c:pt>
                <c:pt idx="3">
                  <c:v>Own home </c:v>
                </c:pt>
                <c:pt idx="4">
                  <c:v>Family home </c:v>
                </c:pt>
                <c:pt idx="5">
                  <c:v>Foster home </c:v>
                </c:pt>
              </c:strCache>
            </c:strRef>
          </c:cat>
          <c:val>
            <c:numRef>
              <c:f>Sheet1!$J$23:$J$28</c:f>
              <c:numCache>
                <c:formatCode>General</c:formatCode>
                <c:ptCount val="6"/>
                <c:pt idx="0">
                  <c:v>18.600000000000001</c:v>
                </c:pt>
                <c:pt idx="1">
                  <c:v>31.6</c:v>
                </c:pt>
                <c:pt idx="2">
                  <c:v>41.4</c:v>
                </c:pt>
                <c:pt idx="3">
                  <c:v>42.8</c:v>
                </c:pt>
                <c:pt idx="4">
                  <c:v>37.700000000000003</c:v>
                </c:pt>
                <c:pt idx="5">
                  <c:v>27</c:v>
                </c:pt>
              </c:numCache>
            </c:numRef>
          </c:val>
        </c:ser>
        <c:dLbls>
          <c:showVal val="1"/>
        </c:dLbls>
        <c:overlap val="100"/>
        <c:axId val="76001664"/>
        <c:axId val="76003584"/>
      </c:barChart>
      <c:catAx>
        <c:axId val="76001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Residence Type</a:t>
                </a:r>
              </a:p>
            </c:rich>
          </c:tx>
          <c:layout>
            <c:manualLayout>
              <c:xMode val="edge"/>
              <c:yMode val="edge"/>
              <c:x val="0.40641158221302998"/>
              <c:y val="0.9187817258883245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003584"/>
        <c:crosses val="autoZero"/>
        <c:auto val="1"/>
        <c:lblAlgn val="ctr"/>
        <c:lblOffset val="100"/>
        <c:tickLblSkip val="1"/>
        <c:tickMarkSkip val="1"/>
      </c:catAx>
      <c:valAx>
        <c:axId val="760035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Percentage of Participants</a:t>
                </a:r>
              </a:p>
            </c:rich>
          </c:tx>
          <c:layout>
            <c:manualLayout>
              <c:xMode val="edge"/>
              <c:yMode val="edge"/>
              <c:x val="1.1375387797311285E-2"/>
              <c:y val="0.18612521150592257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001664"/>
        <c:crosses val="autoZero"/>
        <c:crossBetween val="between"/>
        <c:majorUnit val="0.2"/>
        <c:minorUnit val="0.0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298276951492088"/>
          <c:y val="0.3147208121827425"/>
          <c:w val="0.17670785943423761"/>
          <c:h val="0.4351298826617263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201654601861428"/>
          <c:y val="4.7377326565143832E-2"/>
          <c:w val="0.68045501551189402"/>
          <c:h val="0.7563451776649771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Sheet1!$G$32</c:f>
              <c:strCache>
                <c:ptCount val="1"/>
                <c:pt idx="0">
                  <c:v>Underweight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Sheet1!$F$33:$F$38</c:f>
              <c:strCache>
                <c:ptCount val="6"/>
                <c:pt idx="0">
                  <c:v>Institution</c:v>
                </c:pt>
                <c:pt idx="1">
                  <c:v>Group home </c:v>
                </c:pt>
                <c:pt idx="2">
                  <c:v>Agency apartment</c:v>
                </c:pt>
                <c:pt idx="3">
                  <c:v>Own home </c:v>
                </c:pt>
                <c:pt idx="4">
                  <c:v>Family home </c:v>
                </c:pt>
                <c:pt idx="5">
                  <c:v>Foster home </c:v>
                </c:pt>
              </c:strCache>
            </c:strRef>
          </c:cat>
          <c:val>
            <c:numRef>
              <c:f>Sheet1!$G$33:$G$38</c:f>
              <c:numCache>
                <c:formatCode>General</c:formatCode>
                <c:ptCount val="6"/>
                <c:pt idx="0">
                  <c:v>3.8</c:v>
                </c:pt>
                <c:pt idx="1">
                  <c:v>2.4</c:v>
                </c:pt>
                <c:pt idx="2">
                  <c:v>1.8</c:v>
                </c:pt>
                <c:pt idx="3">
                  <c:v>2.1</c:v>
                </c:pt>
                <c:pt idx="4">
                  <c:v>4.2</c:v>
                </c:pt>
                <c:pt idx="5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Sheet1!$H$32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Sheet1!$F$33:$F$38</c:f>
              <c:strCache>
                <c:ptCount val="6"/>
                <c:pt idx="0">
                  <c:v>Institution</c:v>
                </c:pt>
                <c:pt idx="1">
                  <c:v>Group home </c:v>
                </c:pt>
                <c:pt idx="2">
                  <c:v>Agency apartment</c:v>
                </c:pt>
                <c:pt idx="3">
                  <c:v>Own home </c:v>
                </c:pt>
                <c:pt idx="4">
                  <c:v>Family home </c:v>
                </c:pt>
                <c:pt idx="5">
                  <c:v>Foster home </c:v>
                </c:pt>
              </c:strCache>
            </c:strRef>
          </c:cat>
          <c:val>
            <c:numRef>
              <c:f>Sheet1!$H$33:$H$38</c:f>
              <c:numCache>
                <c:formatCode>General</c:formatCode>
                <c:ptCount val="6"/>
                <c:pt idx="0">
                  <c:v>27</c:v>
                </c:pt>
                <c:pt idx="1">
                  <c:v>27.4</c:v>
                </c:pt>
                <c:pt idx="2">
                  <c:v>25.3</c:v>
                </c:pt>
                <c:pt idx="3">
                  <c:v>25.2</c:v>
                </c:pt>
                <c:pt idx="4">
                  <c:v>31</c:v>
                </c:pt>
                <c:pt idx="5">
                  <c:v>26.8</c:v>
                </c:pt>
              </c:numCache>
            </c:numRef>
          </c:val>
        </c:ser>
        <c:ser>
          <c:idx val="2"/>
          <c:order val="2"/>
          <c:tx>
            <c:strRef>
              <c:f>Sheet1!$I$32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Sheet1!$F$33:$F$38</c:f>
              <c:strCache>
                <c:ptCount val="6"/>
                <c:pt idx="0">
                  <c:v>Institution</c:v>
                </c:pt>
                <c:pt idx="1">
                  <c:v>Group home </c:v>
                </c:pt>
                <c:pt idx="2">
                  <c:v>Agency apartment</c:v>
                </c:pt>
                <c:pt idx="3">
                  <c:v>Own home </c:v>
                </c:pt>
                <c:pt idx="4">
                  <c:v>Family home </c:v>
                </c:pt>
                <c:pt idx="5">
                  <c:v>Foster home </c:v>
                </c:pt>
              </c:strCache>
            </c:strRef>
          </c:cat>
          <c:val>
            <c:numRef>
              <c:f>Sheet1!$I$33:$I$38</c:f>
              <c:numCache>
                <c:formatCode>General</c:formatCode>
                <c:ptCount val="6"/>
                <c:pt idx="0">
                  <c:v>37.700000000000003</c:v>
                </c:pt>
                <c:pt idx="1">
                  <c:v>31.1</c:v>
                </c:pt>
                <c:pt idx="2">
                  <c:v>27</c:v>
                </c:pt>
                <c:pt idx="3">
                  <c:v>25.3</c:v>
                </c:pt>
                <c:pt idx="4">
                  <c:v>25.7</c:v>
                </c:pt>
                <c:pt idx="5">
                  <c:v>34.9</c:v>
                </c:pt>
              </c:numCache>
            </c:numRef>
          </c:val>
        </c:ser>
        <c:ser>
          <c:idx val="3"/>
          <c:order val="3"/>
          <c:tx>
            <c:strRef>
              <c:f>Sheet1!$J$32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Sheet1!$F$33:$F$38</c:f>
              <c:strCache>
                <c:ptCount val="6"/>
                <c:pt idx="0">
                  <c:v>Institution</c:v>
                </c:pt>
                <c:pt idx="1">
                  <c:v>Group home </c:v>
                </c:pt>
                <c:pt idx="2">
                  <c:v>Agency apartment</c:v>
                </c:pt>
                <c:pt idx="3">
                  <c:v>Own home </c:v>
                </c:pt>
                <c:pt idx="4">
                  <c:v>Family home </c:v>
                </c:pt>
                <c:pt idx="5">
                  <c:v>Foster home </c:v>
                </c:pt>
              </c:strCache>
            </c:strRef>
          </c:cat>
          <c:val>
            <c:numRef>
              <c:f>Sheet1!$J$33:$J$38</c:f>
              <c:numCache>
                <c:formatCode>General</c:formatCode>
                <c:ptCount val="6"/>
                <c:pt idx="0">
                  <c:v>31.4</c:v>
                </c:pt>
                <c:pt idx="1">
                  <c:v>39.1</c:v>
                </c:pt>
                <c:pt idx="2">
                  <c:v>45.9</c:v>
                </c:pt>
                <c:pt idx="3">
                  <c:v>47.4</c:v>
                </c:pt>
                <c:pt idx="4">
                  <c:v>39.1</c:v>
                </c:pt>
                <c:pt idx="5">
                  <c:v>36.9</c:v>
                </c:pt>
              </c:numCache>
            </c:numRef>
          </c:val>
        </c:ser>
        <c:dLbls>
          <c:showVal val="1"/>
        </c:dLbls>
        <c:overlap val="100"/>
        <c:axId val="77007104"/>
        <c:axId val="77025664"/>
      </c:barChart>
      <c:catAx>
        <c:axId val="77007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Residence Type</a:t>
                </a:r>
              </a:p>
            </c:rich>
          </c:tx>
          <c:layout>
            <c:manualLayout>
              <c:xMode val="edge"/>
              <c:yMode val="edge"/>
              <c:x val="0.40641158221302998"/>
              <c:y val="0.9187817258883245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025664"/>
        <c:crosses val="autoZero"/>
        <c:auto val="1"/>
        <c:lblAlgn val="ctr"/>
        <c:lblOffset val="100"/>
        <c:tickLblSkip val="1"/>
        <c:tickMarkSkip val="1"/>
      </c:catAx>
      <c:valAx>
        <c:axId val="770256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Percentage of Participants</a:t>
                </a:r>
              </a:p>
            </c:rich>
          </c:tx>
          <c:layout>
            <c:manualLayout>
              <c:xMode val="edge"/>
              <c:yMode val="edge"/>
              <c:x val="1.1375387797311285E-2"/>
              <c:y val="0.19458544839255498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007104"/>
        <c:crosses val="autoZero"/>
        <c:crossBetween val="between"/>
        <c:majorUnit val="0.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224202877418162"/>
          <c:y val="0.32318100108869086"/>
          <c:w val="0.17362143968115096"/>
          <c:h val="0.3873744335012794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EB31A-5B4B-4492-8900-5BC35E818DC3}" type="doc">
      <dgm:prSet loTypeId="urn:microsoft.com/office/officeart/2005/8/layout/hierarchy3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FD6CFF-7608-43A8-A65A-B0B2C445058C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Outcomes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338487-9318-4055-9432-8C018CEBCCD8}" type="parTrans" cxnId="{D3A199E2-2C90-47DD-8A98-2D945C258BE0}">
      <dgm:prSet/>
      <dgm:spPr/>
      <dgm:t>
        <a:bodyPr/>
        <a:lstStyle/>
        <a:p>
          <a:endParaRPr lang="en-US" sz="2000"/>
        </a:p>
      </dgm:t>
    </dgm:pt>
    <dgm:pt modelId="{879CE238-74A3-4FC1-B871-82C632B30669}" type="sibTrans" cxnId="{D3A199E2-2C90-47DD-8A98-2D945C258BE0}">
      <dgm:prSet/>
      <dgm:spPr/>
      <dgm:t>
        <a:bodyPr/>
        <a:lstStyle/>
        <a:p>
          <a:endParaRPr lang="en-US" sz="2000"/>
        </a:p>
      </dgm:t>
    </dgm:pt>
    <dgm:pt modelId="{6AA32400-E7B1-4AE7-A3F2-129D2327027C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 smtClean="0"/>
            <a:t>Employment</a:t>
          </a:r>
        </a:p>
      </dgm:t>
    </dgm:pt>
    <dgm:pt modelId="{5BDA2594-441A-4B38-B4EB-4D93A7A5195B}" type="parTrans" cxnId="{EC4458DC-D295-4495-95FE-E764141186AE}">
      <dgm:prSet/>
      <dgm:spPr/>
      <dgm:t>
        <a:bodyPr/>
        <a:lstStyle/>
        <a:p>
          <a:endParaRPr lang="en-US" sz="2000" dirty="0"/>
        </a:p>
      </dgm:t>
    </dgm:pt>
    <dgm:pt modelId="{F5DC35B0-0FEF-460F-B27A-253EA74BE5EF}" type="sibTrans" cxnId="{EC4458DC-D295-4495-95FE-E764141186AE}">
      <dgm:prSet/>
      <dgm:spPr/>
      <dgm:t>
        <a:bodyPr/>
        <a:lstStyle/>
        <a:p>
          <a:endParaRPr lang="en-US" sz="2000"/>
        </a:p>
      </dgm:t>
    </dgm:pt>
    <dgm:pt modelId="{DFAD614C-916D-4741-84FD-865C76CA8189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 smtClean="0"/>
            <a:t>Choice &amp; Control</a:t>
          </a:r>
          <a:endParaRPr lang="en-US" sz="1600" dirty="0"/>
        </a:p>
      </dgm:t>
    </dgm:pt>
    <dgm:pt modelId="{EFC987CF-B299-4D35-937E-AF149E046204}" type="parTrans" cxnId="{1B9267CC-286D-4CB4-B994-614785E8A20D}">
      <dgm:prSet/>
      <dgm:spPr/>
      <dgm:t>
        <a:bodyPr/>
        <a:lstStyle/>
        <a:p>
          <a:endParaRPr lang="en-US" sz="2000" dirty="0"/>
        </a:p>
      </dgm:t>
    </dgm:pt>
    <dgm:pt modelId="{4D4EFCC2-E093-4FB0-8F59-58B729BA261D}" type="sibTrans" cxnId="{1B9267CC-286D-4CB4-B994-614785E8A20D}">
      <dgm:prSet/>
      <dgm:spPr/>
      <dgm:t>
        <a:bodyPr/>
        <a:lstStyle/>
        <a:p>
          <a:endParaRPr lang="en-US" sz="2000"/>
        </a:p>
      </dgm:t>
    </dgm:pt>
    <dgm:pt modelId="{BAC61015-CA50-45CF-81FC-339433438C19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Indicators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249DA0-19C6-4480-905E-1A249082EAA4}" type="parTrans" cxnId="{0EAE0D0C-C55F-45B2-96B2-7E9294EA50CA}">
      <dgm:prSet/>
      <dgm:spPr/>
      <dgm:t>
        <a:bodyPr/>
        <a:lstStyle/>
        <a:p>
          <a:endParaRPr lang="en-US" sz="2000"/>
        </a:p>
      </dgm:t>
    </dgm:pt>
    <dgm:pt modelId="{D4486B18-22D9-49D4-A687-2A746A9491CA}" type="sibTrans" cxnId="{0EAE0D0C-C55F-45B2-96B2-7E9294EA50CA}">
      <dgm:prSet/>
      <dgm:spPr/>
      <dgm:t>
        <a:bodyPr/>
        <a:lstStyle/>
        <a:p>
          <a:endParaRPr lang="en-US" sz="2000"/>
        </a:p>
      </dgm:t>
    </dgm:pt>
    <dgm:pt modelId="{E2843907-98E0-41F3-B7EE-F80CDB654CC2}">
      <dgm:prSet phldrT="[Text]" custT="1"/>
      <dgm:spPr/>
      <dgm:t>
        <a:bodyPr/>
        <a:lstStyle/>
        <a:p>
          <a:r>
            <a:rPr lang="en-US" sz="1600" dirty="0" smtClean="0"/>
            <a:t>Information &amp; Planning</a:t>
          </a:r>
          <a:endParaRPr lang="en-US" sz="1600" dirty="0"/>
        </a:p>
      </dgm:t>
    </dgm:pt>
    <dgm:pt modelId="{3E2B5EB2-8306-4960-82D1-47EAA1D56CDE}" type="parTrans" cxnId="{AB4E1B44-1CB3-4077-9810-98DB924833A6}">
      <dgm:prSet/>
      <dgm:spPr/>
      <dgm:t>
        <a:bodyPr/>
        <a:lstStyle/>
        <a:p>
          <a:endParaRPr lang="en-US" sz="2000" dirty="0"/>
        </a:p>
      </dgm:t>
    </dgm:pt>
    <dgm:pt modelId="{9F832D20-D0CE-4A02-B048-0C3022BD6680}" type="sibTrans" cxnId="{AB4E1B44-1CB3-4077-9810-98DB924833A6}">
      <dgm:prSet/>
      <dgm:spPr/>
      <dgm:t>
        <a:bodyPr/>
        <a:lstStyle/>
        <a:p>
          <a:endParaRPr lang="en-US" sz="2000"/>
        </a:p>
      </dgm:t>
    </dgm:pt>
    <dgm:pt modelId="{ABA5C264-4AFF-44FB-8C07-D87F8D0F71DB}">
      <dgm:prSet phldrT="[Text]" custT="1"/>
      <dgm:spPr/>
      <dgm:t>
        <a:bodyPr/>
        <a:lstStyle/>
        <a:p>
          <a:r>
            <a:rPr lang="en-US" sz="1600" dirty="0" smtClean="0"/>
            <a:t>Access to Supports</a:t>
          </a:r>
          <a:endParaRPr lang="en-US" sz="1600" dirty="0"/>
        </a:p>
      </dgm:t>
    </dgm:pt>
    <dgm:pt modelId="{A424E021-8E7C-4576-80A4-C6B1BB85A706}" type="parTrans" cxnId="{AEA823B3-B03B-49F6-9525-4AD78F505996}">
      <dgm:prSet/>
      <dgm:spPr/>
      <dgm:t>
        <a:bodyPr/>
        <a:lstStyle/>
        <a:p>
          <a:endParaRPr lang="en-US" sz="2000" dirty="0"/>
        </a:p>
      </dgm:t>
    </dgm:pt>
    <dgm:pt modelId="{10B0C74C-5EB8-4A2D-94DC-EF61318CB9C5}" type="sibTrans" cxnId="{AEA823B3-B03B-49F6-9525-4AD78F505996}">
      <dgm:prSet/>
      <dgm:spPr/>
      <dgm:t>
        <a:bodyPr/>
        <a:lstStyle/>
        <a:p>
          <a:endParaRPr lang="en-US" sz="2000"/>
        </a:p>
      </dgm:t>
    </dgm:pt>
    <dgm:pt modelId="{D0E85FF3-EC67-41BA-B98E-C20996CB8FFA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Health, Welfare, &amp; Rights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E051E2-F9D0-4CE1-9127-90CB641921F0}" type="parTrans" cxnId="{39CADD79-0791-44B1-A283-1484A8C3C808}">
      <dgm:prSet/>
      <dgm:spPr/>
      <dgm:t>
        <a:bodyPr/>
        <a:lstStyle/>
        <a:p>
          <a:endParaRPr lang="en-US" sz="2000"/>
        </a:p>
      </dgm:t>
    </dgm:pt>
    <dgm:pt modelId="{70164266-3E50-4DED-B4DD-3F37FC97FCE3}" type="sibTrans" cxnId="{39CADD79-0791-44B1-A283-1484A8C3C808}">
      <dgm:prSet/>
      <dgm:spPr/>
      <dgm:t>
        <a:bodyPr/>
        <a:lstStyle/>
        <a:p>
          <a:endParaRPr lang="en-US" sz="2000"/>
        </a:p>
      </dgm:t>
    </dgm:pt>
    <dgm:pt modelId="{BD237D3D-99F4-4D39-83F3-12B143A9C859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 smtClean="0"/>
            <a:t>Health &amp; Wellness</a:t>
          </a:r>
          <a:endParaRPr lang="en-US" sz="1600" dirty="0"/>
        </a:p>
      </dgm:t>
    </dgm:pt>
    <dgm:pt modelId="{DDA53D4C-C422-4C03-8DF0-CF9343B7A2BE}" type="parTrans" cxnId="{DCA38C25-D5F0-4A65-BD80-7EF7178EBE9B}">
      <dgm:prSet/>
      <dgm:spPr/>
      <dgm:t>
        <a:bodyPr/>
        <a:lstStyle/>
        <a:p>
          <a:endParaRPr lang="en-US" sz="2000" dirty="0"/>
        </a:p>
      </dgm:t>
    </dgm:pt>
    <dgm:pt modelId="{147DB04A-09CF-42C5-914A-BC88918A6881}" type="sibTrans" cxnId="{DCA38C25-D5F0-4A65-BD80-7EF7178EBE9B}">
      <dgm:prSet/>
      <dgm:spPr/>
      <dgm:t>
        <a:bodyPr/>
        <a:lstStyle/>
        <a:p>
          <a:endParaRPr lang="en-US" sz="2000"/>
        </a:p>
      </dgm:t>
    </dgm:pt>
    <dgm:pt modelId="{F401224E-4B9E-4115-8E64-19D306EC9211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 Performance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072CE-CDC9-41C3-858F-57A2D3FA89D0}" type="parTrans" cxnId="{D27778F4-A14D-4441-999E-DE74489DA6E9}">
      <dgm:prSet/>
      <dgm:spPr/>
      <dgm:t>
        <a:bodyPr/>
        <a:lstStyle/>
        <a:p>
          <a:endParaRPr lang="en-US" sz="2000"/>
        </a:p>
      </dgm:t>
    </dgm:pt>
    <dgm:pt modelId="{ECED5C4C-1D83-48D0-ADD3-3372AF5E28BA}" type="sibTrans" cxnId="{D27778F4-A14D-4441-999E-DE74489DA6E9}">
      <dgm:prSet/>
      <dgm:spPr/>
      <dgm:t>
        <a:bodyPr/>
        <a:lstStyle/>
        <a:p>
          <a:endParaRPr lang="en-US" sz="2000"/>
        </a:p>
      </dgm:t>
    </dgm:pt>
    <dgm:pt modelId="{B26B465B-6B38-4F7E-875A-D3B828C398B2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 smtClean="0"/>
            <a:t>Service Coordination</a:t>
          </a:r>
          <a:endParaRPr lang="en-US" sz="1600" dirty="0"/>
        </a:p>
      </dgm:t>
    </dgm:pt>
    <dgm:pt modelId="{4CFCB39F-498E-470D-B357-80D18A203A69}" type="parTrans" cxnId="{0E683E2E-6F36-40E1-96DC-50790B192C94}">
      <dgm:prSet/>
      <dgm:spPr/>
      <dgm:t>
        <a:bodyPr/>
        <a:lstStyle/>
        <a:p>
          <a:endParaRPr lang="en-US" sz="2000" dirty="0"/>
        </a:p>
      </dgm:t>
    </dgm:pt>
    <dgm:pt modelId="{84475344-EB30-4273-95F5-61C0325D3CD2}" type="sibTrans" cxnId="{0E683E2E-6F36-40E1-96DC-50790B192C94}">
      <dgm:prSet/>
      <dgm:spPr/>
      <dgm:t>
        <a:bodyPr/>
        <a:lstStyle/>
        <a:p>
          <a:endParaRPr lang="en-US" sz="2000"/>
        </a:p>
      </dgm:t>
    </dgm:pt>
    <dgm:pt modelId="{700AC58C-2D11-4E85-8B67-2F9AC7BF0CA3}">
      <dgm:prSet phldrT="[Text]" custT="1"/>
      <dgm:spPr/>
      <dgm:t>
        <a:bodyPr/>
        <a:lstStyle/>
        <a:p>
          <a:r>
            <a:rPr lang="en-US" sz="1600" dirty="0" smtClean="0"/>
            <a:t>Incidents &amp; Mortality</a:t>
          </a:r>
          <a:endParaRPr lang="en-US" sz="1600" dirty="0"/>
        </a:p>
      </dgm:t>
    </dgm:pt>
    <dgm:pt modelId="{0307BCE4-D3CD-43F6-9858-F2D5CC2ACEC8}" type="parTrans" cxnId="{499C8937-D3A4-4988-A7CA-F72C2B1A7959}">
      <dgm:prSet/>
      <dgm:spPr/>
      <dgm:t>
        <a:bodyPr/>
        <a:lstStyle/>
        <a:p>
          <a:endParaRPr lang="en-US" sz="2000" dirty="0"/>
        </a:p>
      </dgm:t>
    </dgm:pt>
    <dgm:pt modelId="{9D1A37BC-7B48-4F64-A9D3-2E7CE312BDAA}" type="sibTrans" cxnId="{499C8937-D3A4-4988-A7CA-F72C2B1A7959}">
      <dgm:prSet/>
      <dgm:spPr/>
      <dgm:t>
        <a:bodyPr/>
        <a:lstStyle/>
        <a:p>
          <a:endParaRPr lang="en-US" sz="2000"/>
        </a:p>
      </dgm:t>
    </dgm:pt>
    <dgm:pt modelId="{C0E3B600-AD5F-444F-B129-AF844A8C90C4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 smtClean="0"/>
            <a:t>Relationships</a:t>
          </a:r>
          <a:endParaRPr lang="en-US" sz="1600" dirty="0"/>
        </a:p>
      </dgm:t>
    </dgm:pt>
    <dgm:pt modelId="{357DADF7-D91A-4332-BF0D-876748D5FB42}" type="parTrans" cxnId="{460AA782-FFA6-47E8-B466-BCF543CD05B9}">
      <dgm:prSet/>
      <dgm:spPr/>
      <dgm:t>
        <a:bodyPr/>
        <a:lstStyle/>
        <a:p>
          <a:endParaRPr lang="en-US" sz="2000" dirty="0"/>
        </a:p>
      </dgm:t>
    </dgm:pt>
    <dgm:pt modelId="{52925164-B4EB-4F07-B7D3-48481903FE06}" type="sibTrans" cxnId="{460AA782-FFA6-47E8-B466-BCF543CD05B9}">
      <dgm:prSet/>
      <dgm:spPr/>
      <dgm:t>
        <a:bodyPr/>
        <a:lstStyle/>
        <a:p>
          <a:endParaRPr lang="en-US" sz="2000"/>
        </a:p>
      </dgm:t>
    </dgm:pt>
    <dgm:pt modelId="{8F045A3A-EBA8-4588-AA21-6EB228100F62}">
      <dgm:prSet phldrT="[Text]" custT="1"/>
      <dgm:spPr/>
      <dgm:t>
        <a:bodyPr/>
        <a:lstStyle/>
        <a:p>
          <a:r>
            <a:rPr lang="en-US" sz="1600" dirty="0" smtClean="0"/>
            <a:t>Community Connections</a:t>
          </a:r>
          <a:endParaRPr lang="en-US" sz="1600" dirty="0"/>
        </a:p>
      </dgm:t>
    </dgm:pt>
    <dgm:pt modelId="{61DDDC88-A98E-403B-9A4B-7A8A73D6C4D3}" type="parTrans" cxnId="{7CBACBFE-CF84-45D8-B716-382A5CBA5D27}">
      <dgm:prSet/>
      <dgm:spPr/>
      <dgm:t>
        <a:bodyPr/>
        <a:lstStyle/>
        <a:p>
          <a:endParaRPr lang="en-US" sz="2000" dirty="0"/>
        </a:p>
      </dgm:t>
    </dgm:pt>
    <dgm:pt modelId="{58AD4DEA-2BE4-4000-B8EB-50661187657A}" type="sibTrans" cxnId="{7CBACBFE-CF84-45D8-B716-382A5CBA5D27}">
      <dgm:prSet/>
      <dgm:spPr/>
      <dgm:t>
        <a:bodyPr/>
        <a:lstStyle/>
        <a:p>
          <a:endParaRPr lang="en-US" sz="2000"/>
        </a:p>
      </dgm:t>
    </dgm:pt>
    <dgm:pt modelId="{DE36B361-1304-49BE-BC02-09CB1834404E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 smtClean="0"/>
            <a:t>Safety</a:t>
          </a:r>
          <a:endParaRPr lang="en-US" sz="1600" dirty="0"/>
        </a:p>
      </dgm:t>
    </dgm:pt>
    <dgm:pt modelId="{9CA5B4D3-6AB8-4765-8E30-C3D955AFAF41}" type="parTrans" cxnId="{6C51C169-864F-454D-AB68-082AF18B7246}">
      <dgm:prSet/>
      <dgm:spPr/>
      <dgm:t>
        <a:bodyPr/>
        <a:lstStyle/>
        <a:p>
          <a:endParaRPr lang="en-US" sz="2000" dirty="0"/>
        </a:p>
      </dgm:t>
    </dgm:pt>
    <dgm:pt modelId="{1E0A7809-0F58-40EA-BFFB-A740CA37FA94}" type="sibTrans" cxnId="{6C51C169-864F-454D-AB68-082AF18B7246}">
      <dgm:prSet/>
      <dgm:spPr/>
      <dgm:t>
        <a:bodyPr/>
        <a:lstStyle/>
        <a:p>
          <a:endParaRPr lang="en-US" sz="2000"/>
        </a:p>
      </dgm:t>
    </dgm:pt>
    <dgm:pt modelId="{BD716A3C-4FDA-4A51-A947-81810F8FB977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 smtClean="0"/>
            <a:t>Respect &amp; Rights</a:t>
          </a:r>
          <a:endParaRPr lang="en-US" sz="1600" dirty="0"/>
        </a:p>
      </dgm:t>
    </dgm:pt>
    <dgm:pt modelId="{10C9AAB1-6D7D-4C67-9ABF-CC6CB78067CB}" type="parTrans" cxnId="{40794E36-695E-42DF-B565-8E3F4E002279}">
      <dgm:prSet/>
      <dgm:spPr/>
      <dgm:t>
        <a:bodyPr/>
        <a:lstStyle/>
        <a:p>
          <a:endParaRPr lang="en-US" sz="2000" dirty="0"/>
        </a:p>
      </dgm:t>
    </dgm:pt>
    <dgm:pt modelId="{957051B3-F550-4D31-AD8A-9DDDA3DB9887}" type="sibTrans" cxnId="{40794E36-695E-42DF-B565-8E3F4E002279}">
      <dgm:prSet/>
      <dgm:spPr/>
      <dgm:t>
        <a:bodyPr/>
        <a:lstStyle/>
        <a:p>
          <a:endParaRPr lang="en-US" sz="2000"/>
        </a:p>
      </dgm:t>
    </dgm:pt>
    <dgm:pt modelId="{E2B4F277-650F-435F-BE44-4409F43D9043}">
      <dgm:prSet custT="1"/>
      <dgm:spPr/>
      <dgm:t>
        <a:bodyPr/>
        <a:lstStyle/>
        <a:p>
          <a:r>
            <a:rPr lang="en-US" sz="1600" dirty="0" smtClean="0"/>
            <a:t>Choice &amp; Control</a:t>
          </a:r>
          <a:endParaRPr lang="en-US" sz="1600" dirty="0"/>
        </a:p>
      </dgm:t>
    </dgm:pt>
    <dgm:pt modelId="{C15C4716-8971-4AD0-B116-473364AD759D}" type="parTrans" cxnId="{DB3A7B07-2871-492F-AB13-1EA1DA72BEC6}">
      <dgm:prSet/>
      <dgm:spPr/>
      <dgm:t>
        <a:bodyPr/>
        <a:lstStyle/>
        <a:p>
          <a:endParaRPr lang="en-US" sz="2000" dirty="0"/>
        </a:p>
      </dgm:t>
    </dgm:pt>
    <dgm:pt modelId="{EEB96C9C-3C4C-41CC-B8B1-77FE893B9C0F}" type="sibTrans" cxnId="{DB3A7B07-2871-492F-AB13-1EA1DA72BEC6}">
      <dgm:prSet/>
      <dgm:spPr/>
      <dgm:t>
        <a:bodyPr/>
        <a:lstStyle/>
        <a:p>
          <a:endParaRPr lang="en-US" sz="2000"/>
        </a:p>
      </dgm:t>
    </dgm:pt>
    <dgm:pt modelId="{A8482F4B-E970-4F71-AE95-775E70E0F5F4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600" dirty="0" smtClean="0"/>
            <a:t>Community Inclusion</a:t>
          </a:r>
          <a:endParaRPr lang="en-US" sz="1600" dirty="0"/>
        </a:p>
      </dgm:t>
    </dgm:pt>
    <dgm:pt modelId="{9B057057-D625-4265-A456-E158C0E7BB2D}" type="parTrans" cxnId="{1AD8AD5A-C5BE-4FA1-9271-32A228CE2B41}">
      <dgm:prSet/>
      <dgm:spPr/>
      <dgm:t>
        <a:bodyPr/>
        <a:lstStyle/>
        <a:p>
          <a:endParaRPr lang="en-US" sz="2000" dirty="0"/>
        </a:p>
      </dgm:t>
    </dgm:pt>
    <dgm:pt modelId="{69536D94-989C-4003-8B40-EE17700929E5}" type="sibTrans" cxnId="{1AD8AD5A-C5BE-4FA1-9271-32A228CE2B41}">
      <dgm:prSet/>
      <dgm:spPr/>
      <dgm:t>
        <a:bodyPr/>
        <a:lstStyle/>
        <a:p>
          <a:endParaRPr lang="en-US" sz="2000"/>
        </a:p>
      </dgm:t>
    </dgm:pt>
    <dgm:pt modelId="{FB9D2E6A-FACA-45FF-9F2D-07EB49D404B8}">
      <dgm:prSet custT="1"/>
      <dgm:spPr/>
      <dgm:t>
        <a:bodyPr/>
        <a:lstStyle/>
        <a:p>
          <a:r>
            <a:rPr lang="en-US" sz="1600" dirty="0" smtClean="0"/>
            <a:t>Staff Turnover</a:t>
          </a:r>
          <a:endParaRPr lang="en-US" sz="1600" dirty="0"/>
        </a:p>
      </dgm:t>
    </dgm:pt>
    <dgm:pt modelId="{4EC904C4-0D18-4C7C-812A-17E7EC6197E5}" type="parTrans" cxnId="{EB6701B3-1863-459A-A462-A7F3CFED478F}">
      <dgm:prSet/>
      <dgm:spPr/>
      <dgm:t>
        <a:bodyPr/>
        <a:lstStyle/>
        <a:p>
          <a:endParaRPr lang="en-US" sz="2000" dirty="0"/>
        </a:p>
      </dgm:t>
    </dgm:pt>
    <dgm:pt modelId="{2046AE45-BCF8-4DEF-BB64-85DC12CBCD55}" type="sibTrans" cxnId="{EB6701B3-1863-459A-A462-A7F3CFED478F}">
      <dgm:prSet/>
      <dgm:spPr/>
      <dgm:t>
        <a:bodyPr/>
        <a:lstStyle/>
        <a:p>
          <a:endParaRPr lang="en-US" sz="2000"/>
        </a:p>
      </dgm:t>
    </dgm:pt>
    <dgm:pt modelId="{D185ED87-051F-4363-BF89-7D01EC2C522E}" type="pres">
      <dgm:prSet presAssocID="{862EB31A-5B4B-4492-8900-5BC35E818D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E0B6A1-ECAB-40A1-B96F-26FD027AEC36}" type="pres">
      <dgm:prSet presAssocID="{7FFD6CFF-7608-43A8-A65A-B0B2C445058C}" presName="root" presStyleCnt="0"/>
      <dgm:spPr/>
    </dgm:pt>
    <dgm:pt modelId="{3BD32FAE-476B-47B6-9EC3-6D68285A83EB}" type="pres">
      <dgm:prSet presAssocID="{7FFD6CFF-7608-43A8-A65A-B0B2C445058C}" presName="rootComposite" presStyleCnt="0"/>
      <dgm:spPr/>
    </dgm:pt>
    <dgm:pt modelId="{6D3BC600-751F-461E-A52D-4E7DE02D028C}" type="pres">
      <dgm:prSet presAssocID="{7FFD6CFF-7608-43A8-A65A-B0B2C445058C}" presName="rootText" presStyleLbl="node1" presStyleIdx="0" presStyleCnt="4"/>
      <dgm:spPr/>
      <dgm:t>
        <a:bodyPr/>
        <a:lstStyle/>
        <a:p>
          <a:endParaRPr lang="en-US"/>
        </a:p>
      </dgm:t>
    </dgm:pt>
    <dgm:pt modelId="{ACA4B0E2-D477-4F49-823A-D1984D0099AD}" type="pres">
      <dgm:prSet presAssocID="{7FFD6CFF-7608-43A8-A65A-B0B2C445058C}" presName="rootConnector" presStyleLbl="node1" presStyleIdx="0" presStyleCnt="4"/>
      <dgm:spPr/>
      <dgm:t>
        <a:bodyPr/>
        <a:lstStyle/>
        <a:p>
          <a:endParaRPr lang="en-US"/>
        </a:p>
      </dgm:t>
    </dgm:pt>
    <dgm:pt modelId="{2E13CD27-CCE7-4D93-9C74-6568A7ED6151}" type="pres">
      <dgm:prSet presAssocID="{7FFD6CFF-7608-43A8-A65A-B0B2C445058C}" presName="childShape" presStyleCnt="0"/>
      <dgm:spPr/>
    </dgm:pt>
    <dgm:pt modelId="{567E45C6-82A1-493D-8E6A-BB30FB01392A}" type="pres">
      <dgm:prSet presAssocID="{5BDA2594-441A-4B38-B4EB-4D93A7A5195B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32B341C9-953B-4763-A544-E37DFAD328D9}" type="pres">
      <dgm:prSet presAssocID="{6AA32400-E7B1-4AE7-A3F2-129D2327027C}" presName="childText" presStyleLbl="bgAcc1" presStyleIdx="0" presStyleCnt="14" custScaleY="72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D910A-051F-4D6F-BF91-5E39DBED3272}" type="pres">
      <dgm:prSet presAssocID="{EFC987CF-B299-4D35-937E-AF149E046204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390D5D88-EF6D-4382-BB55-B565380CB21E}" type="pres">
      <dgm:prSet presAssocID="{DFAD614C-916D-4741-84FD-865C76CA8189}" presName="childText" presStyleLbl="bgAcc1" presStyleIdx="1" presStyleCnt="14" custScaleY="80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AAEDD-8F0B-49B9-87DF-736F9D297893}" type="pres">
      <dgm:prSet presAssocID="{357DADF7-D91A-4332-BF0D-876748D5FB42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F0C37650-81B4-4856-94F3-3AD37974997B}" type="pres">
      <dgm:prSet presAssocID="{C0E3B600-AD5F-444F-B129-AF844A8C90C4}" presName="childText" presStyleLbl="bgAcc1" presStyleIdx="2" presStyleCnt="14" custScaleY="72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75177-BB2B-4553-9510-EB76729D6516}" type="pres">
      <dgm:prSet presAssocID="{9B057057-D625-4265-A456-E158C0E7BB2D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4C21B6A4-7233-4958-A803-9365BB069165}" type="pres">
      <dgm:prSet presAssocID="{A8482F4B-E970-4F71-AE95-775E70E0F5F4}" presName="childText" presStyleLbl="bgAcc1" presStyleIdx="3" presStyleCnt="14" custScaleY="80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2F309-FA6E-466E-898D-9F84887F6729}" type="pres">
      <dgm:prSet presAssocID="{BAC61015-CA50-45CF-81FC-339433438C19}" presName="root" presStyleCnt="0"/>
      <dgm:spPr/>
    </dgm:pt>
    <dgm:pt modelId="{00F87550-D47A-4EFF-B55C-351FF5ECE426}" type="pres">
      <dgm:prSet presAssocID="{BAC61015-CA50-45CF-81FC-339433438C19}" presName="rootComposite" presStyleCnt="0"/>
      <dgm:spPr/>
    </dgm:pt>
    <dgm:pt modelId="{41CD5ABC-186B-42C7-8F51-F83CDBD748F6}" type="pres">
      <dgm:prSet presAssocID="{BAC61015-CA50-45CF-81FC-339433438C19}" presName="rootText" presStyleLbl="node1" presStyleIdx="1" presStyleCnt="4"/>
      <dgm:spPr/>
      <dgm:t>
        <a:bodyPr/>
        <a:lstStyle/>
        <a:p>
          <a:endParaRPr lang="en-US"/>
        </a:p>
      </dgm:t>
    </dgm:pt>
    <dgm:pt modelId="{8F247CC5-FE6E-455D-B1F0-78D8D5DDA716}" type="pres">
      <dgm:prSet presAssocID="{BAC61015-CA50-45CF-81FC-339433438C19}" presName="rootConnector" presStyleLbl="node1" presStyleIdx="1" presStyleCnt="4"/>
      <dgm:spPr/>
      <dgm:t>
        <a:bodyPr/>
        <a:lstStyle/>
        <a:p>
          <a:endParaRPr lang="en-US"/>
        </a:p>
      </dgm:t>
    </dgm:pt>
    <dgm:pt modelId="{CB8364DC-E304-4870-BA8F-BCF53CE533AF}" type="pres">
      <dgm:prSet presAssocID="{BAC61015-CA50-45CF-81FC-339433438C19}" presName="childShape" presStyleCnt="0"/>
      <dgm:spPr/>
    </dgm:pt>
    <dgm:pt modelId="{8B419C33-A570-467B-A5CB-F7D1F6F49380}" type="pres">
      <dgm:prSet presAssocID="{3E2B5EB2-8306-4960-82D1-47EAA1D56CDE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DBFDF0E7-BDCA-4578-B23B-AE7CE1BC8D5B}" type="pres">
      <dgm:prSet presAssocID="{E2843907-98E0-41F3-B7EE-F80CDB654CC2}" presName="childText" presStyleLbl="bgAcc1" presStyleIdx="4" presStyleCnt="14" custScaleY="72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1188A-08E8-4FF1-B115-321260253336}" type="pres">
      <dgm:prSet presAssocID="{A424E021-8E7C-4576-80A4-C6B1BB85A706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0919791D-B997-4E35-B6EA-0BD57643B78A}" type="pres">
      <dgm:prSet presAssocID="{ABA5C264-4AFF-44FB-8C07-D87F8D0F71DB}" presName="childText" presStyleLbl="bgAcc1" presStyleIdx="5" presStyleCnt="14" custScaleY="67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98811-9D16-4845-8BDD-8E6F703215E7}" type="pres">
      <dgm:prSet presAssocID="{61DDDC88-A98E-403B-9A4B-7A8A73D6C4D3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301F8FDA-DAFD-4C1D-B26A-9534AE85A739}" type="pres">
      <dgm:prSet presAssocID="{8F045A3A-EBA8-4588-AA21-6EB228100F62}" presName="childText" presStyleLbl="bgAcc1" presStyleIdx="6" presStyleCnt="14" custScaleY="76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96517-9F84-4E88-9680-E6EDD8201B9B}" type="pres">
      <dgm:prSet presAssocID="{C15C4716-8971-4AD0-B116-473364AD759D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B2DEDF67-8945-4D01-8BA3-3D9F27AF449F}" type="pres">
      <dgm:prSet presAssocID="{E2B4F277-650F-435F-BE44-4409F43D9043}" presName="childText" presStyleLbl="bgAcc1" presStyleIdx="7" presStyleCnt="14" custScaleY="64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A5C73-8B1F-4CBC-892A-3E6FB002AC29}" type="pres">
      <dgm:prSet presAssocID="{D0E85FF3-EC67-41BA-B98E-C20996CB8FFA}" presName="root" presStyleCnt="0"/>
      <dgm:spPr/>
    </dgm:pt>
    <dgm:pt modelId="{BC39A992-59B7-4C79-966E-950730CB55BE}" type="pres">
      <dgm:prSet presAssocID="{D0E85FF3-EC67-41BA-B98E-C20996CB8FFA}" presName="rootComposite" presStyleCnt="0"/>
      <dgm:spPr/>
    </dgm:pt>
    <dgm:pt modelId="{12C9308A-E205-481C-8FDA-9F6DC0B064EE}" type="pres">
      <dgm:prSet presAssocID="{D0E85FF3-EC67-41BA-B98E-C20996CB8FFA}" presName="rootText" presStyleLbl="node1" presStyleIdx="2" presStyleCnt="4"/>
      <dgm:spPr/>
      <dgm:t>
        <a:bodyPr/>
        <a:lstStyle/>
        <a:p>
          <a:endParaRPr lang="en-US"/>
        </a:p>
      </dgm:t>
    </dgm:pt>
    <dgm:pt modelId="{D98C26AF-F449-4E0C-B1B0-BC35F3D63DAF}" type="pres">
      <dgm:prSet presAssocID="{D0E85FF3-EC67-41BA-B98E-C20996CB8FFA}" presName="rootConnector" presStyleLbl="node1" presStyleIdx="2" presStyleCnt="4"/>
      <dgm:spPr/>
      <dgm:t>
        <a:bodyPr/>
        <a:lstStyle/>
        <a:p>
          <a:endParaRPr lang="en-US"/>
        </a:p>
      </dgm:t>
    </dgm:pt>
    <dgm:pt modelId="{A8BA5762-58AF-4194-ADC3-C7B3A092C41B}" type="pres">
      <dgm:prSet presAssocID="{D0E85FF3-EC67-41BA-B98E-C20996CB8FFA}" presName="childShape" presStyleCnt="0"/>
      <dgm:spPr/>
    </dgm:pt>
    <dgm:pt modelId="{BB157C66-C8DD-4132-8102-FCC205CDD010}" type="pres">
      <dgm:prSet presAssocID="{DDA53D4C-C422-4C03-8DF0-CF9343B7A2BE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5649F43B-C4E2-47BF-A431-A3A46D8D3491}" type="pres">
      <dgm:prSet presAssocID="{BD237D3D-99F4-4D39-83F3-12B143A9C859}" presName="childText" presStyleLbl="bgAcc1" presStyleIdx="8" presStyleCnt="14" custScaleY="63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AEE72-AC58-439B-BDCD-10946BDC265E}" type="pres">
      <dgm:prSet presAssocID="{9CA5B4D3-6AB8-4765-8E30-C3D955AFAF41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9CA8785A-B167-4229-A21E-D0C6CA6FECE8}" type="pres">
      <dgm:prSet presAssocID="{DE36B361-1304-49BE-BC02-09CB1834404E}" presName="childText" presStyleLbl="bgAcc1" presStyleIdx="9" presStyleCnt="14" custScaleY="57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FB0F-4095-42E3-B13D-A251A1E707BC}" type="pres">
      <dgm:prSet presAssocID="{10C9AAB1-6D7D-4C67-9ABF-CC6CB78067CB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6D430814-3913-48FF-9868-86A3E0CF14E6}" type="pres">
      <dgm:prSet presAssocID="{BD716A3C-4FDA-4A51-A947-81810F8FB977}" presName="childText" presStyleLbl="bgAcc1" presStyleIdx="10" presStyleCnt="14" custScaleY="77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C97B3-204B-4BE3-8FE3-31746602430B}" type="pres">
      <dgm:prSet presAssocID="{F401224E-4B9E-4115-8E64-19D306EC9211}" presName="root" presStyleCnt="0"/>
      <dgm:spPr/>
    </dgm:pt>
    <dgm:pt modelId="{7A5979DA-56B8-42B2-A9AA-4B1E1AC50DD2}" type="pres">
      <dgm:prSet presAssocID="{F401224E-4B9E-4115-8E64-19D306EC9211}" presName="rootComposite" presStyleCnt="0"/>
      <dgm:spPr/>
    </dgm:pt>
    <dgm:pt modelId="{194D15E8-212B-4452-B27F-7B748A571D50}" type="pres">
      <dgm:prSet presAssocID="{F401224E-4B9E-4115-8E64-19D306EC9211}" presName="rootText" presStyleLbl="node1" presStyleIdx="3" presStyleCnt="4"/>
      <dgm:spPr/>
      <dgm:t>
        <a:bodyPr/>
        <a:lstStyle/>
        <a:p>
          <a:endParaRPr lang="en-US"/>
        </a:p>
      </dgm:t>
    </dgm:pt>
    <dgm:pt modelId="{CEAD8C53-94BA-4B4E-A6E2-5AFBDB0CDCF5}" type="pres">
      <dgm:prSet presAssocID="{F401224E-4B9E-4115-8E64-19D306EC9211}" presName="rootConnector" presStyleLbl="node1" presStyleIdx="3" presStyleCnt="4"/>
      <dgm:spPr/>
      <dgm:t>
        <a:bodyPr/>
        <a:lstStyle/>
        <a:p>
          <a:endParaRPr lang="en-US"/>
        </a:p>
      </dgm:t>
    </dgm:pt>
    <dgm:pt modelId="{C74CB0B8-1B60-4EE3-8936-47DE4ED25244}" type="pres">
      <dgm:prSet presAssocID="{F401224E-4B9E-4115-8E64-19D306EC9211}" presName="childShape" presStyleCnt="0"/>
      <dgm:spPr/>
    </dgm:pt>
    <dgm:pt modelId="{C15FBD28-BD07-4BE7-9287-53FFC7E59D3E}" type="pres">
      <dgm:prSet presAssocID="{4CFCB39F-498E-470D-B357-80D18A203A69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D2A48CBF-B03B-407A-9BFF-15806C6BB7FF}" type="pres">
      <dgm:prSet presAssocID="{B26B465B-6B38-4F7E-875A-D3B828C398B2}" presName="childText" presStyleLbl="bgAcc1" presStyleIdx="11" presStyleCnt="14" custScaleY="77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17A2A-A0EA-4392-8A05-79CBE4996622}" type="pres">
      <dgm:prSet presAssocID="{0307BCE4-D3CD-43F6-9858-F2D5CC2ACEC8}" presName="Name13" presStyleLbl="parChTrans1D2" presStyleIdx="12" presStyleCnt="14"/>
      <dgm:spPr/>
      <dgm:t>
        <a:bodyPr/>
        <a:lstStyle/>
        <a:p>
          <a:endParaRPr lang="en-US"/>
        </a:p>
      </dgm:t>
    </dgm:pt>
    <dgm:pt modelId="{BC1A2A0E-452C-4490-806F-1516CB1A046A}" type="pres">
      <dgm:prSet presAssocID="{700AC58C-2D11-4E85-8B67-2F9AC7BF0CA3}" presName="childText" presStyleLbl="bgAcc1" presStyleIdx="12" presStyleCnt="14" custScaleY="73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1DB02-9C34-4FFC-A5D4-77FA4C8EFB8C}" type="pres">
      <dgm:prSet presAssocID="{4EC904C4-0D18-4C7C-812A-17E7EC6197E5}" presName="Name13" presStyleLbl="parChTrans1D2" presStyleIdx="13" presStyleCnt="14"/>
      <dgm:spPr/>
      <dgm:t>
        <a:bodyPr/>
        <a:lstStyle/>
        <a:p>
          <a:endParaRPr lang="en-US"/>
        </a:p>
      </dgm:t>
    </dgm:pt>
    <dgm:pt modelId="{64511CE3-0DB0-4578-90A6-FC8425CF0AB3}" type="pres">
      <dgm:prSet presAssocID="{FB9D2E6A-FACA-45FF-9F2D-07EB49D404B8}" presName="childText" presStyleLbl="bgAcc1" presStyleIdx="13" presStyleCnt="14" custScaleY="57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BACBFE-CF84-45D8-B716-382A5CBA5D27}" srcId="{BAC61015-CA50-45CF-81FC-339433438C19}" destId="{8F045A3A-EBA8-4588-AA21-6EB228100F62}" srcOrd="2" destOrd="0" parTransId="{61DDDC88-A98E-403B-9A4B-7A8A73D6C4D3}" sibTransId="{58AD4DEA-2BE4-4000-B8EB-50661187657A}"/>
    <dgm:cxn modelId="{FDBB0B67-0073-406E-8B0E-0EDAD7FF799C}" type="presOf" srcId="{FB9D2E6A-FACA-45FF-9F2D-07EB49D404B8}" destId="{64511CE3-0DB0-4578-90A6-FC8425CF0AB3}" srcOrd="0" destOrd="0" presId="urn:microsoft.com/office/officeart/2005/8/layout/hierarchy3"/>
    <dgm:cxn modelId="{8FAEBE51-A8B6-4614-8B76-E2CDCEF472D9}" type="presOf" srcId="{9CA5B4D3-6AB8-4765-8E30-C3D955AFAF41}" destId="{7F4AEE72-AC58-439B-BDCD-10946BDC265E}" srcOrd="0" destOrd="0" presId="urn:microsoft.com/office/officeart/2005/8/layout/hierarchy3"/>
    <dgm:cxn modelId="{D3B8A967-112D-4AA7-B4CF-A1FE50F8C656}" type="presOf" srcId="{E2B4F277-650F-435F-BE44-4409F43D9043}" destId="{B2DEDF67-8945-4D01-8BA3-3D9F27AF449F}" srcOrd="0" destOrd="0" presId="urn:microsoft.com/office/officeart/2005/8/layout/hierarchy3"/>
    <dgm:cxn modelId="{0EAE0D0C-C55F-45B2-96B2-7E9294EA50CA}" srcId="{862EB31A-5B4B-4492-8900-5BC35E818DC3}" destId="{BAC61015-CA50-45CF-81FC-339433438C19}" srcOrd="1" destOrd="0" parTransId="{97249DA0-19C6-4480-905E-1A249082EAA4}" sibTransId="{D4486B18-22D9-49D4-A687-2A746A9491CA}"/>
    <dgm:cxn modelId="{A92F31F4-1F25-4EBA-91B2-742F0A75520C}" type="presOf" srcId="{9B057057-D625-4265-A456-E158C0E7BB2D}" destId="{89275177-BB2B-4553-9510-EB76729D6516}" srcOrd="0" destOrd="0" presId="urn:microsoft.com/office/officeart/2005/8/layout/hierarchy3"/>
    <dgm:cxn modelId="{61DB9D58-A669-47BD-9A97-EB65A381F2CE}" type="presOf" srcId="{EFC987CF-B299-4D35-937E-AF149E046204}" destId="{42AD910A-051F-4D6F-BF91-5E39DBED3272}" srcOrd="0" destOrd="0" presId="urn:microsoft.com/office/officeart/2005/8/layout/hierarchy3"/>
    <dgm:cxn modelId="{A115F4A0-BD08-48A6-9553-79A525BE7CF2}" type="presOf" srcId="{F401224E-4B9E-4115-8E64-19D306EC9211}" destId="{194D15E8-212B-4452-B27F-7B748A571D50}" srcOrd="0" destOrd="0" presId="urn:microsoft.com/office/officeart/2005/8/layout/hierarchy3"/>
    <dgm:cxn modelId="{0D810A97-E6EE-4A9B-938C-E013A2F7276D}" type="presOf" srcId="{6AA32400-E7B1-4AE7-A3F2-129D2327027C}" destId="{32B341C9-953B-4763-A544-E37DFAD328D9}" srcOrd="0" destOrd="0" presId="urn:microsoft.com/office/officeart/2005/8/layout/hierarchy3"/>
    <dgm:cxn modelId="{0E683E2E-6F36-40E1-96DC-50790B192C94}" srcId="{F401224E-4B9E-4115-8E64-19D306EC9211}" destId="{B26B465B-6B38-4F7E-875A-D3B828C398B2}" srcOrd="0" destOrd="0" parTransId="{4CFCB39F-498E-470D-B357-80D18A203A69}" sibTransId="{84475344-EB30-4273-95F5-61C0325D3CD2}"/>
    <dgm:cxn modelId="{EC4458DC-D295-4495-95FE-E764141186AE}" srcId="{7FFD6CFF-7608-43A8-A65A-B0B2C445058C}" destId="{6AA32400-E7B1-4AE7-A3F2-129D2327027C}" srcOrd="0" destOrd="0" parTransId="{5BDA2594-441A-4B38-B4EB-4D93A7A5195B}" sibTransId="{F5DC35B0-0FEF-460F-B27A-253EA74BE5EF}"/>
    <dgm:cxn modelId="{39CADD79-0791-44B1-A283-1484A8C3C808}" srcId="{862EB31A-5B4B-4492-8900-5BC35E818DC3}" destId="{D0E85FF3-EC67-41BA-B98E-C20996CB8FFA}" srcOrd="2" destOrd="0" parTransId="{E2E051E2-F9D0-4CE1-9127-90CB641921F0}" sibTransId="{70164266-3E50-4DED-B4DD-3F37FC97FCE3}"/>
    <dgm:cxn modelId="{B327239E-EEAD-499E-9043-95643C0EEE83}" type="presOf" srcId="{B26B465B-6B38-4F7E-875A-D3B828C398B2}" destId="{D2A48CBF-B03B-407A-9BFF-15806C6BB7FF}" srcOrd="0" destOrd="0" presId="urn:microsoft.com/office/officeart/2005/8/layout/hierarchy3"/>
    <dgm:cxn modelId="{C45E3D5D-09A4-421A-916F-255F82D2D9B3}" type="presOf" srcId="{700AC58C-2D11-4E85-8B67-2F9AC7BF0CA3}" destId="{BC1A2A0E-452C-4490-806F-1516CB1A046A}" srcOrd="0" destOrd="0" presId="urn:microsoft.com/office/officeart/2005/8/layout/hierarchy3"/>
    <dgm:cxn modelId="{0EADE67B-7FEC-49D2-804C-FA232E69F639}" type="presOf" srcId="{BD237D3D-99F4-4D39-83F3-12B143A9C859}" destId="{5649F43B-C4E2-47BF-A431-A3A46D8D3491}" srcOrd="0" destOrd="0" presId="urn:microsoft.com/office/officeart/2005/8/layout/hierarchy3"/>
    <dgm:cxn modelId="{C7D25BD3-6E87-4E56-9F9D-6EA005BC651B}" type="presOf" srcId="{3E2B5EB2-8306-4960-82D1-47EAA1D56CDE}" destId="{8B419C33-A570-467B-A5CB-F7D1F6F49380}" srcOrd="0" destOrd="0" presId="urn:microsoft.com/office/officeart/2005/8/layout/hierarchy3"/>
    <dgm:cxn modelId="{40794E36-695E-42DF-B565-8E3F4E002279}" srcId="{D0E85FF3-EC67-41BA-B98E-C20996CB8FFA}" destId="{BD716A3C-4FDA-4A51-A947-81810F8FB977}" srcOrd="2" destOrd="0" parTransId="{10C9AAB1-6D7D-4C67-9ABF-CC6CB78067CB}" sibTransId="{957051B3-F550-4D31-AD8A-9DDDA3DB9887}"/>
    <dgm:cxn modelId="{D2832113-4C61-4AC3-8E09-E9B09797EF99}" type="presOf" srcId="{A8482F4B-E970-4F71-AE95-775E70E0F5F4}" destId="{4C21B6A4-7233-4958-A803-9365BB069165}" srcOrd="0" destOrd="0" presId="urn:microsoft.com/office/officeart/2005/8/layout/hierarchy3"/>
    <dgm:cxn modelId="{D3A199E2-2C90-47DD-8A98-2D945C258BE0}" srcId="{862EB31A-5B4B-4492-8900-5BC35E818DC3}" destId="{7FFD6CFF-7608-43A8-A65A-B0B2C445058C}" srcOrd="0" destOrd="0" parTransId="{2D338487-9318-4055-9432-8C018CEBCCD8}" sibTransId="{879CE238-74A3-4FC1-B871-82C632B30669}"/>
    <dgm:cxn modelId="{847E7836-4324-4ACA-A6CF-CC5EE891D4F8}" type="presOf" srcId="{BAC61015-CA50-45CF-81FC-339433438C19}" destId="{41CD5ABC-186B-42C7-8F51-F83CDBD748F6}" srcOrd="0" destOrd="0" presId="urn:microsoft.com/office/officeart/2005/8/layout/hierarchy3"/>
    <dgm:cxn modelId="{C0E0BA8A-C1DF-4F45-9362-48EEB96977F6}" type="presOf" srcId="{357DADF7-D91A-4332-BF0D-876748D5FB42}" destId="{792AAEDD-8F0B-49B9-87DF-736F9D297893}" srcOrd="0" destOrd="0" presId="urn:microsoft.com/office/officeart/2005/8/layout/hierarchy3"/>
    <dgm:cxn modelId="{5448B1CD-54AC-47A2-A9C0-9E597EE93905}" type="presOf" srcId="{ABA5C264-4AFF-44FB-8C07-D87F8D0F71DB}" destId="{0919791D-B997-4E35-B6EA-0BD57643B78A}" srcOrd="0" destOrd="0" presId="urn:microsoft.com/office/officeart/2005/8/layout/hierarchy3"/>
    <dgm:cxn modelId="{AB4E1B44-1CB3-4077-9810-98DB924833A6}" srcId="{BAC61015-CA50-45CF-81FC-339433438C19}" destId="{E2843907-98E0-41F3-B7EE-F80CDB654CC2}" srcOrd="0" destOrd="0" parTransId="{3E2B5EB2-8306-4960-82D1-47EAA1D56CDE}" sibTransId="{9F832D20-D0CE-4A02-B048-0C3022BD6680}"/>
    <dgm:cxn modelId="{DB3A7B07-2871-492F-AB13-1EA1DA72BEC6}" srcId="{BAC61015-CA50-45CF-81FC-339433438C19}" destId="{E2B4F277-650F-435F-BE44-4409F43D9043}" srcOrd="3" destOrd="0" parTransId="{C15C4716-8971-4AD0-B116-473364AD759D}" sibTransId="{EEB96C9C-3C4C-41CC-B8B1-77FE893B9C0F}"/>
    <dgm:cxn modelId="{A3070B99-4EBB-426F-AFF1-6183766AAE8E}" type="presOf" srcId="{7FFD6CFF-7608-43A8-A65A-B0B2C445058C}" destId="{ACA4B0E2-D477-4F49-823A-D1984D0099AD}" srcOrd="1" destOrd="0" presId="urn:microsoft.com/office/officeart/2005/8/layout/hierarchy3"/>
    <dgm:cxn modelId="{D4C7B2E4-52B7-4606-9D98-73E7A422495F}" type="presOf" srcId="{0307BCE4-D3CD-43F6-9858-F2D5CC2ACEC8}" destId="{C8717A2A-A0EA-4392-8A05-79CBE4996622}" srcOrd="0" destOrd="0" presId="urn:microsoft.com/office/officeart/2005/8/layout/hierarchy3"/>
    <dgm:cxn modelId="{D27778F4-A14D-4441-999E-DE74489DA6E9}" srcId="{862EB31A-5B4B-4492-8900-5BC35E818DC3}" destId="{F401224E-4B9E-4115-8E64-19D306EC9211}" srcOrd="3" destOrd="0" parTransId="{E00072CE-CDC9-41C3-858F-57A2D3FA89D0}" sibTransId="{ECED5C4C-1D83-48D0-ADD3-3372AF5E28BA}"/>
    <dgm:cxn modelId="{31A53682-F0A9-49E6-BAA8-679664501593}" type="presOf" srcId="{BAC61015-CA50-45CF-81FC-339433438C19}" destId="{8F247CC5-FE6E-455D-B1F0-78D8D5DDA716}" srcOrd="1" destOrd="0" presId="urn:microsoft.com/office/officeart/2005/8/layout/hierarchy3"/>
    <dgm:cxn modelId="{B50D89DB-9037-494E-9D59-4B12286FA5FB}" type="presOf" srcId="{8F045A3A-EBA8-4588-AA21-6EB228100F62}" destId="{301F8FDA-DAFD-4C1D-B26A-9534AE85A739}" srcOrd="0" destOrd="0" presId="urn:microsoft.com/office/officeart/2005/8/layout/hierarchy3"/>
    <dgm:cxn modelId="{0BEBCD2F-AB98-4F85-92E1-C126147C58C5}" type="presOf" srcId="{DE36B361-1304-49BE-BC02-09CB1834404E}" destId="{9CA8785A-B167-4229-A21E-D0C6CA6FECE8}" srcOrd="0" destOrd="0" presId="urn:microsoft.com/office/officeart/2005/8/layout/hierarchy3"/>
    <dgm:cxn modelId="{F2143429-1A70-44E0-BCF8-2EFB3E63A63A}" type="presOf" srcId="{862EB31A-5B4B-4492-8900-5BC35E818DC3}" destId="{D185ED87-051F-4363-BF89-7D01EC2C522E}" srcOrd="0" destOrd="0" presId="urn:microsoft.com/office/officeart/2005/8/layout/hierarchy3"/>
    <dgm:cxn modelId="{EB6701B3-1863-459A-A462-A7F3CFED478F}" srcId="{F401224E-4B9E-4115-8E64-19D306EC9211}" destId="{FB9D2E6A-FACA-45FF-9F2D-07EB49D404B8}" srcOrd="2" destOrd="0" parTransId="{4EC904C4-0D18-4C7C-812A-17E7EC6197E5}" sibTransId="{2046AE45-BCF8-4DEF-BB64-85DC12CBCD55}"/>
    <dgm:cxn modelId="{EBCB3D2E-132D-4888-994B-451FABF82705}" type="presOf" srcId="{C15C4716-8971-4AD0-B116-473364AD759D}" destId="{99A96517-9F84-4E88-9680-E6EDD8201B9B}" srcOrd="0" destOrd="0" presId="urn:microsoft.com/office/officeart/2005/8/layout/hierarchy3"/>
    <dgm:cxn modelId="{AEA823B3-B03B-49F6-9525-4AD78F505996}" srcId="{BAC61015-CA50-45CF-81FC-339433438C19}" destId="{ABA5C264-4AFF-44FB-8C07-D87F8D0F71DB}" srcOrd="1" destOrd="0" parTransId="{A424E021-8E7C-4576-80A4-C6B1BB85A706}" sibTransId="{10B0C74C-5EB8-4A2D-94DC-EF61318CB9C5}"/>
    <dgm:cxn modelId="{B5D7B22B-FFEA-4B77-973A-5990D71AC9A6}" type="presOf" srcId="{4EC904C4-0D18-4C7C-812A-17E7EC6197E5}" destId="{1061DB02-9C34-4FFC-A5D4-77FA4C8EFB8C}" srcOrd="0" destOrd="0" presId="urn:microsoft.com/office/officeart/2005/8/layout/hierarchy3"/>
    <dgm:cxn modelId="{50A5E774-1FCC-42DB-A8A5-0A7C872AD7D0}" type="presOf" srcId="{61DDDC88-A98E-403B-9A4B-7A8A73D6C4D3}" destId="{E2998811-9D16-4845-8BDD-8E6F703215E7}" srcOrd="0" destOrd="0" presId="urn:microsoft.com/office/officeart/2005/8/layout/hierarchy3"/>
    <dgm:cxn modelId="{460AA782-FFA6-47E8-B466-BCF543CD05B9}" srcId="{7FFD6CFF-7608-43A8-A65A-B0B2C445058C}" destId="{C0E3B600-AD5F-444F-B129-AF844A8C90C4}" srcOrd="2" destOrd="0" parTransId="{357DADF7-D91A-4332-BF0D-876748D5FB42}" sibTransId="{52925164-B4EB-4F07-B7D3-48481903FE06}"/>
    <dgm:cxn modelId="{72949C6A-B4D3-4F12-8B3F-39F9FE21FA9D}" type="presOf" srcId="{F401224E-4B9E-4115-8E64-19D306EC9211}" destId="{CEAD8C53-94BA-4B4E-A6E2-5AFBDB0CDCF5}" srcOrd="1" destOrd="0" presId="urn:microsoft.com/office/officeart/2005/8/layout/hierarchy3"/>
    <dgm:cxn modelId="{3B4F0EEE-AC98-45C4-A461-F47FBDF16F2A}" type="presOf" srcId="{5BDA2594-441A-4B38-B4EB-4D93A7A5195B}" destId="{567E45C6-82A1-493D-8E6A-BB30FB01392A}" srcOrd="0" destOrd="0" presId="urn:microsoft.com/office/officeart/2005/8/layout/hierarchy3"/>
    <dgm:cxn modelId="{88D3450E-AABD-46A9-A2C8-604F103D3DCA}" type="presOf" srcId="{7FFD6CFF-7608-43A8-A65A-B0B2C445058C}" destId="{6D3BC600-751F-461E-A52D-4E7DE02D028C}" srcOrd="0" destOrd="0" presId="urn:microsoft.com/office/officeart/2005/8/layout/hierarchy3"/>
    <dgm:cxn modelId="{5DCC38BC-3560-4F9C-B040-B068C45DBCD1}" type="presOf" srcId="{E2843907-98E0-41F3-B7EE-F80CDB654CC2}" destId="{DBFDF0E7-BDCA-4578-B23B-AE7CE1BC8D5B}" srcOrd="0" destOrd="0" presId="urn:microsoft.com/office/officeart/2005/8/layout/hierarchy3"/>
    <dgm:cxn modelId="{07FCE7B9-5EBF-47DD-96FE-39E20EE3DC63}" type="presOf" srcId="{BD716A3C-4FDA-4A51-A947-81810F8FB977}" destId="{6D430814-3913-48FF-9868-86A3E0CF14E6}" srcOrd="0" destOrd="0" presId="urn:microsoft.com/office/officeart/2005/8/layout/hierarchy3"/>
    <dgm:cxn modelId="{9E7D0E18-AC19-45F2-A75C-39D68B604EB9}" type="presOf" srcId="{DFAD614C-916D-4741-84FD-865C76CA8189}" destId="{390D5D88-EF6D-4382-BB55-B565380CB21E}" srcOrd="0" destOrd="0" presId="urn:microsoft.com/office/officeart/2005/8/layout/hierarchy3"/>
    <dgm:cxn modelId="{482CF7D9-33BB-435F-8A4D-6F88FB58D159}" type="presOf" srcId="{C0E3B600-AD5F-444F-B129-AF844A8C90C4}" destId="{F0C37650-81B4-4856-94F3-3AD37974997B}" srcOrd="0" destOrd="0" presId="urn:microsoft.com/office/officeart/2005/8/layout/hierarchy3"/>
    <dgm:cxn modelId="{1B9267CC-286D-4CB4-B994-614785E8A20D}" srcId="{7FFD6CFF-7608-43A8-A65A-B0B2C445058C}" destId="{DFAD614C-916D-4741-84FD-865C76CA8189}" srcOrd="1" destOrd="0" parTransId="{EFC987CF-B299-4D35-937E-AF149E046204}" sibTransId="{4D4EFCC2-E093-4FB0-8F59-58B729BA261D}"/>
    <dgm:cxn modelId="{B62247E1-1CDA-4814-A95B-4B3326B265E8}" type="presOf" srcId="{10C9AAB1-6D7D-4C67-9ABF-CC6CB78067CB}" destId="{91CDFB0F-4095-42E3-B13D-A251A1E707BC}" srcOrd="0" destOrd="0" presId="urn:microsoft.com/office/officeart/2005/8/layout/hierarchy3"/>
    <dgm:cxn modelId="{499C8937-D3A4-4988-A7CA-F72C2B1A7959}" srcId="{F401224E-4B9E-4115-8E64-19D306EC9211}" destId="{700AC58C-2D11-4E85-8B67-2F9AC7BF0CA3}" srcOrd="1" destOrd="0" parTransId="{0307BCE4-D3CD-43F6-9858-F2D5CC2ACEC8}" sibTransId="{9D1A37BC-7B48-4F64-A9D3-2E7CE312BDAA}"/>
    <dgm:cxn modelId="{6C51C169-864F-454D-AB68-082AF18B7246}" srcId="{D0E85FF3-EC67-41BA-B98E-C20996CB8FFA}" destId="{DE36B361-1304-49BE-BC02-09CB1834404E}" srcOrd="1" destOrd="0" parTransId="{9CA5B4D3-6AB8-4765-8E30-C3D955AFAF41}" sibTransId="{1E0A7809-0F58-40EA-BFFB-A740CA37FA94}"/>
    <dgm:cxn modelId="{6012C5F9-B7A8-4BF0-97CC-E70055787019}" type="presOf" srcId="{D0E85FF3-EC67-41BA-B98E-C20996CB8FFA}" destId="{12C9308A-E205-481C-8FDA-9F6DC0B064EE}" srcOrd="0" destOrd="0" presId="urn:microsoft.com/office/officeart/2005/8/layout/hierarchy3"/>
    <dgm:cxn modelId="{5785731F-3D58-47FE-BE56-0EAEBAA45A8C}" type="presOf" srcId="{A424E021-8E7C-4576-80A4-C6B1BB85A706}" destId="{D2D1188A-08E8-4FF1-B115-321260253336}" srcOrd="0" destOrd="0" presId="urn:microsoft.com/office/officeart/2005/8/layout/hierarchy3"/>
    <dgm:cxn modelId="{C1563861-7C97-45E4-A8F1-405A50E69DC8}" type="presOf" srcId="{DDA53D4C-C422-4C03-8DF0-CF9343B7A2BE}" destId="{BB157C66-C8DD-4132-8102-FCC205CDD010}" srcOrd="0" destOrd="0" presId="urn:microsoft.com/office/officeart/2005/8/layout/hierarchy3"/>
    <dgm:cxn modelId="{BE5A7F1B-F8B4-4FE7-A537-6235B32D6EEE}" type="presOf" srcId="{D0E85FF3-EC67-41BA-B98E-C20996CB8FFA}" destId="{D98C26AF-F449-4E0C-B1B0-BC35F3D63DAF}" srcOrd="1" destOrd="0" presId="urn:microsoft.com/office/officeart/2005/8/layout/hierarchy3"/>
    <dgm:cxn modelId="{DCA38C25-D5F0-4A65-BD80-7EF7178EBE9B}" srcId="{D0E85FF3-EC67-41BA-B98E-C20996CB8FFA}" destId="{BD237D3D-99F4-4D39-83F3-12B143A9C859}" srcOrd="0" destOrd="0" parTransId="{DDA53D4C-C422-4C03-8DF0-CF9343B7A2BE}" sibTransId="{147DB04A-09CF-42C5-914A-BC88918A6881}"/>
    <dgm:cxn modelId="{9F3C5D20-B1F4-4BAB-9E17-6311DBF34220}" type="presOf" srcId="{4CFCB39F-498E-470D-B357-80D18A203A69}" destId="{C15FBD28-BD07-4BE7-9287-53FFC7E59D3E}" srcOrd="0" destOrd="0" presId="urn:microsoft.com/office/officeart/2005/8/layout/hierarchy3"/>
    <dgm:cxn modelId="{1AD8AD5A-C5BE-4FA1-9271-32A228CE2B41}" srcId="{7FFD6CFF-7608-43A8-A65A-B0B2C445058C}" destId="{A8482F4B-E970-4F71-AE95-775E70E0F5F4}" srcOrd="3" destOrd="0" parTransId="{9B057057-D625-4265-A456-E158C0E7BB2D}" sibTransId="{69536D94-989C-4003-8B40-EE17700929E5}"/>
    <dgm:cxn modelId="{91D18F01-7EB7-4713-933E-DB09CEEB302A}" type="presParOf" srcId="{D185ED87-051F-4363-BF89-7D01EC2C522E}" destId="{51E0B6A1-ECAB-40A1-B96F-26FD027AEC36}" srcOrd="0" destOrd="0" presId="urn:microsoft.com/office/officeart/2005/8/layout/hierarchy3"/>
    <dgm:cxn modelId="{BA50CAC1-BBB0-4A70-BEDE-7AA0147EAB5F}" type="presParOf" srcId="{51E0B6A1-ECAB-40A1-B96F-26FD027AEC36}" destId="{3BD32FAE-476B-47B6-9EC3-6D68285A83EB}" srcOrd="0" destOrd="0" presId="urn:microsoft.com/office/officeart/2005/8/layout/hierarchy3"/>
    <dgm:cxn modelId="{E8598105-A041-4FF2-BF50-84C68C56DEE7}" type="presParOf" srcId="{3BD32FAE-476B-47B6-9EC3-6D68285A83EB}" destId="{6D3BC600-751F-461E-A52D-4E7DE02D028C}" srcOrd="0" destOrd="0" presId="urn:microsoft.com/office/officeart/2005/8/layout/hierarchy3"/>
    <dgm:cxn modelId="{1E00AFAF-C4A8-4EBD-A1D4-593A35FF98E2}" type="presParOf" srcId="{3BD32FAE-476B-47B6-9EC3-6D68285A83EB}" destId="{ACA4B0E2-D477-4F49-823A-D1984D0099AD}" srcOrd="1" destOrd="0" presId="urn:microsoft.com/office/officeart/2005/8/layout/hierarchy3"/>
    <dgm:cxn modelId="{14DBF253-AFEE-4689-9369-568DFDB40B82}" type="presParOf" srcId="{51E0B6A1-ECAB-40A1-B96F-26FD027AEC36}" destId="{2E13CD27-CCE7-4D93-9C74-6568A7ED6151}" srcOrd="1" destOrd="0" presId="urn:microsoft.com/office/officeart/2005/8/layout/hierarchy3"/>
    <dgm:cxn modelId="{6374047D-FD52-4F7F-BCCC-D05EA407D2B2}" type="presParOf" srcId="{2E13CD27-CCE7-4D93-9C74-6568A7ED6151}" destId="{567E45C6-82A1-493D-8E6A-BB30FB01392A}" srcOrd="0" destOrd="0" presId="urn:microsoft.com/office/officeart/2005/8/layout/hierarchy3"/>
    <dgm:cxn modelId="{0EEB6DCF-0F26-4E79-A05A-0828824E4BB8}" type="presParOf" srcId="{2E13CD27-CCE7-4D93-9C74-6568A7ED6151}" destId="{32B341C9-953B-4763-A544-E37DFAD328D9}" srcOrd="1" destOrd="0" presId="urn:microsoft.com/office/officeart/2005/8/layout/hierarchy3"/>
    <dgm:cxn modelId="{A2968AE9-8F98-4429-A966-41FA6CF697CE}" type="presParOf" srcId="{2E13CD27-CCE7-4D93-9C74-6568A7ED6151}" destId="{42AD910A-051F-4D6F-BF91-5E39DBED3272}" srcOrd="2" destOrd="0" presId="urn:microsoft.com/office/officeart/2005/8/layout/hierarchy3"/>
    <dgm:cxn modelId="{CB377F19-4497-46FA-A1F6-B1753658BDE7}" type="presParOf" srcId="{2E13CD27-CCE7-4D93-9C74-6568A7ED6151}" destId="{390D5D88-EF6D-4382-BB55-B565380CB21E}" srcOrd="3" destOrd="0" presId="urn:microsoft.com/office/officeart/2005/8/layout/hierarchy3"/>
    <dgm:cxn modelId="{3EF60F1E-6F65-44FD-ADB6-23D3B3AB528C}" type="presParOf" srcId="{2E13CD27-CCE7-4D93-9C74-6568A7ED6151}" destId="{792AAEDD-8F0B-49B9-87DF-736F9D297893}" srcOrd="4" destOrd="0" presId="urn:microsoft.com/office/officeart/2005/8/layout/hierarchy3"/>
    <dgm:cxn modelId="{06B1AC0F-3D56-48EA-B713-E7DDBB372EBC}" type="presParOf" srcId="{2E13CD27-CCE7-4D93-9C74-6568A7ED6151}" destId="{F0C37650-81B4-4856-94F3-3AD37974997B}" srcOrd="5" destOrd="0" presId="urn:microsoft.com/office/officeart/2005/8/layout/hierarchy3"/>
    <dgm:cxn modelId="{B9EBCEBE-25E2-48D3-89B3-28E8E10FB7E0}" type="presParOf" srcId="{2E13CD27-CCE7-4D93-9C74-6568A7ED6151}" destId="{89275177-BB2B-4553-9510-EB76729D6516}" srcOrd="6" destOrd="0" presId="urn:microsoft.com/office/officeart/2005/8/layout/hierarchy3"/>
    <dgm:cxn modelId="{3280E093-CADA-4C68-85AF-C5125D58FEB1}" type="presParOf" srcId="{2E13CD27-CCE7-4D93-9C74-6568A7ED6151}" destId="{4C21B6A4-7233-4958-A803-9365BB069165}" srcOrd="7" destOrd="0" presId="urn:microsoft.com/office/officeart/2005/8/layout/hierarchy3"/>
    <dgm:cxn modelId="{7374BD8F-2D44-4319-94B6-5C68DB56DCEA}" type="presParOf" srcId="{D185ED87-051F-4363-BF89-7D01EC2C522E}" destId="{FE82F309-FA6E-466E-898D-9F84887F6729}" srcOrd="1" destOrd="0" presId="urn:microsoft.com/office/officeart/2005/8/layout/hierarchy3"/>
    <dgm:cxn modelId="{8FD767AA-8954-4CB9-8BF9-8F96DF5E9688}" type="presParOf" srcId="{FE82F309-FA6E-466E-898D-9F84887F6729}" destId="{00F87550-D47A-4EFF-B55C-351FF5ECE426}" srcOrd="0" destOrd="0" presId="urn:microsoft.com/office/officeart/2005/8/layout/hierarchy3"/>
    <dgm:cxn modelId="{29EED525-ABF8-477E-9862-D22772BD3D9F}" type="presParOf" srcId="{00F87550-D47A-4EFF-B55C-351FF5ECE426}" destId="{41CD5ABC-186B-42C7-8F51-F83CDBD748F6}" srcOrd="0" destOrd="0" presId="urn:microsoft.com/office/officeart/2005/8/layout/hierarchy3"/>
    <dgm:cxn modelId="{72064381-664E-4F0E-B07D-A86241091E01}" type="presParOf" srcId="{00F87550-D47A-4EFF-B55C-351FF5ECE426}" destId="{8F247CC5-FE6E-455D-B1F0-78D8D5DDA716}" srcOrd="1" destOrd="0" presId="urn:microsoft.com/office/officeart/2005/8/layout/hierarchy3"/>
    <dgm:cxn modelId="{2F2B8FBF-E5D8-454F-BF0A-D9A6CB39246C}" type="presParOf" srcId="{FE82F309-FA6E-466E-898D-9F84887F6729}" destId="{CB8364DC-E304-4870-BA8F-BCF53CE533AF}" srcOrd="1" destOrd="0" presId="urn:microsoft.com/office/officeart/2005/8/layout/hierarchy3"/>
    <dgm:cxn modelId="{ABCF2A85-528B-4AE6-B39A-86C7E8923090}" type="presParOf" srcId="{CB8364DC-E304-4870-BA8F-BCF53CE533AF}" destId="{8B419C33-A570-467B-A5CB-F7D1F6F49380}" srcOrd="0" destOrd="0" presId="urn:microsoft.com/office/officeart/2005/8/layout/hierarchy3"/>
    <dgm:cxn modelId="{C318B25D-0E3C-4CD7-A232-4A864046E017}" type="presParOf" srcId="{CB8364DC-E304-4870-BA8F-BCF53CE533AF}" destId="{DBFDF0E7-BDCA-4578-B23B-AE7CE1BC8D5B}" srcOrd="1" destOrd="0" presId="urn:microsoft.com/office/officeart/2005/8/layout/hierarchy3"/>
    <dgm:cxn modelId="{70A68EE2-5ADC-4A53-A52D-0C8D30C26A0D}" type="presParOf" srcId="{CB8364DC-E304-4870-BA8F-BCF53CE533AF}" destId="{D2D1188A-08E8-4FF1-B115-321260253336}" srcOrd="2" destOrd="0" presId="urn:microsoft.com/office/officeart/2005/8/layout/hierarchy3"/>
    <dgm:cxn modelId="{9AD8154C-F41B-4DB8-A5CD-D10B70EA32AD}" type="presParOf" srcId="{CB8364DC-E304-4870-BA8F-BCF53CE533AF}" destId="{0919791D-B997-4E35-B6EA-0BD57643B78A}" srcOrd="3" destOrd="0" presId="urn:microsoft.com/office/officeart/2005/8/layout/hierarchy3"/>
    <dgm:cxn modelId="{DED473AD-3271-4634-8A2F-FBB5F5DF88FE}" type="presParOf" srcId="{CB8364DC-E304-4870-BA8F-BCF53CE533AF}" destId="{E2998811-9D16-4845-8BDD-8E6F703215E7}" srcOrd="4" destOrd="0" presId="urn:microsoft.com/office/officeart/2005/8/layout/hierarchy3"/>
    <dgm:cxn modelId="{D511AA2D-931B-47DA-9381-CD7F95270A3C}" type="presParOf" srcId="{CB8364DC-E304-4870-BA8F-BCF53CE533AF}" destId="{301F8FDA-DAFD-4C1D-B26A-9534AE85A739}" srcOrd="5" destOrd="0" presId="urn:microsoft.com/office/officeart/2005/8/layout/hierarchy3"/>
    <dgm:cxn modelId="{1DFD9FE9-955C-4FB0-8A20-56EB4B15CCBB}" type="presParOf" srcId="{CB8364DC-E304-4870-BA8F-BCF53CE533AF}" destId="{99A96517-9F84-4E88-9680-E6EDD8201B9B}" srcOrd="6" destOrd="0" presId="urn:microsoft.com/office/officeart/2005/8/layout/hierarchy3"/>
    <dgm:cxn modelId="{CE41338F-14D4-4BBB-B0DA-F1975BDCE230}" type="presParOf" srcId="{CB8364DC-E304-4870-BA8F-BCF53CE533AF}" destId="{B2DEDF67-8945-4D01-8BA3-3D9F27AF449F}" srcOrd="7" destOrd="0" presId="urn:microsoft.com/office/officeart/2005/8/layout/hierarchy3"/>
    <dgm:cxn modelId="{5A002D9F-BFB1-45DD-9AD8-94B778AA9410}" type="presParOf" srcId="{D185ED87-051F-4363-BF89-7D01EC2C522E}" destId="{8DCA5C73-8B1F-4CBC-892A-3E6FB002AC29}" srcOrd="2" destOrd="0" presId="urn:microsoft.com/office/officeart/2005/8/layout/hierarchy3"/>
    <dgm:cxn modelId="{EECDB7D6-F8A2-459E-B1B7-71C77D556F71}" type="presParOf" srcId="{8DCA5C73-8B1F-4CBC-892A-3E6FB002AC29}" destId="{BC39A992-59B7-4C79-966E-950730CB55BE}" srcOrd="0" destOrd="0" presId="urn:microsoft.com/office/officeart/2005/8/layout/hierarchy3"/>
    <dgm:cxn modelId="{B81BCBEA-BFEE-4FED-8AF6-94CBA0677EBA}" type="presParOf" srcId="{BC39A992-59B7-4C79-966E-950730CB55BE}" destId="{12C9308A-E205-481C-8FDA-9F6DC0B064EE}" srcOrd="0" destOrd="0" presId="urn:microsoft.com/office/officeart/2005/8/layout/hierarchy3"/>
    <dgm:cxn modelId="{540F4DF4-8391-44E1-B677-50DF9EC7103A}" type="presParOf" srcId="{BC39A992-59B7-4C79-966E-950730CB55BE}" destId="{D98C26AF-F449-4E0C-B1B0-BC35F3D63DAF}" srcOrd="1" destOrd="0" presId="urn:microsoft.com/office/officeart/2005/8/layout/hierarchy3"/>
    <dgm:cxn modelId="{71580A67-17A3-43A8-9A5D-8750916097FF}" type="presParOf" srcId="{8DCA5C73-8B1F-4CBC-892A-3E6FB002AC29}" destId="{A8BA5762-58AF-4194-ADC3-C7B3A092C41B}" srcOrd="1" destOrd="0" presId="urn:microsoft.com/office/officeart/2005/8/layout/hierarchy3"/>
    <dgm:cxn modelId="{4ABC78B8-53D6-4B14-A98E-BCC3D13E8777}" type="presParOf" srcId="{A8BA5762-58AF-4194-ADC3-C7B3A092C41B}" destId="{BB157C66-C8DD-4132-8102-FCC205CDD010}" srcOrd="0" destOrd="0" presId="urn:microsoft.com/office/officeart/2005/8/layout/hierarchy3"/>
    <dgm:cxn modelId="{553D6A33-8CF7-4FA1-A93D-0034B4C4EA7F}" type="presParOf" srcId="{A8BA5762-58AF-4194-ADC3-C7B3A092C41B}" destId="{5649F43B-C4E2-47BF-A431-A3A46D8D3491}" srcOrd="1" destOrd="0" presId="urn:microsoft.com/office/officeart/2005/8/layout/hierarchy3"/>
    <dgm:cxn modelId="{BA75505E-453A-4DCF-896E-C9623029C83A}" type="presParOf" srcId="{A8BA5762-58AF-4194-ADC3-C7B3A092C41B}" destId="{7F4AEE72-AC58-439B-BDCD-10946BDC265E}" srcOrd="2" destOrd="0" presId="urn:microsoft.com/office/officeart/2005/8/layout/hierarchy3"/>
    <dgm:cxn modelId="{4DD273A7-03D5-48A7-B39D-D9372B6C0BF3}" type="presParOf" srcId="{A8BA5762-58AF-4194-ADC3-C7B3A092C41B}" destId="{9CA8785A-B167-4229-A21E-D0C6CA6FECE8}" srcOrd="3" destOrd="0" presId="urn:microsoft.com/office/officeart/2005/8/layout/hierarchy3"/>
    <dgm:cxn modelId="{056516B9-1977-4A98-AC2D-AA35BCB781C3}" type="presParOf" srcId="{A8BA5762-58AF-4194-ADC3-C7B3A092C41B}" destId="{91CDFB0F-4095-42E3-B13D-A251A1E707BC}" srcOrd="4" destOrd="0" presId="urn:microsoft.com/office/officeart/2005/8/layout/hierarchy3"/>
    <dgm:cxn modelId="{94F7E008-B6D7-40EE-BAFB-F755FDA7241B}" type="presParOf" srcId="{A8BA5762-58AF-4194-ADC3-C7B3A092C41B}" destId="{6D430814-3913-48FF-9868-86A3E0CF14E6}" srcOrd="5" destOrd="0" presId="urn:microsoft.com/office/officeart/2005/8/layout/hierarchy3"/>
    <dgm:cxn modelId="{5F000187-1152-430E-B608-E36C81C8CEB9}" type="presParOf" srcId="{D185ED87-051F-4363-BF89-7D01EC2C522E}" destId="{CB9C97B3-204B-4BE3-8FE3-31746602430B}" srcOrd="3" destOrd="0" presId="urn:microsoft.com/office/officeart/2005/8/layout/hierarchy3"/>
    <dgm:cxn modelId="{95CD3CC7-3779-4F8C-95F2-C29F53C64D41}" type="presParOf" srcId="{CB9C97B3-204B-4BE3-8FE3-31746602430B}" destId="{7A5979DA-56B8-42B2-A9AA-4B1E1AC50DD2}" srcOrd="0" destOrd="0" presId="urn:microsoft.com/office/officeart/2005/8/layout/hierarchy3"/>
    <dgm:cxn modelId="{7BA3FC2D-648C-4D46-8D2D-BCF3FAABC0BE}" type="presParOf" srcId="{7A5979DA-56B8-42B2-A9AA-4B1E1AC50DD2}" destId="{194D15E8-212B-4452-B27F-7B748A571D50}" srcOrd="0" destOrd="0" presId="urn:microsoft.com/office/officeart/2005/8/layout/hierarchy3"/>
    <dgm:cxn modelId="{A6B6D12C-725E-4664-8FE6-42E7D2435053}" type="presParOf" srcId="{7A5979DA-56B8-42B2-A9AA-4B1E1AC50DD2}" destId="{CEAD8C53-94BA-4B4E-A6E2-5AFBDB0CDCF5}" srcOrd="1" destOrd="0" presId="urn:microsoft.com/office/officeart/2005/8/layout/hierarchy3"/>
    <dgm:cxn modelId="{E393A295-B629-404F-8919-36901B9403F9}" type="presParOf" srcId="{CB9C97B3-204B-4BE3-8FE3-31746602430B}" destId="{C74CB0B8-1B60-4EE3-8936-47DE4ED25244}" srcOrd="1" destOrd="0" presId="urn:microsoft.com/office/officeart/2005/8/layout/hierarchy3"/>
    <dgm:cxn modelId="{5875DC84-4077-49E6-AF1C-FCCDB9A991F0}" type="presParOf" srcId="{C74CB0B8-1B60-4EE3-8936-47DE4ED25244}" destId="{C15FBD28-BD07-4BE7-9287-53FFC7E59D3E}" srcOrd="0" destOrd="0" presId="urn:microsoft.com/office/officeart/2005/8/layout/hierarchy3"/>
    <dgm:cxn modelId="{964BFFED-EFCE-4A79-A9E4-2105CBC865F2}" type="presParOf" srcId="{C74CB0B8-1B60-4EE3-8936-47DE4ED25244}" destId="{D2A48CBF-B03B-407A-9BFF-15806C6BB7FF}" srcOrd="1" destOrd="0" presId="urn:microsoft.com/office/officeart/2005/8/layout/hierarchy3"/>
    <dgm:cxn modelId="{8CEFE09E-09B6-43CF-9FE8-BF5076EB643D}" type="presParOf" srcId="{C74CB0B8-1B60-4EE3-8936-47DE4ED25244}" destId="{C8717A2A-A0EA-4392-8A05-79CBE4996622}" srcOrd="2" destOrd="0" presId="urn:microsoft.com/office/officeart/2005/8/layout/hierarchy3"/>
    <dgm:cxn modelId="{AB952435-1E92-465A-A99D-ABFF4EB55684}" type="presParOf" srcId="{C74CB0B8-1B60-4EE3-8936-47DE4ED25244}" destId="{BC1A2A0E-452C-4490-806F-1516CB1A046A}" srcOrd="3" destOrd="0" presId="urn:microsoft.com/office/officeart/2005/8/layout/hierarchy3"/>
    <dgm:cxn modelId="{7D8F1D3F-0761-4379-930C-DAC12A38277A}" type="presParOf" srcId="{C74CB0B8-1B60-4EE3-8936-47DE4ED25244}" destId="{1061DB02-9C34-4FFC-A5D4-77FA4C8EFB8C}" srcOrd="4" destOrd="0" presId="urn:microsoft.com/office/officeart/2005/8/layout/hierarchy3"/>
    <dgm:cxn modelId="{BB5FF464-D848-45A3-AF44-54B35D1075EC}" type="presParOf" srcId="{C74CB0B8-1B60-4EE3-8936-47DE4ED25244}" destId="{64511CE3-0DB0-4578-90A6-FC8425CF0AB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EDE5F-6D6B-4B5F-B9A6-8AA8E0BD08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32C31-9E90-4D03-A348-01535B6C9D48}">
      <dgm:prSet phldrT="[Text]"/>
      <dgm:spPr/>
      <dgm:t>
        <a:bodyPr/>
        <a:lstStyle/>
        <a:p>
          <a:r>
            <a:rPr lang="en-AU" dirty="0" smtClean="0"/>
            <a:t>Comparison</a:t>
          </a:r>
          <a:endParaRPr lang="en-US" dirty="0"/>
        </a:p>
      </dgm:t>
    </dgm:pt>
    <dgm:pt modelId="{87FC1F25-FC33-4A7E-8920-E7C48CEF693B}" type="parTrans" cxnId="{1DDA75C0-3042-4F80-A760-9B8E8E9525F4}">
      <dgm:prSet/>
      <dgm:spPr/>
      <dgm:t>
        <a:bodyPr/>
        <a:lstStyle/>
        <a:p>
          <a:endParaRPr lang="en-US"/>
        </a:p>
      </dgm:t>
    </dgm:pt>
    <dgm:pt modelId="{98699EB4-2F66-4260-AA4A-69D2303FD501}" type="sibTrans" cxnId="{1DDA75C0-3042-4F80-A760-9B8E8E9525F4}">
      <dgm:prSet/>
      <dgm:spPr/>
      <dgm:t>
        <a:bodyPr/>
        <a:lstStyle/>
        <a:p>
          <a:endParaRPr lang="en-US"/>
        </a:p>
      </dgm:t>
    </dgm:pt>
    <dgm:pt modelId="{0FF51C27-AA22-4D0B-8E2D-220547281AC0}">
      <dgm:prSet phldrT="[Text]"/>
      <dgm:spPr/>
      <dgm:t>
        <a:bodyPr/>
        <a:lstStyle/>
        <a:p>
          <a:r>
            <a:rPr lang="en-AU" dirty="0" smtClean="0"/>
            <a:t>NCI outcomes vs available population data (e.g., obesity)</a:t>
          </a:r>
          <a:endParaRPr lang="en-US" dirty="0"/>
        </a:p>
      </dgm:t>
    </dgm:pt>
    <dgm:pt modelId="{FDD1F555-352A-4025-B632-3DEA7058603B}" type="parTrans" cxnId="{0728543D-6642-44D2-A807-3D6DBB2DE8F9}">
      <dgm:prSet/>
      <dgm:spPr/>
      <dgm:t>
        <a:bodyPr/>
        <a:lstStyle/>
        <a:p>
          <a:endParaRPr lang="en-US" dirty="0"/>
        </a:p>
      </dgm:t>
    </dgm:pt>
    <dgm:pt modelId="{2B1BEC6D-72C6-487B-8F15-BBA6F67240F8}" type="sibTrans" cxnId="{0728543D-6642-44D2-A807-3D6DBB2DE8F9}">
      <dgm:prSet/>
      <dgm:spPr/>
      <dgm:t>
        <a:bodyPr/>
        <a:lstStyle/>
        <a:p>
          <a:endParaRPr lang="en-US"/>
        </a:p>
      </dgm:t>
    </dgm:pt>
    <dgm:pt modelId="{A5B26FE9-F7E3-4E5B-896B-F1B32DBB1A9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AU" sz="3000" dirty="0" smtClean="0">
              <a:solidFill>
                <a:schemeClr val="tx1"/>
              </a:solidFill>
            </a:rPr>
            <a:t>Survey general community using NCI (e.g., Kentucky: </a:t>
          </a:r>
          <a:r>
            <a:rPr lang="en-US" sz="2000" i="1" dirty="0" smtClean="0">
              <a:solidFill>
                <a:schemeClr val="tx1"/>
              </a:solidFill>
            </a:rPr>
            <a:t>Sheppard-Jones, Prout, &amp; Kleinert, 2005</a:t>
          </a:r>
          <a:r>
            <a:rPr lang="en-AU" sz="3000" dirty="0" smtClean="0">
              <a:solidFill>
                <a:schemeClr val="tx1"/>
              </a:solidFill>
            </a:rPr>
            <a:t>)</a:t>
          </a:r>
          <a:endParaRPr lang="en-US" sz="3000" dirty="0">
            <a:solidFill>
              <a:schemeClr val="tx1"/>
            </a:solidFill>
          </a:endParaRPr>
        </a:p>
      </dgm:t>
    </dgm:pt>
    <dgm:pt modelId="{123A4247-143D-4B59-804F-84F5A3980627}" type="parTrans" cxnId="{C47B9B28-54F0-4237-BCDF-015C69DC901E}">
      <dgm:prSet/>
      <dgm:spPr/>
      <dgm:t>
        <a:bodyPr/>
        <a:lstStyle/>
        <a:p>
          <a:endParaRPr lang="en-US" dirty="0"/>
        </a:p>
      </dgm:t>
    </dgm:pt>
    <dgm:pt modelId="{953A53E5-DD4F-4277-9567-42A9F82BC44C}" type="sibTrans" cxnId="{C47B9B28-54F0-4237-BCDF-015C69DC901E}">
      <dgm:prSet/>
      <dgm:spPr/>
      <dgm:t>
        <a:bodyPr/>
        <a:lstStyle/>
        <a:p>
          <a:endParaRPr lang="en-US"/>
        </a:p>
      </dgm:t>
    </dgm:pt>
    <dgm:pt modelId="{3BAB9CE2-DF06-406E-B34C-F8236FAA8C80}" type="pres">
      <dgm:prSet presAssocID="{F91EDE5F-6D6B-4B5F-B9A6-8AA8E0BD08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C2FB6-EC2B-4869-B51F-B5AC2337719D}" type="pres">
      <dgm:prSet presAssocID="{02032C31-9E90-4D03-A348-01535B6C9D48}" presName="root1" presStyleCnt="0"/>
      <dgm:spPr/>
    </dgm:pt>
    <dgm:pt modelId="{FC8D6055-C2C7-4006-8EC4-737FD5EF7670}" type="pres">
      <dgm:prSet presAssocID="{02032C31-9E90-4D03-A348-01535B6C9D48}" presName="LevelOneTextNode" presStyleLbl="node0" presStyleIdx="0" presStyleCnt="1" custScaleX="55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BFF89A-17BB-4B88-A8D5-703B5CA8F633}" type="pres">
      <dgm:prSet presAssocID="{02032C31-9E90-4D03-A348-01535B6C9D48}" presName="level2hierChild" presStyleCnt="0"/>
      <dgm:spPr/>
    </dgm:pt>
    <dgm:pt modelId="{701FE5AB-F21A-4EC6-BD67-4DB10913B4BC}" type="pres">
      <dgm:prSet presAssocID="{FDD1F555-352A-4025-B632-3DEA7058603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8F9468E-F06B-43B1-BE6E-D4293902C65A}" type="pres">
      <dgm:prSet presAssocID="{FDD1F555-352A-4025-B632-3DEA7058603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C0BDDC9-1437-4333-8045-36978BFD26D8}" type="pres">
      <dgm:prSet presAssocID="{0FF51C27-AA22-4D0B-8E2D-220547281AC0}" presName="root2" presStyleCnt="0"/>
      <dgm:spPr/>
    </dgm:pt>
    <dgm:pt modelId="{D78906CD-C812-4F5A-A433-C5CA2B18F0BB}" type="pres">
      <dgm:prSet presAssocID="{0FF51C27-AA22-4D0B-8E2D-220547281AC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6CC0EC-2D34-4CD5-B285-2C63069EEFEF}" type="pres">
      <dgm:prSet presAssocID="{0FF51C27-AA22-4D0B-8E2D-220547281AC0}" presName="level3hierChild" presStyleCnt="0"/>
      <dgm:spPr/>
    </dgm:pt>
    <dgm:pt modelId="{40C213B7-3313-4C4C-965B-49EE59C84F4D}" type="pres">
      <dgm:prSet presAssocID="{123A4247-143D-4B59-804F-84F5A398062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4DE06A8-5972-4482-BA41-964A1496CD25}" type="pres">
      <dgm:prSet presAssocID="{123A4247-143D-4B59-804F-84F5A398062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953740F-3DE8-4AA9-822A-4EA7DDA831A9}" type="pres">
      <dgm:prSet presAssocID="{A5B26FE9-F7E3-4E5B-896B-F1B32DBB1A9E}" presName="root2" presStyleCnt="0"/>
      <dgm:spPr/>
    </dgm:pt>
    <dgm:pt modelId="{B123CBED-C8BD-4D2B-BB6A-F038976280C1}" type="pres">
      <dgm:prSet presAssocID="{A5B26FE9-F7E3-4E5B-896B-F1B32DBB1A9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336117-62DD-4FC7-9A52-D650B8929347}" type="pres">
      <dgm:prSet presAssocID="{A5B26FE9-F7E3-4E5B-896B-F1B32DBB1A9E}" presName="level3hierChild" presStyleCnt="0"/>
      <dgm:spPr/>
    </dgm:pt>
  </dgm:ptLst>
  <dgm:cxnLst>
    <dgm:cxn modelId="{C47B9B28-54F0-4237-BCDF-015C69DC901E}" srcId="{02032C31-9E90-4D03-A348-01535B6C9D48}" destId="{A5B26FE9-F7E3-4E5B-896B-F1B32DBB1A9E}" srcOrd="1" destOrd="0" parTransId="{123A4247-143D-4B59-804F-84F5A3980627}" sibTransId="{953A53E5-DD4F-4277-9567-42A9F82BC44C}"/>
    <dgm:cxn modelId="{0728543D-6642-44D2-A807-3D6DBB2DE8F9}" srcId="{02032C31-9E90-4D03-A348-01535B6C9D48}" destId="{0FF51C27-AA22-4D0B-8E2D-220547281AC0}" srcOrd="0" destOrd="0" parTransId="{FDD1F555-352A-4025-B632-3DEA7058603B}" sibTransId="{2B1BEC6D-72C6-487B-8F15-BBA6F67240F8}"/>
    <dgm:cxn modelId="{68A929CD-E637-4DD3-A268-049A4A904E9F}" type="presOf" srcId="{F91EDE5F-6D6B-4B5F-B9A6-8AA8E0BD08C7}" destId="{3BAB9CE2-DF06-406E-B34C-F8236FAA8C80}" srcOrd="0" destOrd="0" presId="urn:microsoft.com/office/officeart/2005/8/layout/hierarchy2"/>
    <dgm:cxn modelId="{04D46344-9193-4219-AA92-1C235E4AD11D}" type="presOf" srcId="{FDD1F555-352A-4025-B632-3DEA7058603B}" destId="{701FE5AB-F21A-4EC6-BD67-4DB10913B4BC}" srcOrd="0" destOrd="0" presId="urn:microsoft.com/office/officeart/2005/8/layout/hierarchy2"/>
    <dgm:cxn modelId="{5D4EC2DE-30C8-4B87-91A9-7D9EE007A10E}" type="presOf" srcId="{FDD1F555-352A-4025-B632-3DEA7058603B}" destId="{48F9468E-F06B-43B1-BE6E-D4293902C65A}" srcOrd="1" destOrd="0" presId="urn:microsoft.com/office/officeart/2005/8/layout/hierarchy2"/>
    <dgm:cxn modelId="{5AED3030-AE19-4829-870A-E3ED8D3EC6CA}" type="presOf" srcId="{0FF51C27-AA22-4D0B-8E2D-220547281AC0}" destId="{D78906CD-C812-4F5A-A433-C5CA2B18F0BB}" srcOrd="0" destOrd="0" presId="urn:microsoft.com/office/officeart/2005/8/layout/hierarchy2"/>
    <dgm:cxn modelId="{BF372E2E-2FB3-4074-815E-5251431FA10B}" type="presOf" srcId="{123A4247-143D-4B59-804F-84F5A3980627}" destId="{40C213B7-3313-4C4C-965B-49EE59C84F4D}" srcOrd="0" destOrd="0" presId="urn:microsoft.com/office/officeart/2005/8/layout/hierarchy2"/>
    <dgm:cxn modelId="{F97CDEB8-508E-48D0-8D1E-914148B724AD}" type="presOf" srcId="{123A4247-143D-4B59-804F-84F5A3980627}" destId="{64DE06A8-5972-4482-BA41-964A1496CD25}" srcOrd="1" destOrd="0" presId="urn:microsoft.com/office/officeart/2005/8/layout/hierarchy2"/>
    <dgm:cxn modelId="{A96D35CC-4933-4341-9926-2C965B21B657}" type="presOf" srcId="{02032C31-9E90-4D03-A348-01535B6C9D48}" destId="{FC8D6055-C2C7-4006-8EC4-737FD5EF7670}" srcOrd="0" destOrd="0" presId="urn:microsoft.com/office/officeart/2005/8/layout/hierarchy2"/>
    <dgm:cxn modelId="{69A77881-D4BF-4BB8-8ECE-9974780984CE}" type="presOf" srcId="{A5B26FE9-F7E3-4E5B-896B-F1B32DBB1A9E}" destId="{B123CBED-C8BD-4D2B-BB6A-F038976280C1}" srcOrd="0" destOrd="0" presId="urn:microsoft.com/office/officeart/2005/8/layout/hierarchy2"/>
    <dgm:cxn modelId="{1DDA75C0-3042-4F80-A760-9B8E8E9525F4}" srcId="{F91EDE5F-6D6B-4B5F-B9A6-8AA8E0BD08C7}" destId="{02032C31-9E90-4D03-A348-01535B6C9D48}" srcOrd="0" destOrd="0" parTransId="{87FC1F25-FC33-4A7E-8920-E7C48CEF693B}" sibTransId="{98699EB4-2F66-4260-AA4A-69D2303FD501}"/>
    <dgm:cxn modelId="{1400BAF3-6143-47A2-92CE-D29A33AA7A76}" type="presParOf" srcId="{3BAB9CE2-DF06-406E-B34C-F8236FAA8C80}" destId="{B39C2FB6-EC2B-4869-B51F-B5AC2337719D}" srcOrd="0" destOrd="0" presId="urn:microsoft.com/office/officeart/2005/8/layout/hierarchy2"/>
    <dgm:cxn modelId="{ACBCBF22-47B8-42A8-B67E-EC9724420550}" type="presParOf" srcId="{B39C2FB6-EC2B-4869-B51F-B5AC2337719D}" destId="{FC8D6055-C2C7-4006-8EC4-737FD5EF7670}" srcOrd="0" destOrd="0" presId="urn:microsoft.com/office/officeart/2005/8/layout/hierarchy2"/>
    <dgm:cxn modelId="{22195703-E5AD-4769-B905-FBECBBAAC05E}" type="presParOf" srcId="{B39C2FB6-EC2B-4869-B51F-B5AC2337719D}" destId="{BCBFF89A-17BB-4B88-A8D5-703B5CA8F633}" srcOrd="1" destOrd="0" presId="urn:microsoft.com/office/officeart/2005/8/layout/hierarchy2"/>
    <dgm:cxn modelId="{3DC13D33-6FB2-4A03-8274-794BE75944A3}" type="presParOf" srcId="{BCBFF89A-17BB-4B88-A8D5-703B5CA8F633}" destId="{701FE5AB-F21A-4EC6-BD67-4DB10913B4BC}" srcOrd="0" destOrd="0" presId="urn:microsoft.com/office/officeart/2005/8/layout/hierarchy2"/>
    <dgm:cxn modelId="{D2DE07BD-89C2-41B2-974D-4A9425281BC1}" type="presParOf" srcId="{701FE5AB-F21A-4EC6-BD67-4DB10913B4BC}" destId="{48F9468E-F06B-43B1-BE6E-D4293902C65A}" srcOrd="0" destOrd="0" presId="urn:microsoft.com/office/officeart/2005/8/layout/hierarchy2"/>
    <dgm:cxn modelId="{CF75B809-C9C2-45D6-80D7-4C94CB730E19}" type="presParOf" srcId="{BCBFF89A-17BB-4B88-A8D5-703B5CA8F633}" destId="{FC0BDDC9-1437-4333-8045-36978BFD26D8}" srcOrd="1" destOrd="0" presId="urn:microsoft.com/office/officeart/2005/8/layout/hierarchy2"/>
    <dgm:cxn modelId="{AA43F400-857C-4EB5-BA15-B783262E9993}" type="presParOf" srcId="{FC0BDDC9-1437-4333-8045-36978BFD26D8}" destId="{D78906CD-C812-4F5A-A433-C5CA2B18F0BB}" srcOrd="0" destOrd="0" presId="urn:microsoft.com/office/officeart/2005/8/layout/hierarchy2"/>
    <dgm:cxn modelId="{BFF59458-ED4A-4E10-B4A3-054704AE7216}" type="presParOf" srcId="{FC0BDDC9-1437-4333-8045-36978BFD26D8}" destId="{716CC0EC-2D34-4CD5-B285-2C63069EEFEF}" srcOrd="1" destOrd="0" presId="urn:microsoft.com/office/officeart/2005/8/layout/hierarchy2"/>
    <dgm:cxn modelId="{F66D92C8-E725-42C6-A856-A20D6A3905B4}" type="presParOf" srcId="{BCBFF89A-17BB-4B88-A8D5-703B5CA8F633}" destId="{40C213B7-3313-4C4C-965B-49EE59C84F4D}" srcOrd="2" destOrd="0" presId="urn:microsoft.com/office/officeart/2005/8/layout/hierarchy2"/>
    <dgm:cxn modelId="{4BBC0E43-67BB-4033-9FAE-1997128649EF}" type="presParOf" srcId="{40C213B7-3313-4C4C-965B-49EE59C84F4D}" destId="{64DE06A8-5972-4482-BA41-964A1496CD25}" srcOrd="0" destOrd="0" presId="urn:microsoft.com/office/officeart/2005/8/layout/hierarchy2"/>
    <dgm:cxn modelId="{A208FF18-9BCD-447C-AE49-8AABC36D861C}" type="presParOf" srcId="{BCBFF89A-17BB-4B88-A8D5-703B5CA8F633}" destId="{A953740F-3DE8-4AA9-822A-4EA7DDA831A9}" srcOrd="3" destOrd="0" presId="urn:microsoft.com/office/officeart/2005/8/layout/hierarchy2"/>
    <dgm:cxn modelId="{D490F26E-D047-41CB-9882-F96A4BF80812}" type="presParOf" srcId="{A953740F-3DE8-4AA9-822A-4EA7DDA831A9}" destId="{B123CBED-C8BD-4D2B-BB6A-F038976280C1}" srcOrd="0" destOrd="0" presId="urn:microsoft.com/office/officeart/2005/8/layout/hierarchy2"/>
    <dgm:cxn modelId="{1F6ADFAE-4749-45C4-99A2-70B7BBEE35F9}" type="presParOf" srcId="{A953740F-3DE8-4AA9-822A-4EA7DDA831A9}" destId="{5B336117-62DD-4FC7-9A52-D650B89293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BC600-751F-461E-A52D-4E7DE02D028C}">
      <dsp:nvSpPr>
        <dsp:cNvPr id="0" name=""/>
        <dsp:cNvSpPr/>
      </dsp:nvSpPr>
      <dsp:spPr>
        <a:xfrm>
          <a:off x="1555" y="294385"/>
          <a:ext cx="1788175" cy="894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 Outcomes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5" y="294385"/>
        <a:ext cx="1788175" cy="894087"/>
      </dsp:txXfrm>
    </dsp:sp>
    <dsp:sp modelId="{567E45C6-82A1-493D-8E6A-BB30FB01392A}">
      <dsp:nvSpPr>
        <dsp:cNvPr id="0" name=""/>
        <dsp:cNvSpPr/>
      </dsp:nvSpPr>
      <dsp:spPr>
        <a:xfrm>
          <a:off x="180373" y="1188473"/>
          <a:ext cx="178817" cy="54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132"/>
              </a:lnTo>
              <a:lnTo>
                <a:pt x="178817" y="54713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341C9-953B-4763-A544-E37DFAD328D9}">
      <dsp:nvSpPr>
        <dsp:cNvPr id="0" name=""/>
        <dsp:cNvSpPr/>
      </dsp:nvSpPr>
      <dsp:spPr>
        <a:xfrm>
          <a:off x="359190" y="1411994"/>
          <a:ext cx="1430540" cy="647221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Employment</a:t>
          </a:r>
        </a:p>
      </dsp:txBody>
      <dsp:txXfrm>
        <a:off x="359190" y="1411994"/>
        <a:ext cx="1430540" cy="647221"/>
      </dsp:txXfrm>
    </dsp:sp>
    <dsp:sp modelId="{42AD910A-051F-4D6F-BF91-5E39DBED3272}">
      <dsp:nvSpPr>
        <dsp:cNvPr id="0" name=""/>
        <dsp:cNvSpPr/>
      </dsp:nvSpPr>
      <dsp:spPr>
        <a:xfrm>
          <a:off x="180373" y="1188473"/>
          <a:ext cx="178817" cy="1454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559"/>
              </a:lnTo>
              <a:lnTo>
                <a:pt x="178817" y="145455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D5D88-EF6D-4382-BB55-B565380CB21E}">
      <dsp:nvSpPr>
        <dsp:cNvPr id="0" name=""/>
        <dsp:cNvSpPr/>
      </dsp:nvSpPr>
      <dsp:spPr>
        <a:xfrm>
          <a:off x="359190" y="2282737"/>
          <a:ext cx="1430540" cy="720589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Choice &amp; Control</a:t>
          </a:r>
          <a:endParaRPr lang="en-US" sz="1600" kern="1200" dirty="0"/>
        </a:p>
      </dsp:txBody>
      <dsp:txXfrm>
        <a:off x="359190" y="2282737"/>
        <a:ext cx="1430540" cy="720589"/>
      </dsp:txXfrm>
    </dsp:sp>
    <dsp:sp modelId="{792AAEDD-8F0B-49B9-87DF-736F9D297893}">
      <dsp:nvSpPr>
        <dsp:cNvPr id="0" name=""/>
        <dsp:cNvSpPr/>
      </dsp:nvSpPr>
      <dsp:spPr>
        <a:xfrm>
          <a:off x="180373" y="1188473"/>
          <a:ext cx="178817" cy="2361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987"/>
              </a:lnTo>
              <a:lnTo>
                <a:pt x="178817" y="2361987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37650-81B4-4856-94F3-3AD37974997B}">
      <dsp:nvSpPr>
        <dsp:cNvPr id="0" name=""/>
        <dsp:cNvSpPr/>
      </dsp:nvSpPr>
      <dsp:spPr>
        <a:xfrm>
          <a:off x="359190" y="3226849"/>
          <a:ext cx="1430540" cy="647221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Relationships</a:t>
          </a:r>
          <a:endParaRPr lang="en-US" sz="1600" kern="1200" dirty="0"/>
        </a:p>
      </dsp:txBody>
      <dsp:txXfrm>
        <a:off x="359190" y="3226849"/>
        <a:ext cx="1430540" cy="647221"/>
      </dsp:txXfrm>
    </dsp:sp>
    <dsp:sp modelId="{89275177-BB2B-4553-9510-EB76729D6516}">
      <dsp:nvSpPr>
        <dsp:cNvPr id="0" name=""/>
        <dsp:cNvSpPr/>
      </dsp:nvSpPr>
      <dsp:spPr>
        <a:xfrm>
          <a:off x="180373" y="1188473"/>
          <a:ext cx="178817" cy="326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9414"/>
              </a:lnTo>
              <a:lnTo>
                <a:pt x="178817" y="3269414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1B6A4-7233-4958-A803-9365BB069165}">
      <dsp:nvSpPr>
        <dsp:cNvPr id="0" name=""/>
        <dsp:cNvSpPr/>
      </dsp:nvSpPr>
      <dsp:spPr>
        <a:xfrm>
          <a:off x="359190" y="4097592"/>
          <a:ext cx="1430540" cy="720589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 Inclusion</a:t>
          </a:r>
          <a:endParaRPr lang="en-US" sz="1600" kern="1200" dirty="0"/>
        </a:p>
      </dsp:txBody>
      <dsp:txXfrm>
        <a:off x="359190" y="4097592"/>
        <a:ext cx="1430540" cy="720589"/>
      </dsp:txXfrm>
    </dsp:sp>
    <dsp:sp modelId="{41CD5ABC-186B-42C7-8F51-F83CDBD748F6}">
      <dsp:nvSpPr>
        <dsp:cNvPr id="0" name=""/>
        <dsp:cNvSpPr/>
      </dsp:nvSpPr>
      <dsp:spPr>
        <a:xfrm>
          <a:off x="2236774" y="294385"/>
          <a:ext cx="1788175" cy="894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Indicators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774" y="294385"/>
        <a:ext cx="1788175" cy="894087"/>
      </dsp:txXfrm>
    </dsp:sp>
    <dsp:sp modelId="{8B419C33-A570-467B-A5CB-F7D1F6F49380}">
      <dsp:nvSpPr>
        <dsp:cNvPr id="0" name=""/>
        <dsp:cNvSpPr/>
      </dsp:nvSpPr>
      <dsp:spPr>
        <a:xfrm>
          <a:off x="2415592" y="1188473"/>
          <a:ext cx="178817" cy="547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132"/>
              </a:lnTo>
              <a:lnTo>
                <a:pt x="178817" y="54713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DF0E7-BDCA-4578-B23B-AE7CE1BC8D5B}">
      <dsp:nvSpPr>
        <dsp:cNvPr id="0" name=""/>
        <dsp:cNvSpPr/>
      </dsp:nvSpPr>
      <dsp:spPr>
        <a:xfrm>
          <a:off x="2594409" y="1411994"/>
          <a:ext cx="1430540" cy="647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Information &amp; Planning</a:t>
          </a:r>
          <a:endParaRPr lang="en-US" sz="1600" kern="1200" dirty="0"/>
        </a:p>
      </dsp:txBody>
      <dsp:txXfrm>
        <a:off x="2594409" y="1411994"/>
        <a:ext cx="1430540" cy="647221"/>
      </dsp:txXfrm>
    </dsp:sp>
    <dsp:sp modelId="{D2D1188A-08E8-4FF1-B115-321260253336}">
      <dsp:nvSpPr>
        <dsp:cNvPr id="0" name=""/>
        <dsp:cNvSpPr/>
      </dsp:nvSpPr>
      <dsp:spPr>
        <a:xfrm>
          <a:off x="2415592" y="1188473"/>
          <a:ext cx="178817" cy="1398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071"/>
              </a:lnTo>
              <a:lnTo>
                <a:pt x="178817" y="1398071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9791D-B997-4E35-B6EA-0BD57643B78A}">
      <dsp:nvSpPr>
        <dsp:cNvPr id="0" name=""/>
        <dsp:cNvSpPr/>
      </dsp:nvSpPr>
      <dsp:spPr>
        <a:xfrm>
          <a:off x="2594409" y="2282737"/>
          <a:ext cx="1430540" cy="607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Access to Supports</a:t>
          </a:r>
          <a:endParaRPr lang="en-US" sz="1600" kern="1200" dirty="0"/>
        </a:p>
      </dsp:txBody>
      <dsp:txXfrm>
        <a:off x="2594409" y="2282737"/>
        <a:ext cx="1430540" cy="607613"/>
      </dsp:txXfrm>
    </dsp:sp>
    <dsp:sp modelId="{E2998811-9D16-4845-8BDD-8E6F703215E7}">
      <dsp:nvSpPr>
        <dsp:cNvPr id="0" name=""/>
        <dsp:cNvSpPr/>
      </dsp:nvSpPr>
      <dsp:spPr>
        <a:xfrm>
          <a:off x="2415592" y="1188473"/>
          <a:ext cx="178817" cy="226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6301"/>
              </a:lnTo>
              <a:lnTo>
                <a:pt x="178817" y="2266301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F8FDA-DAFD-4C1D-B26A-9534AE85A739}">
      <dsp:nvSpPr>
        <dsp:cNvPr id="0" name=""/>
        <dsp:cNvSpPr/>
      </dsp:nvSpPr>
      <dsp:spPr>
        <a:xfrm>
          <a:off x="2594409" y="3113872"/>
          <a:ext cx="1430540" cy="681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 Connections</a:t>
          </a:r>
          <a:endParaRPr lang="en-US" sz="1600" kern="1200" dirty="0"/>
        </a:p>
      </dsp:txBody>
      <dsp:txXfrm>
        <a:off x="2594409" y="3113872"/>
        <a:ext cx="1430540" cy="681804"/>
      </dsp:txXfrm>
    </dsp:sp>
    <dsp:sp modelId="{99A96517-9F84-4E88-9680-E6EDD8201B9B}">
      <dsp:nvSpPr>
        <dsp:cNvPr id="0" name=""/>
        <dsp:cNvSpPr/>
      </dsp:nvSpPr>
      <dsp:spPr>
        <a:xfrm>
          <a:off x="2415592" y="1188473"/>
          <a:ext cx="178817" cy="3121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1089"/>
              </a:lnTo>
              <a:lnTo>
                <a:pt x="178817" y="312108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EDF67-8945-4D01-8BA3-3D9F27AF449F}">
      <dsp:nvSpPr>
        <dsp:cNvPr id="0" name=""/>
        <dsp:cNvSpPr/>
      </dsp:nvSpPr>
      <dsp:spPr>
        <a:xfrm>
          <a:off x="2594409" y="4019199"/>
          <a:ext cx="1430540" cy="580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Choice &amp; Control</a:t>
          </a:r>
          <a:endParaRPr lang="en-US" sz="1600" kern="1200" dirty="0"/>
        </a:p>
      </dsp:txBody>
      <dsp:txXfrm>
        <a:off x="2594409" y="4019199"/>
        <a:ext cx="1430540" cy="580727"/>
      </dsp:txXfrm>
    </dsp:sp>
    <dsp:sp modelId="{12C9308A-E205-481C-8FDA-9F6DC0B064EE}">
      <dsp:nvSpPr>
        <dsp:cNvPr id="0" name=""/>
        <dsp:cNvSpPr/>
      </dsp:nvSpPr>
      <dsp:spPr>
        <a:xfrm>
          <a:off x="4471993" y="294385"/>
          <a:ext cx="1788175" cy="894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Health, Welfare, &amp; Rights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1993" y="294385"/>
        <a:ext cx="1788175" cy="894087"/>
      </dsp:txXfrm>
    </dsp:sp>
    <dsp:sp modelId="{BB157C66-C8DD-4132-8102-FCC205CDD010}">
      <dsp:nvSpPr>
        <dsp:cNvPr id="0" name=""/>
        <dsp:cNvSpPr/>
      </dsp:nvSpPr>
      <dsp:spPr>
        <a:xfrm>
          <a:off x="4650811" y="1188473"/>
          <a:ext cx="178817" cy="50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576"/>
              </a:lnTo>
              <a:lnTo>
                <a:pt x="178817" y="506576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9F43B-C4E2-47BF-A431-A3A46D8D3491}">
      <dsp:nvSpPr>
        <dsp:cNvPr id="0" name=""/>
        <dsp:cNvSpPr/>
      </dsp:nvSpPr>
      <dsp:spPr>
        <a:xfrm>
          <a:off x="4829628" y="1411994"/>
          <a:ext cx="1430540" cy="566109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Health &amp; Wellness</a:t>
          </a:r>
          <a:endParaRPr lang="en-US" sz="1600" kern="1200" dirty="0"/>
        </a:p>
      </dsp:txBody>
      <dsp:txXfrm>
        <a:off x="4829628" y="1411994"/>
        <a:ext cx="1430540" cy="566109"/>
      </dsp:txXfrm>
    </dsp:sp>
    <dsp:sp modelId="{7F4AEE72-AC58-439B-BDCD-10946BDC265E}">
      <dsp:nvSpPr>
        <dsp:cNvPr id="0" name=""/>
        <dsp:cNvSpPr/>
      </dsp:nvSpPr>
      <dsp:spPr>
        <a:xfrm>
          <a:off x="4650811" y="1188473"/>
          <a:ext cx="178817" cy="126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032"/>
              </a:lnTo>
              <a:lnTo>
                <a:pt x="178817" y="126903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8785A-B167-4229-A21E-D0C6CA6FECE8}">
      <dsp:nvSpPr>
        <dsp:cNvPr id="0" name=""/>
        <dsp:cNvSpPr/>
      </dsp:nvSpPr>
      <dsp:spPr>
        <a:xfrm>
          <a:off x="4829628" y="2201626"/>
          <a:ext cx="1430540" cy="511757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Safety</a:t>
          </a:r>
          <a:endParaRPr lang="en-US" sz="1600" kern="1200" dirty="0"/>
        </a:p>
      </dsp:txBody>
      <dsp:txXfrm>
        <a:off x="4829628" y="2201626"/>
        <a:ext cx="1430540" cy="511757"/>
      </dsp:txXfrm>
    </dsp:sp>
    <dsp:sp modelId="{91CDFB0F-4095-42E3-B13D-A251A1E707BC}">
      <dsp:nvSpPr>
        <dsp:cNvPr id="0" name=""/>
        <dsp:cNvSpPr/>
      </dsp:nvSpPr>
      <dsp:spPr>
        <a:xfrm>
          <a:off x="4650811" y="1188473"/>
          <a:ext cx="178817" cy="209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213"/>
              </a:lnTo>
              <a:lnTo>
                <a:pt x="178817" y="209521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30814-3913-48FF-9868-86A3E0CF14E6}">
      <dsp:nvSpPr>
        <dsp:cNvPr id="0" name=""/>
        <dsp:cNvSpPr/>
      </dsp:nvSpPr>
      <dsp:spPr>
        <a:xfrm>
          <a:off x="4829628" y="2936906"/>
          <a:ext cx="1430540" cy="693561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Respect &amp; Rights</a:t>
          </a:r>
          <a:endParaRPr lang="en-US" sz="1600" kern="1200" dirty="0"/>
        </a:p>
      </dsp:txBody>
      <dsp:txXfrm>
        <a:off x="4829628" y="2936906"/>
        <a:ext cx="1430540" cy="693561"/>
      </dsp:txXfrm>
    </dsp:sp>
    <dsp:sp modelId="{194D15E8-212B-4452-B27F-7B748A571D50}">
      <dsp:nvSpPr>
        <dsp:cNvPr id="0" name=""/>
        <dsp:cNvSpPr/>
      </dsp:nvSpPr>
      <dsp:spPr>
        <a:xfrm>
          <a:off x="6707212" y="294385"/>
          <a:ext cx="1788175" cy="894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 Performance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7212" y="294385"/>
        <a:ext cx="1788175" cy="894087"/>
      </dsp:txXfrm>
    </dsp:sp>
    <dsp:sp modelId="{C15FBD28-BD07-4BE7-9287-53FFC7E59D3E}">
      <dsp:nvSpPr>
        <dsp:cNvPr id="0" name=""/>
        <dsp:cNvSpPr/>
      </dsp:nvSpPr>
      <dsp:spPr>
        <a:xfrm>
          <a:off x="6886030" y="1188473"/>
          <a:ext cx="178817" cy="57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298"/>
              </a:lnTo>
              <a:lnTo>
                <a:pt x="178817" y="57029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48CBF-B03B-407A-9BFF-15806C6BB7FF}">
      <dsp:nvSpPr>
        <dsp:cNvPr id="0" name=""/>
        <dsp:cNvSpPr/>
      </dsp:nvSpPr>
      <dsp:spPr>
        <a:xfrm>
          <a:off x="7064847" y="1411994"/>
          <a:ext cx="1430540" cy="693552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 Coordination</a:t>
          </a:r>
          <a:endParaRPr lang="en-US" sz="1600" kern="1200" dirty="0"/>
        </a:p>
      </dsp:txBody>
      <dsp:txXfrm>
        <a:off x="7064847" y="1411994"/>
        <a:ext cx="1430540" cy="693552"/>
      </dsp:txXfrm>
    </dsp:sp>
    <dsp:sp modelId="{C8717A2A-A0EA-4392-8A05-79CBE4996622}">
      <dsp:nvSpPr>
        <dsp:cNvPr id="0" name=""/>
        <dsp:cNvSpPr/>
      </dsp:nvSpPr>
      <dsp:spPr>
        <a:xfrm>
          <a:off x="6886030" y="1188473"/>
          <a:ext cx="178817" cy="147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689"/>
              </a:lnTo>
              <a:lnTo>
                <a:pt x="178817" y="147068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A2A0E-452C-4490-806F-1516CB1A046A}">
      <dsp:nvSpPr>
        <dsp:cNvPr id="0" name=""/>
        <dsp:cNvSpPr/>
      </dsp:nvSpPr>
      <dsp:spPr>
        <a:xfrm>
          <a:off x="7064847" y="2329069"/>
          <a:ext cx="1430540" cy="660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Incidents &amp; Mortality</a:t>
          </a:r>
          <a:endParaRPr lang="en-US" sz="1600" kern="1200" dirty="0"/>
        </a:p>
      </dsp:txBody>
      <dsp:txXfrm>
        <a:off x="7064847" y="2329069"/>
        <a:ext cx="1430540" cy="660185"/>
      </dsp:txXfrm>
    </dsp:sp>
    <dsp:sp modelId="{1061DB02-9C34-4FFC-A5D4-77FA4C8EFB8C}">
      <dsp:nvSpPr>
        <dsp:cNvPr id="0" name=""/>
        <dsp:cNvSpPr/>
      </dsp:nvSpPr>
      <dsp:spPr>
        <a:xfrm>
          <a:off x="6886030" y="1188473"/>
          <a:ext cx="178817" cy="228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182"/>
              </a:lnTo>
              <a:lnTo>
                <a:pt x="178817" y="228018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11CE3-0DB0-4578-90A6-FC8425CF0AB3}">
      <dsp:nvSpPr>
        <dsp:cNvPr id="0" name=""/>
        <dsp:cNvSpPr/>
      </dsp:nvSpPr>
      <dsp:spPr>
        <a:xfrm>
          <a:off x="7064847" y="3212776"/>
          <a:ext cx="1430540" cy="511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Staff Turnover</a:t>
          </a:r>
          <a:endParaRPr lang="en-US" sz="1600" kern="1200" dirty="0"/>
        </a:p>
      </dsp:txBody>
      <dsp:txXfrm>
        <a:off x="7064847" y="3212776"/>
        <a:ext cx="1430540" cy="5117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D6055-C2C7-4006-8EC4-737FD5EF7670}">
      <dsp:nvSpPr>
        <dsp:cNvPr id="0" name=""/>
        <dsp:cNvSpPr/>
      </dsp:nvSpPr>
      <dsp:spPr>
        <a:xfrm>
          <a:off x="68186" y="1252252"/>
          <a:ext cx="2435367" cy="2175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Comparison</a:t>
          </a:r>
          <a:endParaRPr lang="en-US" sz="3300" kern="1200" dirty="0"/>
        </a:p>
      </dsp:txBody>
      <dsp:txXfrm>
        <a:off x="68186" y="1252252"/>
        <a:ext cx="2435367" cy="2175445"/>
      </dsp:txXfrm>
    </dsp:sp>
    <dsp:sp modelId="{701FE5AB-F21A-4EC6-BD67-4DB10913B4BC}">
      <dsp:nvSpPr>
        <dsp:cNvPr id="0" name=""/>
        <dsp:cNvSpPr/>
      </dsp:nvSpPr>
      <dsp:spPr>
        <a:xfrm rot="19457599">
          <a:off x="2302104" y="1672698"/>
          <a:ext cx="214325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143255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9457599">
        <a:off x="3320150" y="1660953"/>
        <a:ext cx="107162" cy="107162"/>
      </dsp:txXfrm>
    </dsp:sp>
    <dsp:sp modelId="{D78906CD-C812-4F5A-A433-C5CA2B18F0BB}">
      <dsp:nvSpPr>
        <dsp:cNvPr id="0" name=""/>
        <dsp:cNvSpPr/>
      </dsp:nvSpPr>
      <dsp:spPr>
        <a:xfrm>
          <a:off x="4243910" y="1371"/>
          <a:ext cx="4350891" cy="2175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NCI outcomes vs available population data (e.g., obesity)</a:t>
          </a:r>
          <a:endParaRPr lang="en-US" sz="3300" kern="1200" dirty="0"/>
        </a:p>
      </dsp:txBody>
      <dsp:txXfrm>
        <a:off x="4243910" y="1371"/>
        <a:ext cx="4350891" cy="2175445"/>
      </dsp:txXfrm>
    </dsp:sp>
    <dsp:sp modelId="{40C213B7-3313-4C4C-965B-49EE59C84F4D}">
      <dsp:nvSpPr>
        <dsp:cNvPr id="0" name=""/>
        <dsp:cNvSpPr/>
      </dsp:nvSpPr>
      <dsp:spPr>
        <a:xfrm rot="2142401">
          <a:off x="2302104" y="2923579"/>
          <a:ext cx="2143255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143255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2142401">
        <a:off x="3320150" y="2911834"/>
        <a:ext cx="107162" cy="107162"/>
      </dsp:txXfrm>
    </dsp:sp>
    <dsp:sp modelId="{B123CBED-C8BD-4D2B-BB6A-F038976280C1}">
      <dsp:nvSpPr>
        <dsp:cNvPr id="0" name=""/>
        <dsp:cNvSpPr/>
      </dsp:nvSpPr>
      <dsp:spPr>
        <a:xfrm>
          <a:off x="4243910" y="2503133"/>
          <a:ext cx="4350891" cy="217544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>
              <a:solidFill>
                <a:schemeClr val="tx1"/>
              </a:solidFill>
            </a:rPr>
            <a:t>Survey general community using NCI (e.g., Kentucky: </a:t>
          </a:r>
          <a:r>
            <a:rPr lang="en-US" sz="2000" i="1" kern="1200" dirty="0" smtClean="0">
              <a:solidFill>
                <a:schemeClr val="tx1"/>
              </a:solidFill>
            </a:rPr>
            <a:t>Sheppard-Jones, Prout, &amp; Kleinert, 2005</a:t>
          </a:r>
          <a:r>
            <a:rPr lang="en-AU" sz="3000" kern="1200" dirty="0" smtClean="0">
              <a:solidFill>
                <a:schemeClr val="tx1"/>
              </a:solidFill>
            </a:rPr>
            <a:t>)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4243910" y="2503133"/>
        <a:ext cx="4350891" cy="2175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0.4685</cdr:x>
      <cdr:y>0.63662</cdr:y>
    </cdr:from>
    <cdr:to>
      <cdr:x>0.82287</cdr:x>
      <cdr:y>0.98146</cdr:y>
    </cdr:to>
    <cdr:sp macro="" textlink="">
      <cdr:nvSpPr>
        <cdr:cNvPr id="8" name="Oval 7"/>
        <cdr:cNvSpPr/>
      </cdr:nvSpPr>
      <cdr:spPr>
        <a:xfrm xmlns:a="http://schemas.openxmlformats.org/drawingml/2006/main">
          <a:off x="4283964" y="3456379"/>
          <a:ext cx="3240359" cy="187221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>
            <a:alpha val="15000"/>
          </a:srgbClr>
        </a:solidFill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0.25588</cdr:x>
      <cdr:y>0.22547</cdr:y>
    </cdr:from>
    <cdr:to>
      <cdr:x>0.42913</cdr:x>
      <cdr:y>0.30505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39752" y="1224136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1" dirty="0" smtClean="0">
              <a:solidFill>
                <a:srgbClr val="FF0000"/>
              </a:solidFill>
            </a:rPr>
            <a:t>Own home</a:t>
          </a:r>
          <a:endParaRPr lang="en-US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0.05901</cdr:x>
      <cdr:y>0.7162</cdr:y>
    </cdr:from>
    <cdr:to>
      <cdr:x>0.22039</cdr:x>
      <cdr:y>0.83557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552" y="3888432"/>
          <a:ext cx="147565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1" dirty="0" smtClean="0">
              <a:solidFill>
                <a:srgbClr val="7030A0"/>
              </a:solidFill>
            </a:rPr>
            <a:t>Group home</a:t>
          </a:r>
          <a:endParaRPr lang="en-US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0.17713</cdr:x>
      <cdr:y>0.21221</cdr:y>
    </cdr:from>
    <cdr:to>
      <cdr:x>0.18213</cdr:x>
      <cdr:y>0.76925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1619672" y="1152128"/>
          <a:ext cx="45719" cy="3024336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rgbClr val="00B05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0.35825</cdr:x>
      <cdr:y>0.3581</cdr:y>
    </cdr:from>
    <cdr:to>
      <cdr:x>0.36325</cdr:x>
      <cdr:y>0.79578</cdr:y>
    </cdr:to>
    <cdr:sp macro="" textlink="">
      <cdr:nvSpPr>
        <cdr:cNvPr id="7" name="Straight Arrow Connector 6"/>
        <cdr:cNvSpPr/>
      </cdr:nvSpPr>
      <cdr:spPr>
        <a:xfrm xmlns:a="http://schemas.openxmlformats.org/drawingml/2006/main">
          <a:off x="3275856" y="1944216"/>
          <a:ext cx="45719" cy="237626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44450" cap="flat" cmpd="sng" algn="ctr">
          <a:solidFill>
            <a:srgbClr val="00B050"/>
          </a:solidFill>
          <a:prstDash val="solid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Arial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Arial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Arial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Arial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Arial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Arial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Arial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Arial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0.41711</cdr:x>
      <cdr:y>0.44091</cdr:y>
    </cdr:from>
    <cdr:to>
      <cdr:x>0.70723</cdr:x>
      <cdr:y>0.70576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623320" y="2277616"/>
          <a:ext cx="2520280" cy="136815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0.71552</cdr:x>
      <cdr:y>0.16212</cdr:y>
    </cdr:from>
    <cdr:to>
      <cdr:x>0.99736</cdr:x>
      <cdr:y>0.46879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215608" y="837456"/>
          <a:ext cx="2448272" cy="1584176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A742F-5192-40E4-9EEA-AC3D56AA6F5A}" type="datetimeFigureOut">
              <a:rPr lang="en-US" smtClean="0"/>
              <a:pPr/>
              <a:t>7/9/2012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B205-6250-4D31-A089-222162D7A8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B205-6250-4D31-A089-222162D7A8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689AF-5CAF-4DA2-9078-26FDF2C6B8B7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500E6-198E-4071-A3C6-5F1805637C6C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9C297-5D69-40C2-B720-CF7BA8050701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9C297-5D69-40C2-B720-CF7BA8050701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B205-6250-4D31-A089-222162D7A8B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A related condition clause </a:t>
            </a:r>
            <a:r>
              <a:rPr lang="en-AU" dirty="0" smtClean="0"/>
              <a:t>means that people with autism/ASD as well as other specified conditions are specifically identified by disability category as eligible for the state’s developmental disability services </a:t>
            </a:r>
            <a:r>
              <a:rPr lang="en-AU" i="1" dirty="0" smtClean="0"/>
              <a:t>provided they meet functional skill and IQ limitations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b="1" dirty="0" smtClean="0"/>
              <a:t>Autism-specific HCBS waiver </a:t>
            </a:r>
            <a:r>
              <a:rPr lang="en-AU" dirty="0" smtClean="0"/>
              <a:t>which means that in order to be eligible for these services the person </a:t>
            </a:r>
            <a:r>
              <a:rPr lang="en-AU" i="1" dirty="0" smtClean="0"/>
              <a:t>has to have a diagnosis of autism/ASD </a:t>
            </a:r>
            <a:r>
              <a:rPr lang="en-AU" dirty="0" smtClean="0"/>
              <a:t>and have functional skill limitations.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1B205-6250-4D31-A089-222162D7A8BC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1071538" y="0"/>
            <a:ext cx="8072462" cy="5786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AU" sz="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1071536" y="4200304"/>
            <a:ext cx="2304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AU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331912" y="285729"/>
            <a:ext cx="7704138" cy="10001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331912" y="1285860"/>
            <a:ext cx="7704137" cy="500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 | Use Line Dividers To Separate Headings (Shift \)</a:t>
            </a:r>
            <a:endParaRPr lang="en-AU" dirty="0"/>
          </a:p>
        </p:txBody>
      </p:sp>
      <p:sp>
        <p:nvSpPr>
          <p:cNvPr id="11" name="Content Placeholder 25"/>
          <p:cNvSpPr>
            <a:spLocks noGrp="1"/>
          </p:cNvSpPr>
          <p:nvPr>
            <p:ph sz="quarter" idx="11" hasCustomPrompt="1"/>
          </p:nvPr>
        </p:nvSpPr>
        <p:spPr bwMode="black">
          <a:xfrm>
            <a:off x="3428992" y="5286388"/>
            <a:ext cx="5572133" cy="285752"/>
          </a:xfrm>
        </p:spPr>
        <p:txBody>
          <a:bodyPr lIns="0" tIns="0" rIns="0" bIns="0" anchor="ctr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marL="174625" marR="0" lvl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UNIT NAME</a:t>
            </a: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2" hasCustomPrompt="1"/>
          </p:nvPr>
        </p:nvSpPr>
        <p:spPr bwMode="black">
          <a:xfrm>
            <a:off x="3428992" y="5000636"/>
            <a:ext cx="5572133" cy="285752"/>
          </a:xfrm>
        </p:spPr>
        <p:txBody>
          <a:bodyPr lIns="0"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AUTHOR’S NAME | TITLE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8055033" y="5819652"/>
            <a:ext cx="985150" cy="98515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AU" dirty="0" smtClean="0"/>
              <a:t>Insert      Partner Logo </a:t>
            </a:r>
            <a:br>
              <a:rPr lang="en-AU" dirty="0" smtClean="0"/>
            </a:br>
            <a:r>
              <a:rPr lang="en-AU" dirty="0" smtClean="0"/>
              <a:t>- Delete if not required</a:t>
            </a:r>
            <a:endParaRPr lang="en-AU" dirty="0"/>
          </a:p>
        </p:txBody>
      </p:sp>
      <p:grpSp>
        <p:nvGrpSpPr>
          <p:cNvPr id="4" name="Group 20"/>
          <p:cNvGrpSpPr/>
          <p:nvPr/>
        </p:nvGrpSpPr>
        <p:grpSpPr>
          <a:xfrm>
            <a:off x="261938" y="5715016"/>
            <a:ext cx="1612106" cy="789289"/>
            <a:chOff x="261938" y="5715016"/>
            <a:chExt cx="1612106" cy="789289"/>
          </a:xfrm>
        </p:grpSpPr>
        <p:sp>
          <p:nvSpPr>
            <p:cNvPr id="18" name="Rectangle 17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9" name="Picture 18" descr="USY_MB1_rgb_Reversed_Standard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3773" y="5890063"/>
              <a:ext cx="1268436" cy="43919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black">
          <a:xfrm>
            <a:off x="1071538" y="5214950"/>
            <a:ext cx="2266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FACULTY OF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HEALTH SCIENCES</a:t>
            </a:r>
          </a:p>
        </p:txBody>
      </p:sp>
      <p:sp>
        <p:nvSpPr>
          <p:cNvPr id="14" name="Rectangle 13"/>
          <p:cNvSpPr/>
          <p:nvPr/>
        </p:nvSpPr>
        <p:spPr bwMode="black">
          <a:xfrm>
            <a:off x="1071538" y="4214818"/>
            <a:ext cx="22669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CENTRE FOR</a:t>
            </a:r>
            <a:r>
              <a:rPr lang="en-US" sz="1400" baseline="0" dirty="0" smtClean="0">
                <a:solidFill>
                  <a:schemeClr val="tx1"/>
                </a:solidFill>
              </a:rPr>
              <a:t> DISABILITY RESEARCH AND POLICY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465B-5A12-463E-B5F1-89133E6D8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lecture_theat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1691"/>
            <a:ext cx="9144000" cy="351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ltGray"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AU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85720" y="285729"/>
            <a:ext cx="8750330" cy="1000132"/>
          </a:xfrm>
        </p:spPr>
        <p:txBody>
          <a:bodyPr>
            <a:normAutofit/>
          </a:bodyPr>
          <a:lstStyle>
            <a:lvl1pPr algn="l">
              <a:lnSpc>
                <a:spcPts val="31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85720" y="1285860"/>
            <a:ext cx="8750329" cy="500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 | Use Line Dividers To Separate Headings (Shift \)</a:t>
            </a:r>
            <a:endParaRPr lang="en-AU" dirty="0"/>
          </a:p>
        </p:txBody>
      </p:sp>
      <p:sp>
        <p:nvSpPr>
          <p:cNvPr id="19" name="Content Placeholder 25"/>
          <p:cNvSpPr>
            <a:spLocks noGrp="1"/>
          </p:cNvSpPr>
          <p:nvPr>
            <p:ph sz="quarter" idx="11" hasCustomPrompt="1"/>
          </p:nvPr>
        </p:nvSpPr>
        <p:spPr bwMode="black">
          <a:xfrm>
            <a:off x="250826" y="3000372"/>
            <a:ext cx="8750300" cy="285752"/>
          </a:xfrm>
        </p:spPr>
        <p:txBody>
          <a:bodyPr lIns="0" tIns="0" rIns="0" bIns="0" anchor="b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marL="174625" marR="0" lvl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UNIT NAME</a:t>
            </a:r>
          </a:p>
        </p:txBody>
      </p:sp>
      <p:sp>
        <p:nvSpPr>
          <p:cNvPr id="20" name="Content Placeholder 25"/>
          <p:cNvSpPr>
            <a:spLocks noGrp="1"/>
          </p:cNvSpPr>
          <p:nvPr>
            <p:ph sz="quarter" idx="12" hasCustomPrompt="1"/>
          </p:nvPr>
        </p:nvSpPr>
        <p:spPr bwMode="black">
          <a:xfrm>
            <a:off x="250826" y="2714620"/>
            <a:ext cx="8750300" cy="285752"/>
          </a:xfrm>
        </p:spPr>
        <p:txBody>
          <a:bodyPr lIns="0"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AUTHOR’S NAME | TITLE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 bwMode="ltGray">
          <a:xfrm>
            <a:off x="1071536" y="4200304"/>
            <a:ext cx="2304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AU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61938" y="5715016"/>
            <a:ext cx="1612106" cy="789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8" name="Picture 17" descr="USY_MB1_rgb_Reversed_Standard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773" y="5890063"/>
            <a:ext cx="1268436" cy="4391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black">
          <a:xfrm>
            <a:off x="1071538" y="5214950"/>
            <a:ext cx="2266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FACULTY OF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HEALTH SCIENCES</a:t>
            </a:r>
          </a:p>
        </p:txBody>
      </p:sp>
      <p:sp>
        <p:nvSpPr>
          <p:cNvPr id="12" name="Rectangle 11"/>
          <p:cNvSpPr/>
          <p:nvPr/>
        </p:nvSpPr>
        <p:spPr bwMode="black">
          <a:xfrm>
            <a:off x="1071538" y="4214818"/>
            <a:ext cx="22669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CENTRE FOR</a:t>
            </a:r>
            <a:r>
              <a:rPr lang="en-US" sz="1400" baseline="0" dirty="0" smtClean="0">
                <a:solidFill>
                  <a:schemeClr val="tx1"/>
                </a:solidFill>
              </a:rPr>
              <a:t> DISABILITY RESEARCH AND POLICY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AU" sz="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85719" y="1777496"/>
            <a:ext cx="7599393" cy="1080000"/>
          </a:xfrm>
        </p:spPr>
        <p:txBody>
          <a:bodyPr anchor="ctr">
            <a:normAutofit/>
          </a:bodyPr>
          <a:lstStyle>
            <a:lvl1pPr algn="l">
              <a:defRPr sz="2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SECTION DIVIDER  [1 line only]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7893038" y="1777495"/>
            <a:ext cx="1143012" cy="1080000"/>
          </a:xfrm>
        </p:spPr>
        <p:txBody>
          <a:bodyPr anchor="ctr"/>
          <a:lstStyle>
            <a:lvl1pPr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7893038" y="2857496"/>
            <a:ext cx="1144800" cy="142875"/>
          </a:xfrm>
        </p:spPr>
        <p:txBody>
          <a:bodyPr>
            <a:noAutofit/>
          </a:bodyPr>
          <a:lstStyle>
            <a:lvl1pPr algn="ctr"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section number</a:t>
            </a:r>
            <a:endParaRPr lang="en-AU" dirty="0"/>
          </a:p>
        </p:txBody>
      </p:sp>
      <p:sp>
        <p:nvSpPr>
          <p:cNvPr id="32" name="Rectangle 31"/>
          <p:cNvSpPr/>
          <p:nvPr/>
        </p:nvSpPr>
        <p:spPr bwMode="white">
          <a:xfrm flipH="1">
            <a:off x="-5" y="5715016"/>
            <a:ext cx="9144001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Rectangle 32"/>
          <p:cNvSpPr/>
          <p:nvPr/>
        </p:nvSpPr>
        <p:spPr bwMode="ltGray">
          <a:xfrm>
            <a:off x="855117" y="5248014"/>
            <a:ext cx="1359429" cy="1359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AU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24627" y="5966641"/>
            <a:ext cx="1267200" cy="640800"/>
            <a:chOff x="261938" y="5715016"/>
            <a:chExt cx="1612106" cy="789289"/>
          </a:xfrm>
        </p:grpSpPr>
        <p:sp>
          <p:nvSpPr>
            <p:cNvPr id="16" name="Rectangle 15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8" name="Picture 17" descr="USY_MB1_rgb_Reversed_Standard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3773" y="5890063"/>
              <a:ext cx="1268436" cy="43919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783634"/>
            <a:ext cx="4270375" cy="450288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773238"/>
            <a:ext cx="4321175" cy="3941761"/>
          </a:xfrm>
        </p:spPr>
        <p:txBody>
          <a:bodyPr anchor="t"/>
          <a:lstStyle>
            <a:lvl1pPr algn="ctr">
              <a:buNone/>
              <a:defRPr baseline="0"/>
            </a:lvl1pPr>
          </a:lstStyle>
          <a:p>
            <a:r>
              <a:rPr lang="en-AU" dirty="0" smtClean="0"/>
              <a:t>PLACE IMAGE HERE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715000"/>
            <a:ext cx="4392613" cy="593725"/>
          </a:xfrm>
        </p:spPr>
        <p:txBody>
          <a:bodyPr anchor="t">
            <a:normAutofit/>
          </a:bodyPr>
          <a:lstStyle>
            <a:lvl1pPr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Caption copy goes here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7" y="1773238"/>
            <a:ext cx="4270375" cy="4513281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715001"/>
            <a:ext cx="4392613" cy="428644"/>
          </a:xfrm>
        </p:spPr>
        <p:txBody>
          <a:bodyPr anchor="t">
            <a:normAutofit/>
          </a:bodyPr>
          <a:lstStyle>
            <a:lvl1pPr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Caption copy goes here</a:t>
            </a:r>
            <a:endParaRPr lang="en-AU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6" hasCustomPrompt="1"/>
          </p:nvPr>
        </p:nvSpPr>
        <p:spPr>
          <a:xfrm>
            <a:off x="250826" y="1764138"/>
            <a:ext cx="4319004" cy="3950861"/>
          </a:xfrm>
        </p:spPr>
        <p:txBody>
          <a:bodyPr anchor="t"/>
          <a:lstStyle>
            <a:lvl1pPr marL="174625" marR="0" indent="-174625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en-AU" dirty="0" smtClean="0"/>
              <a:t>PLACE TABLE HERE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6143643"/>
            <a:ext cx="4392613" cy="165082"/>
          </a:xfrm>
        </p:spPr>
        <p:txBody>
          <a:bodyPr anchor="ctr">
            <a:noAutofit/>
          </a:bodyPr>
          <a:lstStyle>
            <a:lvl1pPr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XYZ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773238"/>
            <a:ext cx="4270375" cy="4513281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715001"/>
            <a:ext cx="4392613" cy="428644"/>
          </a:xfrm>
        </p:spPr>
        <p:txBody>
          <a:bodyPr anchor="t">
            <a:normAutofit/>
          </a:bodyPr>
          <a:lstStyle>
            <a:lvl1pPr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Caption copy goes here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6143643"/>
            <a:ext cx="4392613" cy="165082"/>
          </a:xfrm>
        </p:spPr>
        <p:txBody>
          <a:bodyPr anchor="ctr">
            <a:noAutofit/>
          </a:bodyPr>
          <a:lstStyle>
            <a:lvl1pPr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XYZ</a:t>
            </a:r>
            <a:endParaRPr lang="en-AU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0825" y="1764139"/>
            <a:ext cx="4321175" cy="3950860"/>
          </a:xfrm>
        </p:spPr>
        <p:txBody>
          <a:bodyPr anchor="t"/>
          <a:lstStyle>
            <a:lvl1pPr marL="174625" marR="0" indent="-174625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AU" dirty="0" smtClean="0"/>
              <a:t>PLACE CHART HERE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50826" y="1773238"/>
            <a:ext cx="8662988" cy="4679949"/>
          </a:xfrm>
        </p:spPr>
        <p:txBody>
          <a:bodyPr anchor="t"/>
          <a:lstStyle>
            <a:lvl1pPr marL="174625" marR="0" indent="-174625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AU" dirty="0" smtClean="0"/>
              <a:t>PLACE IMAGE HERE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773237"/>
            <a:ext cx="4321176" cy="4535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3237"/>
            <a:ext cx="4270375" cy="4535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 flipH="1">
            <a:off x="928662" y="260351"/>
            <a:ext cx="8001056" cy="954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4605" y="6586742"/>
            <a:ext cx="249208" cy="2143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DCBD69-F218-4CEB-A207-271C37625C3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50825" y="6575651"/>
            <a:ext cx="867889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0"/>
          <p:cNvGrpSpPr/>
          <p:nvPr/>
        </p:nvGrpSpPr>
        <p:grpSpPr>
          <a:xfrm>
            <a:off x="250825" y="260350"/>
            <a:ext cx="1612106" cy="789289"/>
            <a:chOff x="261938" y="5715016"/>
            <a:chExt cx="1612106" cy="789289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 descr="USY_MB1_rgb_Reversed_Standard_Logo.pn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433773" y="5890063"/>
              <a:ext cx="1268436" cy="43919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r" defTabSz="914400" rtl="0" eaLnBrk="1" latinLnBrk="0" hangingPunct="1">
        <a:lnSpc>
          <a:spcPts val="25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›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7800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•"/>
        <a:defRPr lang="en-AU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jama.ama-assn.org/content/current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ss.gov/eohhs/docs/dmr/qa-qina-preventive-screenings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hrcnyc.wordpress.com/2012/03/06/health-and-safety-alert-obesity-and-healthy-living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est.mr.state.oh.us/health/documents/Alert54-10-10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staub@hsri.org" TargetMode="External"/><Relationship Id="rId2" Type="http://schemas.openxmlformats.org/officeDocument/2006/relationships/hyperlink" Target="mailto:roger.stancliffe@sydney.edu.a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912" y="285728"/>
            <a:ext cx="7704138" cy="1487087"/>
          </a:xfrm>
        </p:spPr>
        <p:txBody>
          <a:bodyPr>
            <a:normAutofit fontScale="90000"/>
          </a:bodyPr>
          <a:lstStyle/>
          <a:p>
            <a:pPr>
              <a:lnSpc>
                <a:spcPts val="4400"/>
              </a:lnSpc>
            </a:pPr>
            <a:r>
              <a:rPr lang="en-US" sz="4400" b="1" dirty="0" smtClean="0"/>
              <a:t>National Core Indicators: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Outcomes and Services for Adults with Intellectual Disabilities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259632" y="3429000"/>
            <a:ext cx="7660365" cy="144016"/>
          </a:xfrm>
        </p:spPr>
        <p:txBody>
          <a:bodyPr/>
          <a:lstStyle/>
          <a:p>
            <a:pPr algn="l"/>
            <a:r>
              <a:rPr lang="en-AU" sz="2000" b="1" dirty="0" smtClean="0"/>
              <a:t>Sarah Taub</a:t>
            </a:r>
            <a:r>
              <a:rPr lang="en-AU" sz="2000" dirty="0" smtClean="0"/>
              <a:t>, </a:t>
            </a:r>
            <a:r>
              <a:rPr lang="en-AU" sz="2000" i="1" dirty="0" smtClean="0"/>
              <a:t>Human Services Research Institute</a:t>
            </a:r>
          </a:p>
          <a:p>
            <a:pPr algn="l"/>
            <a:r>
              <a:rPr lang="en-AU" sz="2000" b="1" dirty="0" smtClean="0"/>
              <a:t>Roger  J. Stancliffe</a:t>
            </a:r>
            <a:r>
              <a:rPr lang="en-AU" sz="2000" dirty="0" smtClean="0"/>
              <a:t>, </a:t>
            </a:r>
            <a:r>
              <a:rPr lang="en-AU" sz="2000" i="1" dirty="0" smtClean="0"/>
              <a:t>University of Sydney, University of Minnesota</a:t>
            </a:r>
            <a:endParaRPr lang="en-US" sz="2000" i="1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301208"/>
            <a:ext cx="3311558" cy="1556792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9893" y="5259088"/>
            <a:ext cx="2974107" cy="15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532440" cy="10800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AU" b="1" dirty="0" smtClean="0"/>
              <a:t>2. Examples of policy-relevant analyses </a:t>
            </a:r>
            <a:br>
              <a:rPr lang="en-AU" b="1" dirty="0" smtClean="0"/>
            </a:br>
            <a:r>
              <a:rPr lang="en-AU" b="1" dirty="0" smtClean="0"/>
              <a:t>    using NCI data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Choice of Living Arrangements</a:t>
            </a:r>
            <a:endParaRPr lang="en-US" sz="3200" b="1" dirty="0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AU" sz="2400" dirty="0" smtClean="0"/>
              <a:t>Article 19a of the UN Convention on the Rights of Persons with Disabilities (United Nations, 2006) states: 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dirty="0" smtClean="0"/>
              <a:t>“</a:t>
            </a:r>
            <a:r>
              <a:rPr lang="en-AU" sz="2000" i="1" dirty="0" smtClean="0"/>
              <a:t>Persons with disabilities have the opportunity to </a:t>
            </a:r>
            <a:r>
              <a:rPr lang="en-AU" sz="2000" b="1" i="1" dirty="0" smtClean="0"/>
              <a:t>choose </a:t>
            </a:r>
            <a:r>
              <a:rPr lang="en-AU" sz="2000" i="1" dirty="0" smtClean="0"/>
              <a:t>their place of residence and </a:t>
            </a:r>
            <a:r>
              <a:rPr lang="en-AU" sz="2000" b="1" i="1" dirty="0" smtClean="0"/>
              <a:t>where and with whom they live</a:t>
            </a:r>
            <a:r>
              <a:rPr lang="en-AU" sz="2000" i="1" dirty="0" smtClean="0"/>
              <a:t> on an equal basis with others and are not obliged to live in a particular living arrangement</a:t>
            </a:r>
            <a:r>
              <a:rPr lang="en-AU" sz="2000" dirty="0" smtClean="0"/>
              <a:t>”. </a:t>
            </a:r>
          </a:p>
          <a:p>
            <a:pPr lvl="1" eaLnBrk="1" hangingPunct="1"/>
            <a:endParaRPr lang="en-AU" dirty="0" smtClean="0"/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b="1" dirty="0" smtClean="0"/>
          </a:p>
          <a:p>
            <a:pPr lvl="2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31747" name="Picture 5" descr="E:\rogers-on-Delta\My Pictures\UN Disability 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221163"/>
            <a:ext cx="50069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Choice of Living Arrangements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 lvl="1">
              <a:buNone/>
            </a:pPr>
            <a:r>
              <a:rPr lang="en-AU" sz="2800" b="1" dirty="0" smtClean="0"/>
              <a:t>Overall</a:t>
            </a:r>
          </a:p>
          <a:p>
            <a:pPr lvl="1">
              <a:buNone/>
            </a:pPr>
            <a:r>
              <a:rPr lang="en-AU" sz="2800" dirty="0" smtClean="0"/>
              <a:t>  What percentage of adult service users living outside the family home choose where and with whom they live?</a:t>
            </a:r>
          </a:p>
          <a:p>
            <a:pPr lvl="1">
              <a:buNone/>
            </a:pPr>
            <a:endParaRPr lang="en-AU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400" b="1" dirty="0" smtClean="0"/>
              <a:t>POLICY IMPLEMENTATION QUESTION</a:t>
            </a:r>
          </a:p>
        </p:txBody>
      </p:sp>
      <p:pic>
        <p:nvPicPr>
          <p:cNvPr id="2074" name="Picture 26" descr="http://cdn5.fotosearch.com/bthumb/CSP/CSP837/k8376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5013176"/>
            <a:ext cx="2483345" cy="1241674"/>
          </a:xfrm>
          <a:prstGeom prst="rect">
            <a:avLst/>
          </a:prstGeom>
          <a:noFill/>
        </p:spPr>
      </p:pic>
      <p:pic>
        <p:nvPicPr>
          <p:cNvPr id="2076" name="Picture 28" descr="http://cdn6.fotosearch.com/bthumb/CSP/CSP768/k7682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1428750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sz="3200" b="1" dirty="0" smtClean="0"/>
              <a:t>Overall NCI Choice Results 2008</a:t>
            </a:r>
            <a:endParaRPr lang="en-US" sz="3200" b="1" dirty="0" smtClean="0"/>
          </a:p>
        </p:txBody>
      </p:sp>
      <p:graphicFrame>
        <p:nvGraphicFramePr>
          <p:cNvPr id="4198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989138"/>
          <a:ext cx="4041775" cy="4524375"/>
        </p:xfrm>
        <a:graphic>
          <a:graphicData uri="http://schemas.openxmlformats.org/presentationml/2006/ole">
            <p:oleObj spid="_x0000_s1026" r:id="rId4" imgW="4041998" imgH="4523624" progId="Excel.Sheet.8">
              <p:embed/>
            </p:oleObj>
          </a:graphicData>
        </a:graphic>
      </p:graphicFrame>
      <p:graphicFrame>
        <p:nvGraphicFramePr>
          <p:cNvPr id="4198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802313" y="2949575"/>
          <a:ext cx="1951037" cy="2182813"/>
        </p:xfrm>
        <a:graphic>
          <a:graphicData uri="http://schemas.openxmlformats.org/presentationml/2006/ole">
            <p:oleObj spid="_x0000_s1027" r:id="rId5" imgW="1950889" imgH="2182557" progId="Excel.Sheet.8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6778 adult developmental disabilities </a:t>
            </a:r>
            <a:r>
              <a:rPr lang="en-AU" dirty="0" smtClean="0"/>
              <a:t>service users living in non-family-</a:t>
            </a:r>
            <a:r>
              <a:rPr lang="en-US" dirty="0" smtClean="0"/>
              <a:t>home</a:t>
            </a:r>
          </a:p>
          <a:p>
            <a:r>
              <a:rPr lang="en-AU" dirty="0" smtClean="0"/>
              <a:t>service settings in 26 US states</a:t>
            </a:r>
            <a:endParaRPr lang="en-US" dirty="0"/>
          </a:p>
        </p:txBody>
      </p:sp>
      <p:graphicFrame>
        <p:nvGraphicFramePr>
          <p:cNvPr id="41988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65713" y="1989138"/>
          <a:ext cx="4078287" cy="4568825"/>
        </p:xfrm>
        <a:graphic>
          <a:graphicData uri="http://schemas.openxmlformats.org/presentationml/2006/ole">
            <p:oleObj spid="_x0000_s1028" r:id="rId6" imgW="4078577" imgH="45723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Most people have </a:t>
            </a:r>
            <a:r>
              <a:rPr lang="en-AU" sz="2800" b="1" dirty="0" smtClean="0"/>
              <a:t>no choice </a:t>
            </a:r>
            <a:r>
              <a:rPr lang="en-AU" sz="2800" dirty="0" smtClean="0"/>
              <a:t>of where to live (55%) or whom to live with (59%).</a:t>
            </a:r>
          </a:p>
          <a:p>
            <a:endParaRPr lang="en-AU" sz="2800" dirty="0" smtClean="0"/>
          </a:p>
          <a:p>
            <a:r>
              <a:rPr lang="en-AU" sz="2800" dirty="0" smtClean="0"/>
              <a:t>Policies endorsing choice of living arrangements are </a:t>
            </a:r>
            <a:r>
              <a:rPr lang="en-AU" sz="2800" b="1" dirty="0" smtClean="0"/>
              <a:t>not</a:t>
            </a:r>
            <a:r>
              <a:rPr lang="en-AU" sz="2800" dirty="0" smtClean="0"/>
              <a:t> being implemented satisfactorily.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 descr="MC9004396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688"/>
            <a:ext cx="25955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C90043845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157788"/>
            <a:ext cx="15478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Choice of Living Arrangements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 lvl="1">
              <a:buNone/>
            </a:pPr>
            <a:r>
              <a:rPr lang="en-AU" sz="2800" dirty="0" smtClean="0"/>
              <a:t>Does choice of living arrangements vary by residence type and level of disability?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400" b="1" dirty="0" smtClean="0"/>
              <a:t>POLICY IMPLEMENTATION QUESTION</a:t>
            </a:r>
          </a:p>
        </p:txBody>
      </p:sp>
      <p:pic>
        <p:nvPicPr>
          <p:cNvPr id="31746" name="Picture 2" descr="http://cdn4.fotosearch.com/bthumb/CSP/CSP302/k3021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2448272" cy="1973021"/>
          </a:xfrm>
          <a:prstGeom prst="rect">
            <a:avLst/>
          </a:prstGeom>
          <a:noFill/>
        </p:spPr>
      </p:pic>
      <p:pic>
        <p:nvPicPr>
          <p:cNvPr id="31748" name="Picture 4" descr="http://cdn6.fotosearch.com/bthumb/CSP/CSP492/k4929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2193063" cy="1651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0" y="1124744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3" name="Title 5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100833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en-AU" sz="2700" b="1" dirty="0" smtClean="0"/>
              <a:t>Choosing </a:t>
            </a:r>
            <a:r>
              <a:rPr lang="en-AU" sz="2700" b="1" i="1" dirty="0" smtClean="0"/>
              <a:t>Whom to Live With</a:t>
            </a:r>
            <a:r>
              <a:rPr lang="en-AU" sz="2700" b="1" dirty="0" smtClean="0"/>
              <a:t> </a:t>
            </a:r>
            <a:r>
              <a:rPr lang="en-AU" sz="2200" dirty="0" smtClean="0"/>
              <a:t>(person chose)</a:t>
            </a:r>
            <a:br>
              <a:rPr lang="en-AU" sz="2200" dirty="0" smtClean="0"/>
            </a:br>
            <a:r>
              <a:rPr lang="en-AU" sz="2700" b="1" dirty="0" smtClean="0"/>
              <a:t>by Level of Disability and Residence Type</a:t>
            </a:r>
          </a:p>
        </p:txBody>
      </p:sp>
      <p:sp>
        <p:nvSpPr>
          <p:cNvPr id="49154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A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2800" dirty="0" smtClean="0"/>
              <a:t>People </a:t>
            </a:r>
            <a:r>
              <a:rPr lang="en-AU" sz="2800" dirty="0"/>
              <a:t>with </a:t>
            </a:r>
            <a:r>
              <a:rPr lang="en-AU" sz="2800" b="1" dirty="0" smtClean="0"/>
              <a:t>severe/profound intellectual disability </a:t>
            </a:r>
            <a:r>
              <a:rPr lang="en-AU" sz="2800" dirty="0" smtClean="0"/>
              <a:t>had </a:t>
            </a:r>
            <a:r>
              <a:rPr lang="en-AU" sz="2800" b="1" dirty="0" smtClean="0"/>
              <a:t>little or no choice </a:t>
            </a:r>
            <a:r>
              <a:rPr lang="en-AU" sz="2800" dirty="0"/>
              <a:t>of whom to live with, </a:t>
            </a:r>
            <a:r>
              <a:rPr lang="en-AU" sz="2800" b="1" i="1" dirty="0"/>
              <a:t>regardless of residence </a:t>
            </a:r>
            <a:r>
              <a:rPr lang="en-AU" sz="2800" b="1" i="1" dirty="0" smtClean="0"/>
              <a:t>type.</a:t>
            </a:r>
            <a:endParaRPr lang="en-AU" sz="2800" b="1" i="1" dirty="0"/>
          </a:p>
          <a:p>
            <a:endParaRPr lang="en-US" dirty="0"/>
          </a:p>
        </p:txBody>
      </p:sp>
      <p:pic>
        <p:nvPicPr>
          <p:cNvPr id="4" name="Picture 6" descr="C:\Users\Roger\AppData\Local\Microsoft\Windows\Temporary Internet Files\Content.IE5\WPX5XCKC\MC91021705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163" y="4221163"/>
            <a:ext cx="26368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cdn6.fotosearch.com/bthumb/CSP/CSP628/k6282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56162"/>
            <a:ext cx="2160240" cy="216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5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100833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</a:pPr>
            <a:r>
              <a:rPr lang="en-AU" sz="2700" b="1" dirty="0" smtClean="0"/>
              <a:t>Choosing </a:t>
            </a:r>
            <a:r>
              <a:rPr lang="en-AU" sz="2700" b="1" i="1" dirty="0" smtClean="0"/>
              <a:t>Whom to Live With</a:t>
            </a:r>
            <a:r>
              <a:rPr lang="en-AU" sz="2700" b="1" dirty="0" smtClean="0"/>
              <a:t> </a:t>
            </a:r>
            <a:r>
              <a:rPr lang="en-AU" sz="2200" dirty="0" smtClean="0"/>
              <a:t>(person chose)</a:t>
            </a:r>
            <a:br>
              <a:rPr lang="en-AU" sz="2200" dirty="0" smtClean="0"/>
            </a:br>
            <a:r>
              <a:rPr lang="en-AU" sz="2700" b="1" dirty="0" smtClean="0"/>
              <a:t>by Level of Disability and Residence Type</a:t>
            </a:r>
          </a:p>
        </p:txBody>
      </p:sp>
      <p:sp>
        <p:nvSpPr>
          <p:cNvPr id="49154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AU" dirty="0" smtClean="0"/>
              <a:t> 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0" y="1124744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 smtClean="0"/>
              <a:t>For people </a:t>
            </a:r>
            <a:r>
              <a:rPr lang="en-AU" sz="2400" dirty="0"/>
              <a:t>with </a:t>
            </a:r>
            <a:r>
              <a:rPr lang="en-AU" sz="2400" dirty="0" smtClean="0"/>
              <a:t>mild and moderate intellectual disability, choice of living companions varies dramatically by residence type:</a:t>
            </a:r>
            <a:endParaRPr lang="en-AU" sz="2400" dirty="0"/>
          </a:p>
          <a:p>
            <a:pPr lvl="2"/>
            <a:r>
              <a:rPr lang="en-AU" sz="2400" b="1" dirty="0" smtClean="0"/>
              <a:t>own </a:t>
            </a:r>
            <a:r>
              <a:rPr lang="en-AU" sz="2400" b="1" dirty="0"/>
              <a:t>home </a:t>
            </a:r>
            <a:r>
              <a:rPr lang="en-AU" sz="2400" dirty="0"/>
              <a:t>(73.5</a:t>
            </a:r>
            <a:r>
              <a:rPr lang="en-AU" sz="2400" dirty="0" smtClean="0"/>
              <a:t>% and 57.3% chose)</a:t>
            </a:r>
            <a:endParaRPr lang="en-AU" sz="2400" dirty="0"/>
          </a:p>
          <a:p>
            <a:pPr lvl="2"/>
            <a:r>
              <a:rPr lang="en-AU" sz="2400" b="1" dirty="0"/>
              <a:t>group home </a:t>
            </a:r>
            <a:r>
              <a:rPr lang="en-AU" sz="2400" dirty="0"/>
              <a:t>(9.5% </a:t>
            </a:r>
            <a:r>
              <a:rPr lang="en-AU" sz="2400" dirty="0" smtClean="0"/>
              <a:t>and 9.7% chose)</a:t>
            </a:r>
            <a:endParaRPr lang="en-AU" sz="2400" dirty="0"/>
          </a:p>
          <a:p>
            <a:endParaRPr lang="en-AU" dirty="0" smtClean="0"/>
          </a:p>
          <a:p>
            <a:r>
              <a:rPr lang="en-AU" sz="2400" dirty="0" smtClean="0"/>
              <a:t>These findings support </a:t>
            </a:r>
            <a:r>
              <a:rPr lang="en-AU" sz="2400" b="1" dirty="0" smtClean="0"/>
              <a:t>policies </a:t>
            </a:r>
            <a:r>
              <a:rPr lang="en-AU" sz="2400" b="1" dirty="0"/>
              <a:t>promoting individualised settings</a:t>
            </a:r>
            <a:r>
              <a:rPr lang="en-AU" sz="2400" dirty="0"/>
              <a:t>, </a:t>
            </a:r>
            <a:r>
              <a:rPr lang="en-AU" sz="2400" dirty="0" smtClean="0"/>
              <a:t>such as </a:t>
            </a:r>
            <a:r>
              <a:rPr lang="en-AU" sz="2400" dirty="0"/>
              <a:t>one’s own home or an agency </a:t>
            </a:r>
            <a:r>
              <a:rPr lang="en-AU" sz="2400" dirty="0" smtClean="0"/>
              <a:t>apartment. </a:t>
            </a:r>
          </a:p>
          <a:p>
            <a:pPr lvl="1"/>
            <a:r>
              <a:rPr lang="en-AU" sz="2200" dirty="0" smtClean="0"/>
              <a:t>These </a:t>
            </a:r>
            <a:r>
              <a:rPr lang="en-AU" sz="2200" dirty="0"/>
              <a:t>settings </a:t>
            </a:r>
            <a:r>
              <a:rPr lang="en-AU" sz="2200" b="1" dirty="0"/>
              <a:t>do </a:t>
            </a:r>
            <a:r>
              <a:rPr lang="en-AU" sz="2200" b="1" dirty="0" smtClean="0"/>
              <a:t>provide substantially more </a:t>
            </a:r>
            <a:r>
              <a:rPr lang="en-AU" sz="2200" b="1" dirty="0"/>
              <a:t>choice about living arrangements</a:t>
            </a:r>
            <a:r>
              <a:rPr lang="en-AU" sz="2200" dirty="0"/>
              <a:t>, </a:t>
            </a:r>
            <a:r>
              <a:rPr lang="en-AU" sz="2200" i="1" u="sng" dirty="0" smtClean="0"/>
              <a:t>as </a:t>
            </a:r>
            <a:r>
              <a:rPr lang="en-US" sz="2200" i="1" u="sng" dirty="0" smtClean="0"/>
              <a:t>intended</a:t>
            </a:r>
            <a:r>
              <a:rPr lang="en-US" sz="2200" dirty="0" smtClean="0"/>
              <a:t>.</a:t>
            </a:r>
            <a:endParaRPr lang="en-AU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5719" y="1777496"/>
            <a:ext cx="8030697" cy="1080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b="1" dirty="0" smtClean="0"/>
              <a:t>1. National Core Indicators: </a:t>
            </a:r>
            <a:r>
              <a:rPr lang="en-AU" b="1" dirty="0" smtClean="0"/>
              <a:t>Development, current use and future expansion</a:t>
            </a:r>
            <a:endParaRPr lang="en-US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03383"/>
            <a:ext cx="1403648" cy="7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19" y="1777496"/>
            <a:ext cx="7599393" cy="1291464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AU" dirty="0" smtClean="0"/>
              <a:t>Wellbeing and Choice of Living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Choice of Living Arrangements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 lvl="1">
              <a:buNone/>
            </a:pPr>
            <a:r>
              <a:rPr lang="en-AU" sz="2800" dirty="0" smtClean="0"/>
              <a:t>Does exercising choice of living arrangements lead to greater wellbeing? 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400" b="1" dirty="0" smtClean="0"/>
              <a:t>POLICY IMPLEMENTATION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NCI Wellbeing Outcomes</a:t>
            </a:r>
            <a:endParaRPr lang="en-US" sz="30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Loneliness</a:t>
            </a:r>
          </a:p>
          <a:p>
            <a:r>
              <a:rPr lang="en-US" sz="2800" dirty="0"/>
              <a:t>Feeling happy</a:t>
            </a:r>
          </a:p>
          <a:p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400" u="sng" dirty="0"/>
              <a:t>At Home</a:t>
            </a:r>
            <a:endParaRPr lang="en-US" sz="2000" dirty="0"/>
          </a:p>
          <a:p>
            <a:r>
              <a:rPr lang="en-US" sz="2800" dirty="0"/>
              <a:t>Feeling afraid at home</a:t>
            </a:r>
          </a:p>
          <a:p>
            <a:r>
              <a:rPr lang="en-US" sz="2800" dirty="0"/>
              <a:t>Feeling afraid in your neighborhood</a:t>
            </a:r>
          </a:p>
          <a:p>
            <a:r>
              <a:rPr lang="en-US" sz="2800" dirty="0"/>
              <a:t>Home staff nice </a:t>
            </a:r>
            <a:r>
              <a:rPr lang="en-US" sz="2800" dirty="0" smtClean="0"/>
              <a:t>and </a:t>
            </a:r>
            <a:r>
              <a:rPr lang="en-US" sz="2800" dirty="0"/>
              <a:t>polite</a:t>
            </a:r>
          </a:p>
          <a:p>
            <a:r>
              <a:rPr lang="en-US" sz="2800" dirty="0"/>
              <a:t>Liking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Self-Report Data Only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600200"/>
            <a:ext cx="807524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Well-being </a:t>
            </a:r>
            <a:r>
              <a:rPr lang="en-US" sz="2400" dirty="0"/>
              <a:t>items come from </a:t>
            </a:r>
            <a:r>
              <a:rPr lang="en-US" sz="2400" b="1" i="1" dirty="0"/>
              <a:t>Section I</a:t>
            </a:r>
            <a:r>
              <a:rPr lang="en-US" sz="2400" dirty="0"/>
              <a:t> of the NCI Consumer </a:t>
            </a:r>
            <a:r>
              <a:rPr lang="en-US" sz="2400" dirty="0" smtClean="0"/>
              <a:t>Survey, which may </a:t>
            </a:r>
            <a:r>
              <a:rPr lang="en-US" sz="2400" i="1" u="sng" dirty="0"/>
              <a:t>only</a:t>
            </a:r>
            <a:r>
              <a:rPr lang="en-US" sz="2400" u="sng" dirty="0"/>
              <a:t> be completed by interviewing the person receiving services</a:t>
            </a:r>
            <a:r>
              <a:rPr lang="en-US" sz="2400" dirty="0"/>
              <a:t>. Due to communication difficulties, some service users could not take part in the interview.</a:t>
            </a:r>
          </a:p>
          <a:p>
            <a:endParaRPr lang="en-US" sz="2400" dirty="0"/>
          </a:p>
          <a:p>
            <a:r>
              <a:rPr lang="en-US" sz="2400" dirty="0"/>
              <a:t>Only included participants who were judged by interviewers to have given </a:t>
            </a:r>
            <a:r>
              <a:rPr lang="en-US" sz="2400" b="1" i="1" dirty="0"/>
              <a:t>valid</a:t>
            </a:r>
            <a:r>
              <a:rPr lang="en-US" sz="2400" dirty="0"/>
              <a:t> and </a:t>
            </a:r>
            <a:r>
              <a:rPr lang="en-US" sz="2400" b="1" i="1" dirty="0"/>
              <a:t>consistent</a:t>
            </a:r>
            <a:r>
              <a:rPr lang="en-US" sz="2400" dirty="0"/>
              <a:t> interview responses. </a:t>
            </a:r>
          </a:p>
          <a:p>
            <a:endParaRPr lang="en-US" sz="2400" dirty="0"/>
          </a:p>
          <a:p>
            <a:r>
              <a:rPr lang="en-US" sz="2400" dirty="0"/>
              <a:t>These selection criteria yielded predominantly people with mild or moderate 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7813"/>
            <a:ext cx="6779096" cy="714375"/>
          </a:xfrm>
        </p:spPr>
        <p:txBody>
          <a:bodyPr>
            <a:normAutofit/>
          </a:bodyPr>
          <a:lstStyle/>
          <a:p>
            <a:r>
              <a:rPr lang="en-US" sz="2800" dirty="0"/>
              <a:t>Loneliness the most widespread problem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2763" y="1279525"/>
          <a:ext cx="8101012" cy="513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Results Summary</a:t>
            </a:r>
            <a:endParaRPr lang="en-US" sz="3200" dirty="0"/>
          </a:p>
        </p:txBody>
      </p:sp>
      <p:graphicFrame>
        <p:nvGraphicFramePr>
          <p:cNvPr id="78968" name="Group 120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7920880" cy="4038918"/>
        </p:xfrm>
        <a:graphic>
          <a:graphicData uri="http://schemas.openxmlformats.org/drawingml/2006/table">
            <a:tbl>
              <a:tblPr/>
              <a:tblGrid>
                <a:gridCol w="2925165"/>
                <a:gridCol w="2403427"/>
                <a:gridCol w="25922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Item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Chose Who to Live with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Chose Where to Live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Loneliness</a:t>
                      </a:r>
                    </a:p>
                  </a:txBody>
                  <a:tcPr marL="135008" marR="135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ebdings" pitchFamily="18" charset="2"/>
                        </a:rPr>
                        <a:t></a:t>
                      </a: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Feeling happy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ebdings" pitchFamily="18" charset="2"/>
                        </a:rPr>
                        <a:t></a:t>
                      </a: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ebdings" pitchFamily="18" charset="2"/>
                        </a:rPr>
                        <a:t></a:t>
                      </a: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Afraid at home</a:t>
                      </a:r>
                    </a:p>
                  </a:txBody>
                  <a:tcPr marL="135008" marR="135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Afraid in neighbourhood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Home staff nice</a:t>
                      </a:r>
                    </a:p>
                  </a:txBody>
                  <a:tcPr marL="135008" marR="135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ebdings" pitchFamily="18" charset="2"/>
                        </a:rPr>
                        <a:t></a:t>
                      </a: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ebdings" pitchFamily="18" charset="2"/>
                        </a:rPr>
                        <a:t></a:t>
                      </a: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 home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35008" marR="135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ebdings" pitchFamily="18" charset="2"/>
                        </a:rPr>
                        <a:t></a:t>
                      </a: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ebdings" pitchFamily="18" charset="2"/>
                        </a:rPr>
                        <a:t></a:t>
                      </a:r>
                    </a:p>
                  </a:txBody>
                  <a:tcPr marL="135008" marR="135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1412776"/>
            <a:ext cx="8662988" cy="341428"/>
          </a:xfrm>
        </p:spPr>
        <p:txBody>
          <a:bodyPr/>
          <a:lstStyle/>
          <a:p>
            <a:r>
              <a:rPr lang="en-AU" sz="2200" dirty="0" smtClean="0"/>
              <a:t>Personal characteristics controlled statistically in all comparisons.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3238"/>
            <a:ext cx="8374261" cy="4679949"/>
          </a:xfrm>
        </p:spPr>
        <p:txBody>
          <a:bodyPr>
            <a:normAutofit/>
          </a:bodyPr>
          <a:lstStyle/>
          <a:p>
            <a:r>
              <a:rPr lang="en-AU" sz="2800" dirty="0" smtClean="0"/>
              <a:t>Choosing where to live and whom to live with each are associated with: </a:t>
            </a:r>
          </a:p>
          <a:p>
            <a:pPr lvl="1"/>
            <a:r>
              <a:rPr lang="en-AU" sz="2600" dirty="0" smtClean="0"/>
              <a:t>multiple wellbeing benefits and </a:t>
            </a:r>
          </a:p>
          <a:p>
            <a:pPr lvl="1"/>
            <a:r>
              <a:rPr lang="en-AU" sz="2600" dirty="0" smtClean="0"/>
              <a:t>no wellbeing detriments.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Self-Report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Self-Reporting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AU" sz="2400" dirty="0" smtClean="0"/>
              <a:t>Questions about choice (e.g., where and with whom to live) </a:t>
            </a:r>
            <a:r>
              <a:rPr lang="en-US" sz="2400" dirty="0" smtClean="0"/>
              <a:t>come from </a:t>
            </a:r>
            <a:r>
              <a:rPr lang="en-US" sz="2400" b="1" i="1" dirty="0" smtClean="0"/>
              <a:t>Section II</a:t>
            </a:r>
            <a:r>
              <a:rPr lang="en-US" sz="2400" dirty="0" smtClean="0"/>
              <a:t> of the NCI Consumer Survey.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b="1" i="1" dirty="0" smtClean="0"/>
              <a:t>Section II</a:t>
            </a:r>
            <a:r>
              <a:rPr lang="en-US" sz="2400" dirty="0" smtClean="0"/>
              <a:t> questions may be completed by interviewing the person </a:t>
            </a:r>
            <a:r>
              <a:rPr lang="en-US" sz="2400" b="1" dirty="0" smtClean="0"/>
              <a:t>or</a:t>
            </a:r>
            <a:r>
              <a:rPr lang="en-US" sz="2400" dirty="0" smtClean="0"/>
              <a:t> a knowledgeable proxy. Information source for </a:t>
            </a:r>
            <a:r>
              <a:rPr lang="en-US" sz="2400" i="1" dirty="0" smtClean="0"/>
              <a:t>each item </a:t>
            </a:r>
            <a:r>
              <a:rPr lang="en-US" sz="2400" dirty="0" smtClean="0"/>
              <a:t>is recorded so that it is clear who answered each question.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AU" sz="2400" dirty="0" smtClean="0"/>
              <a:t>This practice allows for a self-report variable to be included in regression analyses to estimate the effect of  self-report vs proxy respondents.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Variability Associated with Self-Reporting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539552" y="1700808"/>
          <a:ext cx="8132440" cy="486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81013" y="1268413"/>
            <a:ext cx="8662987" cy="485775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Nagelkerke Pseudo R-Square Change by Independent Variable Block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NCI Beginnings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988840"/>
            <a:ext cx="7344816" cy="41764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 to control costs – managed care</a:t>
            </a:r>
          </a:p>
          <a:p>
            <a:r>
              <a:rPr lang="en-US" sz="2800" dirty="0" smtClean="0"/>
              <a:t>Increased demand for accountability and transparency</a:t>
            </a:r>
          </a:p>
          <a:p>
            <a:r>
              <a:rPr lang="en-US" sz="2800" dirty="0" smtClean="0"/>
              <a:t>Changes in how we define quality</a:t>
            </a:r>
          </a:p>
          <a:p>
            <a:pPr lvl="1"/>
            <a:r>
              <a:rPr lang="en-US" sz="2400" dirty="0" smtClean="0"/>
              <a:t>Outcomes important to people we serve</a:t>
            </a:r>
          </a:p>
          <a:p>
            <a:pPr lvl="1"/>
            <a:r>
              <a:rPr lang="en-US" sz="2400" dirty="0" smtClean="0"/>
              <a:t>Greater emphasis on choice and control</a:t>
            </a:r>
          </a:p>
          <a:p>
            <a:pPr lvl="1"/>
            <a:r>
              <a:rPr lang="en-US" sz="2400" dirty="0" smtClean="0"/>
              <a:t>Less focus on physical settings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484784"/>
            <a:ext cx="8662988" cy="4857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Key factors then…and now</a:t>
            </a:r>
            <a:endParaRPr lang="en-US" sz="28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3383"/>
            <a:ext cx="1403648" cy="7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/>
              <a:t>In these analyses self-reporting had a very small (</a:t>
            </a:r>
            <a:r>
              <a:rPr lang="en-AU" sz="2400" i="1" dirty="0"/>
              <a:t>where live</a:t>
            </a:r>
            <a:r>
              <a:rPr lang="en-AU" sz="2400" dirty="0"/>
              <a:t>) or negligible (</a:t>
            </a:r>
            <a:r>
              <a:rPr lang="en-AU" sz="2400" i="1" dirty="0" smtClean="0"/>
              <a:t>whom live with</a:t>
            </a:r>
            <a:r>
              <a:rPr lang="en-AU" sz="2400" dirty="0" smtClean="0"/>
              <a:t>) </a:t>
            </a:r>
            <a:r>
              <a:rPr lang="en-AU" sz="2400" dirty="0"/>
              <a:t>effect on choice data.</a:t>
            </a:r>
            <a:endParaRPr lang="en-US" sz="2400" dirty="0"/>
          </a:p>
          <a:p>
            <a:endParaRPr lang="en-AU" sz="2400" dirty="0"/>
          </a:p>
          <a:p>
            <a:r>
              <a:rPr lang="en-AU" sz="2400" dirty="0" smtClean="0"/>
              <a:t>In some circumstances it may be acceptable to combine self-report and proxy data,.</a:t>
            </a:r>
          </a:p>
          <a:p>
            <a:endParaRPr lang="en-AU" sz="2400" dirty="0"/>
          </a:p>
          <a:p>
            <a:r>
              <a:rPr lang="en-AU" sz="2400" dirty="0" smtClean="0"/>
              <a:t> If data source (self-report/proxy) is entered into the analysis as an independent variable it seems possible to control for and estimate the magnitude of the effect of self-reporting.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Obesity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Relative Disadvantage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Do people with intellectual disability experience relative disadvantage compared to the general community?</a:t>
            </a:r>
          </a:p>
          <a:p>
            <a:pPr lvl="1"/>
            <a:r>
              <a:rPr lang="en-AU" sz="2400" dirty="0" smtClean="0"/>
              <a:t>Comparison of outcomes for people with intellectual disability with those experienced by the general community. 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400" b="1" dirty="0" smtClean="0"/>
              <a:t>POLICY IMPLEMENTATION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Approaches to Comparing Outcomes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662988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35696" y="152400"/>
            <a:ext cx="7056784" cy="1044352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AU" b="1" dirty="0" smtClean="0"/>
              <a:t>Overall Results: </a:t>
            </a:r>
            <a:r>
              <a:rPr lang="en-AU" sz="2700" dirty="0" smtClean="0"/>
              <a:t>8,911 adult NCI participants (age 20+) from 20 states </a:t>
            </a:r>
            <a:endParaRPr lang="en-US" sz="27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447800" y="1219200"/>
            <a:ext cx="7239000" cy="4937760"/>
          </a:xfrm>
        </p:spPr>
        <p:txBody>
          <a:bodyPr/>
          <a:lstStyle/>
          <a:p>
            <a:r>
              <a:rPr lang="en-AU" dirty="0" smtClean="0"/>
              <a:t>Normal weight    </a:t>
            </a:r>
            <a:r>
              <a:rPr lang="en-AU" sz="2000" dirty="0" smtClean="0"/>
              <a:t>(BMI &lt; 25) </a:t>
            </a:r>
            <a:r>
              <a:rPr lang="en-AU" dirty="0" smtClean="0"/>
              <a:t>= </a:t>
            </a:r>
            <a:r>
              <a:rPr lang="en-AU" sz="3200" b="1" dirty="0" smtClean="0"/>
              <a:t>37.8%</a:t>
            </a: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E447-493F-4EA4-83E3-C308785EDF8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1447800" y="2133600"/>
            <a:ext cx="7696200" cy="4038600"/>
          </a:xfrm>
        </p:spPr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Overweight </a:t>
            </a:r>
            <a:r>
              <a:rPr lang="en-AU" sz="2000" dirty="0" smtClean="0"/>
              <a:t>(25.00 ≤ BMI &lt; 30.00) </a:t>
            </a:r>
            <a:r>
              <a:rPr lang="en-AU" dirty="0" smtClean="0"/>
              <a:t>= </a:t>
            </a:r>
            <a:r>
              <a:rPr lang="en-AU" sz="3200" b="1" dirty="0" smtClean="0"/>
              <a:t>28.4%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Obese </a:t>
            </a:r>
            <a:r>
              <a:rPr lang="en-AU" sz="2000" dirty="0" smtClean="0"/>
              <a:t>(BMI ≥ 30.00 )</a:t>
            </a:r>
            <a:r>
              <a:rPr lang="en-US" sz="2000" dirty="0" smtClean="0"/>
              <a:t> </a:t>
            </a:r>
            <a:r>
              <a:rPr lang="en-US" dirty="0" smtClean="0"/>
              <a:t>= </a:t>
            </a:r>
            <a:r>
              <a:rPr lang="en-US" sz="3200" b="1" dirty="0" smtClean="0"/>
              <a:t>33.8%</a:t>
            </a:r>
            <a:endParaRPr lang="en-AU" sz="3200" b="1" dirty="0" smtClean="0"/>
          </a:p>
        </p:txBody>
      </p:sp>
      <p:pic>
        <p:nvPicPr>
          <p:cNvPr id="9" name="Picture 5" descr="MC9004405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8344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9004405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1066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MC9004405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547664" y="4725144"/>
            <a:ext cx="4680520" cy="10081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60648"/>
            <a:ext cx="7056457" cy="936104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AU" sz="2800" dirty="0" smtClean="0"/>
              <a:t>How Do These Results Compare to Other American Adults?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2800" dirty="0" smtClean="0"/>
              <a:t>We compared our data with 2007-08 </a:t>
            </a:r>
            <a:r>
              <a:rPr lang="en-US" sz="2800" dirty="0" smtClean="0"/>
              <a:t>U.S. general population comparison data </a:t>
            </a:r>
            <a:r>
              <a:rPr lang="en-AU" sz="2800" dirty="0" smtClean="0"/>
              <a:t>(age 20+) </a:t>
            </a:r>
            <a:r>
              <a:rPr lang="en-US" sz="2800" dirty="0" smtClean="0"/>
              <a:t>from:</a:t>
            </a:r>
            <a:r>
              <a:rPr lang="en-AU" sz="2800" dirty="0" smtClean="0"/>
              <a:t> </a:t>
            </a:r>
          </a:p>
          <a:p>
            <a:endParaRPr lang="en-AU" sz="2800" dirty="0" smtClean="0"/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Flegal K.M., Carroll, M.D., &amp; Ogden C.L., &amp; Curtin L.R. (2010). Prevalence and trends in obesity among US adults, 1999-2008. </a:t>
            </a:r>
            <a:r>
              <a:rPr lang="en-AU" i="1" dirty="0" smtClean="0">
                <a:solidFill>
                  <a:schemeClr val="tx1"/>
                </a:solidFill>
              </a:rPr>
              <a:t>JAMA, 303</a:t>
            </a:r>
            <a:r>
              <a:rPr lang="en-AU" dirty="0" smtClean="0">
                <a:solidFill>
                  <a:schemeClr val="tx1"/>
                </a:solidFill>
              </a:rPr>
              <a:t>(3), 235-241</a:t>
            </a:r>
            <a:r>
              <a:rPr lang="en-AU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E447-493F-4EA4-83E3-C308785EDF8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170" name="Picture 2" descr="Current Iss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1774304" cy="235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60648"/>
            <a:ext cx="7056457" cy="93610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b="1" dirty="0" smtClean="0"/>
              <a:t>% Obese</a:t>
            </a:r>
            <a:r>
              <a:rPr lang="en-AU" dirty="0" smtClean="0"/>
              <a:t> </a:t>
            </a:r>
            <a:r>
              <a:rPr lang="en-US" sz="2000" dirty="0" smtClean="0"/>
              <a:t>(BMI </a:t>
            </a:r>
            <a:r>
              <a:rPr lang="en-AU" sz="2000" b="1" dirty="0" smtClean="0"/>
              <a:t>≥ </a:t>
            </a:r>
            <a:r>
              <a:rPr lang="en-US" sz="2000" dirty="0" smtClean="0"/>
              <a:t>30.0)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Means and 95% CI,  US vs NCI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295400"/>
          <a:ext cx="8686800" cy="51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E447-493F-4EA4-83E3-C308785EDF8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60648"/>
            <a:ext cx="7056457" cy="93610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b="1" dirty="0" smtClean="0"/>
              <a:t>% Obese</a:t>
            </a:r>
            <a:r>
              <a:rPr lang="en-AU" dirty="0" smtClean="0"/>
              <a:t> </a:t>
            </a:r>
            <a:r>
              <a:rPr lang="en-US" sz="2000" dirty="0" smtClean="0"/>
              <a:t>(BMI </a:t>
            </a:r>
            <a:r>
              <a:rPr lang="en-AU" sz="2000" b="1" dirty="0" smtClean="0"/>
              <a:t>≥ </a:t>
            </a:r>
            <a:r>
              <a:rPr lang="en-US" sz="2000" dirty="0" smtClean="0"/>
              <a:t>30.0)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Means and 95% CI,  US vs NCI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295400"/>
          <a:ext cx="8686800" cy="51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E447-493F-4EA4-83E3-C308785EDF8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59632" y="3356992"/>
            <a:ext cx="23042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(BMI </a:t>
            </a:r>
            <a:r>
              <a:rPr lang="en-AU" b="1" dirty="0" smtClean="0"/>
              <a:t>≥ </a:t>
            </a:r>
            <a:r>
              <a:rPr lang="en-US" dirty="0" smtClean="0"/>
              <a:t>30.0)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219200"/>
            <a:ext cx="7315200" cy="4937760"/>
          </a:xfrm>
        </p:spPr>
        <p:txBody>
          <a:bodyPr/>
          <a:lstStyle/>
          <a:p>
            <a:r>
              <a:rPr lang="en-AU" dirty="0" smtClean="0"/>
              <a:t>NCI sample vs. </a:t>
            </a:r>
            <a:r>
              <a:rPr lang="en-US" sz="2400" dirty="0" smtClean="0"/>
              <a:t>U.S. general population </a:t>
            </a:r>
          </a:p>
          <a:p>
            <a:pPr lvl="1"/>
            <a:r>
              <a:rPr lang="en-AU" b="1" i="1" u="sng" dirty="0" smtClean="0"/>
              <a:t>No significant differences in obesity prevalence</a:t>
            </a:r>
          </a:p>
          <a:p>
            <a:endParaRPr lang="en-AU" dirty="0" smtClean="0"/>
          </a:p>
          <a:p>
            <a:r>
              <a:rPr lang="en-AU" b="1" dirty="0" smtClean="0"/>
              <a:t>All people</a:t>
            </a:r>
          </a:p>
          <a:p>
            <a:pPr lvl="1"/>
            <a:r>
              <a:rPr lang="en-AU" sz="2000" dirty="0" smtClean="0"/>
              <a:t>NCI (33.6%)    US (33.8%)</a:t>
            </a:r>
          </a:p>
          <a:p>
            <a:pPr lvl="1"/>
            <a:endParaRPr lang="en-AU" dirty="0" smtClean="0"/>
          </a:p>
          <a:p>
            <a:r>
              <a:rPr lang="en-AU" b="1" dirty="0" smtClean="0"/>
              <a:t>Men</a:t>
            </a:r>
          </a:p>
          <a:p>
            <a:pPr lvl="1"/>
            <a:r>
              <a:rPr lang="en-AU" sz="2000" dirty="0" smtClean="0"/>
              <a:t>NCI (29.4%)   US (32.2%)</a:t>
            </a:r>
          </a:p>
          <a:p>
            <a:pPr lvl="1"/>
            <a:endParaRPr lang="en-AU" dirty="0" smtClean="0"/>
          </a:p>
          <a:p>
            <a:r>
              <a:rPr lang="en-AU" b="1" dirty="0" smtClean="0"/>
              <a:t>Women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AU" dirty="0" smtClean="0"/>
              <a:t>NCI (38.9%)   US (35.5%)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E447-493F-4EA4-83E3-C308785EDF8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5" descr="MC9004405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177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19" y="1777496"/>
            <a:ext cx="7599393" cy="14354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AU" dirty="0" smtClean="0"/>
              <a:t>Policy Conflicts: When Outcomes Reveal a Mixed Pattern of Benefits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i="1" dirty="0" smtClean="0"/>
              <a:t>Obesity and Living Arrangements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NCI Beginnings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776864" cy="40324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Gathering of 15 states in 1997</a:t>
            </a:r>
          </a:p>
          <a:p>
            <a:r>
              <a:rPr lang="en-US" sz="2800" dirty="0" smtClean="0"/>
              <a:t>Six field-test states</a:t>
            </a:r>
          </a:p>
          <a:p>
            <a:r>
              <a:rPr lang="en-US" sz="2800" dirty="0" smtClean="0"/>
              <a:t>Facilitated by NASDDDS and HSRI</a:t>
            </a:r>
          </a:p>
          <a:p>
            <a:r>
              <a:rPr lang="en-US" sz="2800" dirty="0" smtClean="0"/>
              <a:t>Criteria-based selection of performance indicators</a:t>
            </a:r>
          </a:p>
          <a:p>
            <a:pPr lvl="1"/>
            <a:r>
              <a:rPr lang="en-US" sz="2400" dirty="0" smtClean="0"/>
              <a:t>Reflect goals that can be influenced by system</a:t>
            </a:r>
          </a:p>
          <a:p>
            <a:pPr lvl="1"/>
            <a:r>
              <a:rPr lang="en-US" sz="2400" dirty="0" smtClean="0"/>
              <a:t>Face validity: relevant to major stakeholders</a:t>
            </a:r>
          </a:p>
          <a:p>
            <a:pPr lvl="1"/>
            <a:r>
              <a:rPr lang="en-US" sz="2400" dirty="0" smtClean="0"/>
              <a:t>Directional: represent change over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8662988" cy="4857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Major development activities</a:t>
            </a:r>
            <a:endParaRPr lang="en-US" sz="28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03383"/>
            <a:ext cx="1403648" cy="7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60648"/>
            <a:ext cx="7056457" cy="93610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dirty="0" smtClean="0"/>
              <a:t>% BMI Category by Residence type:</a:t>
            </a:r>
            <a:br>
              <a:rPr lang="en-US" dirty="0" smtClean="0"/>
            </a:br>
            <a:r>
              <a:rPr lang="en-US" dirty="0" smtClean="0"/>
              <a:t>All participants</a:t>
            </a:r>
            <a:endParaRPr lang="en-AU" dirty="0"/>
          </a:p>
        </p:txBody>
      </p:sp>
      <p:graphicFrame>
        <p:nvGraphicFramePr>
          <p:cNvPr id="10" name="Shape"/>
          <p:cNvGraphicFramePr>
            <a:graphicFrameLocks noGrp="1"/>
          </p:cNvGraphicFramePr>
          <p:nvPr>
            <p:ph sz="quarter" idx="1"/>
          </p:nvPr>
        </p:nvGraphicFramePr>
        <p:xfrm>
          <a:off x="685800" y="12192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E447-493F-4EA4-83E3-C308785EDF8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1295400"/>
            <a:ext cx="6172200" cy="1828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7356" y="260648"/>
            <a:ext cx="7056457" cy="93610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dirty="0" smtClean="0"/>
              <a:t>% BMI Category by Residence Type:</a:t>
            </a:r>
            <a:br>
              <a:rPr lang="en-US" dirty="0" smtClean="0"/>
            </a:br>
            <a:r>
              <a:rPr lang="en-US" b="1" dirty="0" smtClean="0"/>
              <a:t>Mild ID only</a:t>
            </a:r>
            <a:endParaRPr lang="en-AU" b="1" dirty="0"/>
          </a:p>
        </p:txBody>
      </p:sp>
      <p:graphicFrame>
        <p:nvGraphicFramePr>
          <p:cNvPr id="9" name="Shape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4582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E447-493F-4EA4-83E3-C308785EDF8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1447800"/>
            <a:ext cx="6019800" cy="1752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Conclusions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 have shown elsewhere that smaller, less regulated settings, such as living in one’s </a:t>
            </a:r>
            <a:r>
              <a:rPr lang="en-AU" b="1" dirty="0" smtClean="0"/>
              <a:t>own home</a:t>
            </a:r>
            <a:r>
              <a:rPr lang="en-AU" dirty="0" smtClean="0"/>
              <a:t>, are consistently associated with desirable outcomes: </a:t>
            </a:r>
          </a:p>
          <a:p>
            <a:pPr lvl="1"/>
            <a:r>
              <a:rPr lang="en-AU" dirty="0" smtClean="0"/>
              <a:t>greater wellbeing	</a:t>
            </a:r>
          </a:p>
          <a:p>
            <a:pPr lvl="1"/>
            <a:r>
              <a:rPr lang="en-AU" dirty="0" smtClean="0"/>
              <a:t>greater choice</a:t>
            </a:r>
          </a:p>
          <a:p>
            <a:pPr lvl="1"/>
            <a:r>
              <a:rPr lang="en-AU" dirty="0" smtClean="0"/>
              <a:t>less loneliness</a:t>
            </a:r>
          </a:p>
          <a:p>
            <a:r>
              <a:rPr lang="en-AU" dirty="0" smtClean="0"/>
              <a:t>whereas </a:t>
            </a:r>
            <a:r>
              <a:rPr lang="en-AU" b="1" dirty="0" smtClean="0"/>
              <a:t>institutions</a:t>
            </a:r>
            <a:r>
              <a:rPr lang="en-AU" dirty="0" smtClean="0"/>
              <a:t> are associated with </a:t>
            </a:r>
            <a:r>
              <a:rPr lang="en-AU" i="1" dirty="0" smtClean="0"/>
              <a:t>poorer</a:t>
            </a:r>
            <a:r>
              <a:rPr lang="en-AU" dirty="0" smtClean="0"/>
              <a:t> outcomes.</a:t>
            </a:r>
          </a:p>
          <a:p>
            <a:endParaRPr lang="en-AU" dirty="0" smtClean="0"/>
          </a:p>
          <a:p>
            <a:r>
              <a:rPr lang="en-AU" dirty="0" smtClean="0"/>
              <a:t>Finding effective ways for people to maintain a healthy weight while living in </a:t>
            </a:r>
            <a:r>
              <a:rPr lang="en-AU" b="1" dirty="0" smtClean="0"/>
              <a:t>community settings of their choice </a:t>
            </a:r>
            <a:r>
              <a:rPr lang="en-AU" dirty="0" smtClean="0"/>
              <a:t>presents a challenge for all Americans, both those with and without ID.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E447-493F-4EA4-83E3-C308785EDF8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4" descr="http://ts4.mm.bing.net/images/thumbnail.aspx?q=1282012880011&amp;id=26633002295a6f71e097b2b1c17adf31&amp;url=http%3a%2f%2fwww.mcdonalfs.com%2f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204864"/>
            <a:ext cx="1400011" cy="1386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3. How is NCI Data Used by States?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Overview of NCI Use at State Level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848872" cy="467994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Overall quality management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Set priorities for quality improvement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Report evidence to federal funders (CMS Assurances)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Report results to stakeholders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Internal state staff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Quality councils/review committees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State legislatures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Providers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Individuals and families receiving services</a:t>
            </a:r>
          </a:p>
          <a:p>
            <a:pPr lvl="1"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1800"/>
              </a:spcBef>
              <a:buClr>
                <a:srgbClr val="CE1126"/>
              </a:buClr>
            </a:pPr>
            <a:endParaRPr lang="en-US" sz="28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Examples of State Applications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374261" cy="2159818"/>
          </a:xfrm>
        </p:spPr>
        <p:txBody>
          <a:bodyPr/>
          <a:lstStyle/>
          <a:p>
            <a:r>
              <a:rPr lang="en-US" sz="2800" dirty="0" smtClean="0"/>
              <a:t>Massachusetts Quality &amp; Risk Management Briefs</a:t>
            </a:r>
          </a:p>
          <a:p>
            <a:pPr lvl="1"/>
            <a:r>
              <a:rPr lang="en-US" sz="2400" dirty="0" smtClean="0"/>
              <a:t>Preventive screenings</a:t>
            </a:r>
          </a:p>
          <a:p>
            <a:pPr lvl="1"/>
            <a:r>
              <a:rPr lang="en-US" sz="2400" dirty="0" smtClean="0"/>
              <a:t>Rights</a:t>
            </a:r>
          </a:p>
          <a:p>
            <a:pPr lvl="1"/>
            <a:r>
              <a:rPr lang="en-US" sz="2400" dirty="0" smtClean="0"/>
              <a:t>Choice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8662988" cy="41378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hlinkClick r:id="rId2"/>
              </a:rPr>
              <a:t>http://www.mass.gov/eohhs/docs/dmr/qa-qina-preventive-screenings.pdf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MA quality bri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861048"/>
            <a:ext cx="7380312" cy="2527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Examples of State Applications</a:t>
            </a:r>
            <a:endParaRPr lang="en-US" sz="32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7" descr="NY health safety aler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25" y="1916832"/>
            <a:ext cx="7572375" cy="4495800"/>
          </a:xfrm>
        </p:spPr>
      </p:pic>
      <p:sp>
        <p:nvSpPr>
          <p:cNvPr id="9" name="TextBox 8"/>
          <p:cNvSpPr txBox="1"/>
          <p:nvPr/>
        </p:nvSpPr>
        <p:spPr>
          <a:xfrm>
            <a:off x="179512" y="126876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http://ahrcnyc.wordpress.com/2012/03/06/health-and-safety-alert-obesity-and-healthy-living/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hio health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5652120" cy="37902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Examples of State Applications</a:t>
            </a:r>
            <a:endParaRPr lang="en-US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52120" y="1988840"/>
            <a:ext cx="3240360" cy="432048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Highlights areas for improvement based on data trends over time and comparisons with benchmarks (physical exam, dental exam, flu vaccine)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Provides recommendations and resources</a:t>
            </a:r>
            <a:endParaRPr lang="en-US" sz="24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95536" y="141277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http://test.mr.state.oh.us/health/documents/Alert54-10-10.pdf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Examples of State Applications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992888" cy="43923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Quality Improvement Committee (QIC) convened in 2012</a:t>
            </a:r>
          </a:p>
          <a:p>
            <a:r>
              <a:rPr lang="en-US" sz="2400" dirty="0" smtClean="0"/>
              <a:t>Identified health and exercise as target area</a:t>
            </a:r>
          </a:p>
          <a:p>
            <a:r>
              <a:rPr lang="en-US" sz="2400" dirty="0" smtClean="0"/>
              <a:t>Provided training to providers, students, faculty, community-based organizations</a:t>
            </a:r>
          </a:p>
          <a:p>
            <a:r>
              <a:rPr lang="en-US" sz="2400" dirty="0" smtClean="0"/>
              <a:t>Initiative funded 8 pilot programs promoting inclusive physical fitness and healthy eating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484784"/>
            <a:ext cx="8662988" cy="4857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Kentucky Health and Wellness Initiative</a:t>
            </a:r>
            <a:endParaRPr lang="en-US" sz="2800" b="1" dirty="0"/>
          </a:p>
        </p:txBody>
      </p:sp>
      <p:pic>
        <p:nvPicPr>
          <p:cNvPr id="5" name="Picture 2" descr="C:\Users\kjone\AppData\Local\Microsoft\Windows\Temporary Internet Files\Content.Outlook\E0X4SCI8\TU4H_4color_vertical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224272"/>
            <a:ext cx="2237232" cy="1633728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Expanding Public Use of NCI Data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773238"/>
            <a:ext cx="8208912" cy="4679949"/>
          </a:xfrm>
        </p:spPr>
        <p:txBody>
          <a:bodyPr/>
          <a:lstStyle/>
          <a:p>
            <a:r>
              <a:rPr lang="en-US" sz="2800" dirty="0" smtClean="0"/>
              <a:t>Evidence-Based Policy Initiative – collaboration between NASDDDS and AUCD</a:t>
            </a:r>
          </a:p>
          <a:p>
            <a:r>
              <a:rPr lang="en-US" sz="2800" dirty="0" smtClean="0"/>
              <a:t>Research policy and process for requesting data and/or tools</a:t>
            </a:r>
          </a:p>
          <a:p>
            <a:pPr lvl="1"/>
            <a:r>
              <a:rPr lang="en-US" sz="2400" dirty="0" smtClean="0"/>
              <a:t>Formal process through NASDDDS Research Committee</a:t>
            </a:r>
          </a:p>
          <a:p>
            <a:pPr lvl="1"/>
            <a:r>
              <a:rPr lang="en-US" sz="2400" dirty="0" smtClean="0"/>
              <a:t>Several university researchers and students approved and currently working with data (autism, aging, health)</a:t>
            </a:r>
          </a:p>
          <a:p>
            <a:r>
              <a:rPr lang="en-US" sz="2800" dirty="0" smtClean="0"/>
              <a:t>New website with chart generator feature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NCI Indicator Framework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96" y="6021288"/>
            <a:ext cx="3385071" cy="485791"/>
          </a:xfrm>
        </p:spPr>
        <p:txBody>
          <a:bodyPr/>
          <a:lstStyle/>
          <a:p>
            <a:r>
              <a:rPr lang="en-US" dirty="0" smtClean="0"/>
              <a:t>     = Adult Consumer Survey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92080" y="6093296"/>
            <a:ext cx="432048" cy="288032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s pag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310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Chart Generator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www.nationalcoreindicators.org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19" y="1777496"/>
            <a:ext cx="8606761" cy="1080000"/>
          </a:xfrm>
        </p:spPr>
        <p:txBody>
          <a:bodyPr/>
          <a:lstStyle/>
          <a:p>
            <a:r>
              <a:rPr lang="en-AU" b="1" dirty="0" smtClean="0"/>
              <a:t>4. Future Developments in Analyses of NCI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Policy Analyses and Outcomes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4" y="1484784"/>
            <a:ext cx="8662989" cy="4968403"/>
          </a:xfrm>
        </p:spPr>
        <p:txBody>
          <a:bodyPr/>
          <a:lstStyle/>
          <a:p>
            <a:r>
              <a:rPr lang="en-AU" b="1" dirty="0" smtClean="0"/>
              <a:t>Grouping states by common policies </a:t>
            </a:r>
            <a:r>
              <a:rPr lang="en-AU" dirty="0" smtClean="0"/>
              <a:t>to evaluate the impact of these polices on service provision and client outcomes.  This may include multi-level modelling with state as one level of analysis.</a:t>
            </a:r>
          </a:p>
          <a:p>
            <a:endParaRPr lang="en-AU" sz="1400" dirty="0" smtClean="0"/>
          </a:p>
          <a:p>
            <a:pPr>
              <a:buNone/>
            </a:pPr>
            <a:r>
              <a:rPr lang="en-AU" b="1" dirty="0" smtClean="0"/>
              <a:t>EXAMPLE</a:t>
            </a:r>
          </a:p>
          <a:p>
            <a:r>
              <a:rPr lang="en-AU" dirty="0" smtClean="0"/>
              <a:t>Hewitt et al. (2011) compared the proportion of state ID/DD service users with and autism/ASD diagnosis by state autism/ASD service eligibility policies: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1520" y="4725144"/>
          <a:ext cx="8544273" cy="178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008113"/>
                <a:gridCol w="4007768"/>
              </a:tblGrid>
              <a:tr h="686138">
                <a:tc>
                  <a:txBody>
                    <a:bodyPr/>
                    <a:lstStyle/>
                    <a:p>
                      <a:r>
                        <a:rPr lang="en-AU" dirty="0" smtClean="0"/>
                        <a:t>ASD Policies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No. of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% service users with ASD diagnosis</a:t>
                      </a:r>
                      <a:endParaRPr lang="en-US" dirty="0"/>
                    </a:p>
                  </a:txBody>
                  <a:tcPr/>
                </a:tc>
              </a:tr>
              <a:tr h="290218">
                <a:tc>
                  <a:txBody>
                    <a:bodyPr/>
                    <a:lstStyle/>
                    <a:p>
                      <a:r>
                        <a:rPr lang="en-AU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6.6%</a:t>
                      </a:r>
                      <a:endParaRPr lang="en-US" dirty="0"/>
                    </a:p>
                  </a:txBody>
                  <a:tcPr/>
                </a:tc>
              </a:tr>
              <a:tr h="290218">
                <a:tc>
                  <a:txBody>
                    <a:bodyPr/>
                    <a:lstStyle/>
                    <a:p>
                      <a:r>
                        <a:rPr lang="en-AU" dirty="0" smtClean="0"/>
                        <a:t>Related condition (RC)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8.4%</a:t>
                      </a:r>
                      <a:endParaRPr lang="en-US" dirty="0"/>
                    </a:p>
                  </a:txBody>
                  <a:tcPr/>
                </a:tc>
              </a:tr>
              <a:tr h="290218">
                <a:tc>
                  <a:txBody>
                    <a:bodyPr/>
                    <a:lstStyle/>
                    <a:p>
                      <a:r>
                        <a:rPr lang="en-AU" dirty="0" smtClean="0"/>
                        <a:t>RC + autism</a:t>
                      </a:r>
                      <a:r>
                        <a:rPr lang="en-AU" baseline="0" dirty="0" smtClean="0"/>
                        <a:t> –specific HCBS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 smtClean="0"/>
                        <a:t>9.3%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5508104" y="5517232"/>
            <a:ext cx="216024" cy="864096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7332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</a:t>
            </a:r>
            <a:r>
              <a:rPr lang="pt-BR" baseline="30000" dirty="0" smtClean="0"/>
              <a:t>2</a:t>
            </a:r>
            <a:r>
              <a:rPr lang="pt-BR" dirty="0" smtClean="0"/>
              <a:t>(2, 12,382)=17.39, </a:t>
            </a:r>
            <a:r>
              <a:rPr lang="pt-BR" i="1" dirty="0" smtClean="0"/>
              <a:t>p</a:t>
            </a:r>
            <a:r>
              <a:rPr lang="pt-BR" dirty="0" smtClean="0"/>
              <a:t>&lt;.001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Future Analyses of NCI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i="1" dirty="0" smtClean="0"/>
              <a:t>Longitudinal analyses</a:t>
            </a:r>
            <a:r>
              <a:rPr lang="en-AU" i="1" dirty="0" smtClean="0"/>
              <a:t>.</a:t>
            </a:r>
          </a:p>
          <a:p>
            <a:endParaRPr lang="en-US" dirty="0" smtClean="0"/>
          </a:p>
          <a:p>
            <a:r>
              <a:rPr lang="en-AU" b="1" i="1" dirty="0" smtClean="0"/>
              <a:t>Comparisons with the general community</a:t>
            </a:r>
            <a:r>
              <a:rPr lang="en-AU" i="1" dirty="0" smtClean="0"/>
              <a:t> </a:t>
            </a:r>
            <a:r>
              <a:rPr lang="en-AU" dirty="0" smtClean="0"/>
              <a:t>(like obesity analyses).</a:t>
            </a:r>
          </a:p>
          <a:p>
            <a:endParaRPr lang="en-US" dirty="0" smtClean="0"/>
          </a:p>
          <a:p>
            <a:r>
              <a:rPr lang="en-AU" b="1" i="1" dirty="0" smtClean="0"/>
              <a:t>Additional outcomes </a:t>
            </a:r>
            <a:r>
              <a:rPr lang="en-AU" i="1" dirty="0" smtClean="0"/>
              <a:t>– </a:t>
            </a:r>
            <a:r>
              <a:rPr lang="en-AU" dirty="0" smtClean="0"/>
              <a:t>Employment, physical activity, social relationships, rights, medication use.</a:t>
            </a:r>
          </a:p>
          <a:p>
            <a:endParaRPr lang="en-US" dirty="0" smtClean="0"/>
          </a:p>
          <a:p>
            <a:r>
              <a:rPr lang="en-AU" b="1" i="1" dirty="0" smtClean="0"/>
              <a:t>Different sub-groups</a:t>
            </a:r>
            <a:r>
              <a:rPr lang="en-AU" b="1" dirty="0" smtClean="0"/>
              <a:t> </a:t>
            </a:r>
            <a:r>
              <a:rPr lang="en-AU" dirty="0" smtClean="0"/>
              <a:t>– Older adults, people with cerebral palsy, women with autism.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OVERALL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Regular assessment of outcomes experienced by adults with intellectual disability facilitates evaluation of:</a:t>
            </a:r>
          </a:p>
          <a:p>
            <a:pPr lvl="1"/>
            <a:r>
              <a:rPr lang="en-AU" dirty="0" smtClean="0"/>
              <a:t>Benefits to service users</a:t>
            </a:r>
          </a:p>
          <a:p>
            <a:pPr lvl="2"/>
            <a:r>
              <a:rPr lang="en-AU" dirty="0" smtClean="0"/>
              <a:t>Benefits of different service types</a:t>
            </a:r>
          </a:p>
          <a:p>
            <a:pPr lvl="2"/>
            <a:r>
              <a:rPr lang="en-AU" dirty="0" smtClean="0"/>
              <a:t>Benefits to service users with different characteristics</a:t>
            </a:r>
          </a:p>
          <a:p>
            <a:pPr lvl="1"/>
            <a:r>
              <a:rPr lang="en-AU" dirty="0" smtClean="0"/>
              <a:t>Policy implementation and effects</a:t>
            </a:r>
          </a:p>
          <a:p>
            <a:pPr lvl="1"/>
            <a:r>
              <a:rPr lang="en-AU" dirty="0" smtClean="0"/>
              <a:t>Relative disadvantage compared to the general community.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Countries that do not currently have a national system for assessing outcomes should examine the NCI for its local applicability. </a:t>
            </a:r>
          </a:p>
          <a:p>
            <a:pPr lvl="1"/>
            <a:endParaRPr lang="en-AU" dirty="0" smtClean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715" y="2420888"/>
            <a:ext cx="2572285" cy="13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321176" cy="44634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b="1" dirty="0" smtClean="0"/>
              <a:t>Roger J. Stancliffe</a:t>
            </a:r>
          </a:p>
          <a:p>
            <a:pPr>
              <a:buNone/>
            </a:pPr>
            <a:r>
              <a:rPr lang="en-AU" dirty="0" smtClean="0"/>
              <a:t>Professor of Intellectual Disability</a:t>
            </a:r>
          </a:p>
          <a:p>
            <a:pPr>
              <a:buNone/>
            </a:pPr>
            <a:r>
              <a:rPr lang="en-AU" dirty="0" smtClean="0"/>
              <a:t>Faculty of Health Sciences</a:t>
            </a:r>
          </a:p>
          <a:p>
            <a:pPr>
              <a:buNone/>
            </a:pPr>
            <a:r>
              <a:rPr lang="en-AU" dirty="0" smtClean="0"/>
              <a:t>The University of Sydney </a:t>
            </a:r>
          </a:p>
          <a:p>
            <a:pPr>
              <a:buNone/>
            </a:pPr>
            <a:r>
              <a:rPr lang="en-AU" dirty="0" smtClean="0"/>
              <a:t>AUSTRALIA</a:t>
            </a:r>
          </a:p>
          <a:p>
            <a:pPr>
              <a:buNone/>
            </a:pPr>
            <a:r>
              <a:rPr lang="en-AU" dirty="0" smtClean="0">
                <a:hlinkClick r:id="rId2"/>
              </a:rPr>
              <a:t>roger.stancliffe@sydney.edu.au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 </a:t>
            </a:r>
          </a:p>
          <a:p>
            <a:pPr>
              <a:buNone/>
            </a:pPr>
            <a:endParaRPr lang="en-AU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AU" b="1" dirty="0" smtClean="0"/>
              <a:t>Sarah Taub</a:t>
            </a:r>
          </a:p>
          <a:p>
            <a:pPr>
              <a:buFont typeface="Wingdings 2" pitchFamily="18" charset="2"/>
              <a:buNone/>
            </a:pPr>
            <a:r>
              <a:rPr lang="en-AU" dirty="0" smtClean="0"/>
              <a:t>Senior Policy Specialist</a:t>
            </a:r>
          </a:p>
          <a:p>
            <a:pPr>
              <a:buFont typeface="Wingdings 2" pitchFamily="18" charset="2"/>
              <a:buNone/>
            </a:pPr>
            <a:r>
              <a:rPr lang="en-AU" dirty="0" smtClean="0"/>
              <a:t>Human Services Research Institute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Cambridge, MA 02140 </a:t>
            </a:r>
          </a:p>
          <a:p>
            <a:pPr>
              <a:buFont typeface="Wingdings 2" pitchFamily="18" charset="2"/>
              <a:buNone/>
            </a:pPr>
            <a:r>
              <a:rPr lang="en-AU" dirty="0" smtClean="0"/>
              <a:t>USA</a:t>
            </a:r>
          </a:p>
          <a:p>
            <a:pPr>
              <a:buFont typeface="Wingdings 2" pitchFamily="18" charset="2"/>
              <a:buNone/>
            </a:pPr>
            <a:r>
              <a:rPr lang="en-AU" dirty="0" smtClean="0">
                <a:hlinkClick r:id="rId3"/>
              </a:rPr>
              <a:t>staub@hsri.org</a:t>
            </a:r>
            <a:endParaRPr lang="en-AU" dirty="0" smtClean="0"/>
          </a:p>
          <a:p>
            <a:pPr>
              <a:buFont typeface="Wingdings 2" pitchFamily="18" charset="2"/>
              <a:buNone/>
            </a:pPr>
            <a:endParaRPr lang="en-AU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0825" y="1484784"/>
            <a:ext cx="8662988" cy="269420"/>
          </a:xfrm>
        </p:spPr>
        <p:txBody>
          <a:bodyPr/>
          <a:lstStyle/>
          <a:p>
            <a:pPr algn="ctr"/>
            <a:r>
              <a:rPr lang="en-AU" sz="2800" b="1" dirty="0" smtClean="0">
                <a:solidFill>
                  <a:srgbClr val="C00000"/>
                </a:solidFill>
              </a:rPr>
              <a:t>Contact Details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01208"/>
            <a:ext cx="3311558" cy="1556792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9893" y="5259088"/>
            <a:ext cx="2974107" cy="15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AU" b="1" dirty="0" smtClean="0"/>
              <a:t>References</a:t>
            </a:r>
          </a:p>
          <a:p>
            <a:r>
              <a:rPr lang="en-US" dirty="0"/>
              <a:t>Sheppard-Jones, K., Prout, H., &amp; Kleinert, H. (2005). Quality of life dimensions for adults with developmental disabilities: A comparative study. </a:t>
            </a:r>
            <a:r>
              <a:rPr lang="en-US" i="1" dirty="0"/>
              <a:t>Mental Retardation, 43</a:t>
            </a:r>
            <a:r>
              <a:rPr lang="en-US" dirty="0"/>
              <a:t>, 281-291.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NCI Adult Consumer Survey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8230941" cy="4536355"/>
          </a:xfrm>
        </p:spPr>
        <p:txBody>
          <a:bodyPr/>
          <a:lstStyle/>
          <a:p>
            <a:r>
              <a:rPr lang="en-US" sz="2800" dirty="0" smtClean="0"/>
              <a:t>Semi-structured, face-to-face interview</a:t>
            </a:r>
          </a:p>
          <a:p>
            <a:r>
              <a:rPr lang="en-US" sz="2800" dirty="0" smtClean="0"/>
              <a:t>No pre-screening of respondents</a:t>
            </a:r>
          </a:p>
          <a:p>
            <a:r>
              <a:rPr lang="en-US" sz="2800" dirty="0" smtClean="0"/>
              <a:t>Proxies allowed to answer certain questions</a:t>
            </a:r>
          </a:p>
          <a:p>
            <a:r>
              <a:rPr lang="en-US" sz="2800" dirty="0" smtClean="0"/>
              <a:t>High inter-rater reliability</a:t>
            </a:r>
          </a:p>
          <a:p>
            <a:r>
              <a:rPr lang="en-US" sz="2800" dirty="0" smtClean="0"/>
              <a:t>Standard training protocols</a:t>
            </a:r>
          </a:p>
          <a:p>
            <a:r>
              <a:rPr lang="en-US" sz="2800" dirty="0" smtClean="0"/>
              <a:t>Variety of interviewers used to administer survey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8662988" cy="4857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Developed with Technical Advisory Group</a:t>
            </a:r>
            <a:endParaRPr lang="en-US" sz="28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Funding and Future Expansion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73238"/>
            <a:ext cx="7704856" cy="4679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Primarily funded by public </a:t>
            </a:r>
            <a:r>
              <a:rPr lang="en-US" sz="2800" dirty="0" smtClean="0"/>
              <a:t>IDD </a:t>
            </a:r>
            <a:r>
              <a:rPr lang="en-US" sz="2800" dirty="0" smtClean="0"/>
              <a:t>state agencies</a:t>
            </a:r>
          </a:p>
          <a:p>
            <a:r>
              <a:rPr lang="en-US" sz="2800" dirty="0" smtClean="0"/>
              <a:t>State </a:t>
            </a:r>
            <a:r>
              <a:rPr lang="en-US" sz="2800" dirty="0" smtClean="0"/>
              <a:t>participation is voluntary</a:t>
            </a:r>
          </a:p>
          <a:p>
            <a:r>
              <a:rPr lang="en-US" sz="2800" dirty="0" smtClean="0"/>
              <a:t>Federal Administration on </a:t>
            </a:r>
            <a:r>
              <a:rPr lang="en-US" sz="2800" dirty="0" smtClean="0"/>
              <a:t>IDD </a:t>
            </a:r>
            <a:r>
              <a:rPr lang="en-US" sz="2800" dirty="0" smtClean="0"/>
              <a:t>recently awarded funding for 5-year expansion</a:t>
            </a:r>
          </a:p>
          <a:p>
            <a:r>
              <a:rPr lang="en-US" sz="2800" dirty="0" smtClean="0"/>
              <a:t>Provides first-year seed money for 5 states/territories per year</a:t>
            </a:r>
            <a:endParaRPr lang="en-US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NCI Participating States 2010-2013</a:t>
            </a:r>
            <a:endParaRPr lang="en-US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23528" y="1412776"/>
            <a:ext cx="8405812" cy="5052669"/>
            <a:chOff x="368119" y="1247828"/>
            <a:chExt cx="8405812" cy="5052669"/>
          </a:xfrm>
        </p:grpSpPr>
        <p:sp>
          <p:nvSpPr>
            <p:cNvPr id="7" name="TextBox 6"/>
            <p:cNvSpPr txBox="1"/>
            <p:nvPr/>
          </p:nvSpPr>
          <p:spPr>
            <a:xfrm>
              <a:off x="457201" y="5007835"/>
              <a:ext cx="258249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b="1" dirty="0" smtClean="0"/>
                <a:t>2010-11         24 States   </a:t>
              </a:r>
            </a:p>
            <a:p>
              <a:pPr>
                <a:spcBef>
                  <a:spcPts val="600"/>
                </a:spcBef>
              </a:pPr>
              <a:r>
                <a:rPr lang="en-US" sz="1600" b="1" dirty="0" smtClean="0"/>
                <a:t>2011-12         29 States</a:t>
              </a:r>
            </a:p>
            <a:p>
              <a:pPr>
                <a:spcBef>
                  <a:spcPts val="600"/>
                </a:spcBef>
              </a:pPr>
              <a:r>
                <a:rPr lang="en-US" sz="1600" b="1" dirty="0" smtClean="0"/>
                <a:t>2012-13         35 States</a:t>
              </a:r>
            </a:p>
            <a:p>
              <a:endParaRPr lang="en-US" sz="2000" dirty="0"/>
            </a:p>
          </p:txBody>
        </p:sp>
        <p:grpSp>
          <p:nvGrpSpPr>
            <p:cNvPr id="8" name="Group 110"/>
            <p:cNvGrpSpPr/>
            <p:nvPr/>
          </p:nvGrpSpPr>
          <p:grpSpPr>
            <a:xfrm>
              <a:off x="368119" y="1247828"/>
              <a:ext cx="8405812" cy="4267200"/>
              <a:chOff x="367189" y="1728060"/>
              <a:chExt cx="8405812" cy="4267200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406878" y="3715610"/>
                <a:ext cx="117477" cy="112713"/>
              </a:xfrm>
              <a:custGeom>
                <a:avLst/>
                <a:gdLst>
                  <a:gd name="T0" fmla="*/ 2147483647 w 124"/>
                  <a:gd name="T1" fmla="*/ 2147483647 h 121"/>
                  <a:gd name="T2" fmla="*/ 0 w 124"/>
                  <a:gd name="T3" fmla="*/ 2147483647 h 121"/>
                  <a:gd name="T4" fmla="*/ 2147483647 w 124"/>
                  <a:gd name="T5" fmla="*/ 2147483647 h 121"/>
                  <a:gd name="T6" fmla="*/ 2147483647 w 124"/>
                  <a:gd name="T7" fmla="*/ 2147483647 h 121"/>
                  <a:gd name="T8" fmla="*/ 2147483647 w 124"/>
                  <a:gd name="T9" fmla="*/ 2147483647 h 121"/>
                  <a:gd name="T10" fmla="*/ 2147483647 w 124"/>
                  <a:gd name="T11" fmla="*/ 0 h 121"/>
                  <a:gd name="T12" fmla="*/ 2147483647 w 124"/>
                  <a:gd name="T13" fmla="*/ 2147483647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1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513242" y="3793398"/>
                <a:ext cx="174628" cy="125413"/>
              </a:xfrm>
              <a:custGeom>
                <a:avLst/>
                <a:gdLst>
                  <a:gd name="T0" fmla="*/ 0 w 184"/>
                  <a:gd name="T1" fmla="*/ 2147483647 h 136"/>
                  <a:gd name="T2" fmla="*/ 2147483647 w 184"/>
                  <a:gd name="T3" fmla="*/ 0 h 136"/>
                  <a:gd name="T4" fmla="*/ 2147483647 w 184"/>
                  <a:gd name="T5" fmla="*/ 2147483647 h 136"/>
                  <a:gd name="T6" fmla="*/ 2147483647 w 184"/>
                  <a:gd name="T7" fmla="*/ 2147483647 h 136"/>
                  <a:gd name="T8" fmla="*/ 2147483647 w 184"/>
                  <a:gd name="T9" fmla="*/ 2147483647 h 136"/>
                  <a:gd name="T10" fmla="*/ 2147483647 w 184"/>
                  <a:gd name="T11" fmla="*/ 2147483647 h 136"/>
                  <a:gd name="T12" fmla="*/ 2147483647 w 184"/>
                  <a:gd name="T13" fmla="*/ 2147483647 h 136"/>
                  <a:gd name="T14" fmla="*/ 0 w 184"/>
                  <a:gd name="T15" fmla="*/ 2147483647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8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689458" y="3888648"/>
                <a:ext cx="136527" cy="66675"/>
              </a:xfrm>
              <a:custGeom>
                <a:avLst/>
                <a:gdLst>
                  <a:gd name="T0" fmla="*/ 2147483647 w 146"/>
                  <a:gd name="T1" fmla="*/ 2147483647 h 72"/>
                  <a:gd name="T2" fmla="*/ 0 w 146"/>
                  <a:gd name="T3" fmla="*/ 2147483647 h 72"/>
                  <a:gd name="T4" fmla="*/ 2147483647 w 146"/>
                  <a:gd name="T5" fmla="*/ 2147483647 h 72"/>
                  <a:gd name="T6" fmla="*/ 2147483647 w 146"/>
                  <a:gd name="T7" fmla="*/ 2147483647 h 72"/>
                  <a:gd name="T8" fmla="*/ 2147483647 w 146"/>
                  <a:gd name="T9" fmla="*/ 2147483647 h 72"/>
                  <a:gd name="T10" fmla="*/ 2147483647 w 146"/>
                  <a:gd name="T11" fmla="*/ 2147483647 h 72"/>
                  <a:gd name="T12" fmla="*/ 2147483647 w 146"/>
                  <a:gd name="T13" fmla="*/ 2147483647 h 72"/>
                  <a:gd name="T14" fmla="*/ 2147483647 w 146"/>
                  <a:gd name="T15" fmla="*/ 0 h 72"/>
                  <a:gd name="T16" fmla="*/ 2147483647 w 146"/>
                  <a:gd name="T17" fmla="*/ 2147483647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729145" y="3980723"/>
                <a:ext cx="58739" cy="49213"/>
              </a:xfrm>
              <a:custGeom>
                <a:avLst/>
                <a:gdLst>
                  <a:gd name="T0" fmla="*/ 2147483647 w 60"/>
                  <a:gd name="T1" fmla="*/ 0 h 53"/>
                  <a:gd name="T2" fmla="*/ 0 w 60"/>
                  <a:gd name="T3" fmla="*/ 2147483647 h 53"/>
                  <a:gd name="T4" fmla="*/ 2147483647 w 60"/>
                  <a:gd name="T5" fmla="*/ 2147483647 h 53"/>
                  <a:gd name="T6" fmla="*/ 2147483647 w 60"/>
                  <a:gd name="T7" fmla="*/ 2147483647 h 53"/>
                  <a:gd name="T8" fmla="*/ 2147483647 w 60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3"/>
                  <a:gd name="T17" fmla="*/ 60 w 6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3">
                    <a:moveTo>
                      <a:pt x="52" y="0"/>
                    </a:moveTo>
                    <a:lnTo>
                      <a:pt x="0" y="5"/>
                    </a:lnTo>
                    <a:lnTo>
                      <a:pt x="9" y="53"/>
                    </a:lnTo>
                    <a:lnTo>
                      <a:pt x="60" y="4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792646" y="4033110"/>
                <a:ext cx="36514" cy="47625"/>
              </a:xfrm>
              <a:custGeom>
                <a:avLst/>
                <a:gdLst>
                  <a:gd name="T0" fmla="*/ 0 w 41"/>
                  <a:gd name="T1" fmla="*/ 2147483647 h 51"/>
                  <a:gd name="T2" fmla="*/ 2147483647 w 41"/>
                  <a:gd name="T3" fmla="*/ 0 h 51"/>
                  <a:gd name="T4" fmla="*/ 2147483647 w 41"/>
                  <a:gd name="T5" fmla="*/ 2147483647 h 51"/>
                  <a:gd name="T6" fmla="*/ 2147483647 w 41"/>
                  <a:gd name="T7" fmla="*/ 2147483647 h 51"/>
                  <a:gd name="T8" fmla="*/ 0 w 41"/>
                  <a:gd name="T9" fmla="*/ 214748364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19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886311" y="4056923"/>
                <a:ext cx="231779" cy="271463"/>
              </a:xfrm>
              <a:custGeom>
                <a:avLst/>
                <a:gdLst>
                  <a:gd name="T0" fmla="*/ 2147483647 w 249"/>
                  <a:gd name="T1" fmla="*/ 0 h 294"/>
                  <a:gd name="T2" fmla="*/ 0 w 249"/>
                  <a:gd name="T3" fmla="*/ 2147483647 h 294"/>
                  <a:gd name="T4" fmla="*/ 2147483647 w 249"/>
                  <a:gd name="T5" fmla="*/ 2147483647 h 294"/>
                  <a:gd name="T6" fmla="*/ 2147483647 w 249"/>
                  <a:gd name="T7" fmla="*/ 2147483647 h 294"/>
                  <a:gd name="T8" fmla="*/ 2147483647 w 249"/>
                  <a:gd name="T9" fmla="*/ 2147483647 h 294"/>
                  <a:gd name="T10" fmla="*/ 2147483647 w 249"/>
                  <a:gd name="T11" fmla="*/ 2147483647 h 294"/>
                  <a:gd name="T12" fmla="*/ 2147483647 w 249"/>
                  <a:gd name="T13" fmla="*/ 2147483647 h 294"/>
                  <a:gd name="T14" fmla="*/ 2147483647 w 249"/>
                  <a:gd name="T15" fmla="*/ 2147483647 h 294"/>
                  <a:gd name="T16" fmla="*/ 2147483647 w 249"/>
                  <a:gd name="T17" fmla="*/ 2147483647 h 294"/>
                  <a:gd name="T18" fmla="*/ 2147483647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805347" y="3928335"/>
                <a:ext cx="128590" cy="107950"/>
              </a:xfrm>
              <a:custGeom>
                <a:avLst/>
                <a:gdLst>
                  <a:gd name="T0" fmla="*/ 2147483647 w 138"/>
                  <a:gd name="T1" fmla="*/ 0 h 115"/>
                  <a:gd name="T2" fmla="*/ 0 w 138"/>
                  <a:gd name="T3" fmla="*/ 2147483647 h 115"/>
                  <a:gd name="T4" fmla="*/ 2147483647 w 138"/>
                  <a:gd name="T5" fmla="*/ 2147483647 h 115"/>
                  <a:gd name="T6" fmla="*/ 2147483647 w 138"/>
                  <a:gd name="T7" fmla="*/ 2147483647 h 115"/>
                  <a:gd name="T8" fmla="*/ 2147483647 w 138"/>
                  <a:gd name="T9" fmla="*/ 2147483647 h 115"/>
                  <a:gd name="T10" fmla="*/ 2147483647 w 138"/>
                  <a:gd name="T11" fmla="*/ 2147483647 h 115"/>
                  <a:gd name="T12" fmla="*/ 2147483647 w 138"/>
                  <a:gd name="T13" fmla="*/ 2147483647 h 115"/>
                  <a:gd name="T14" fmla="*/ 2147483647 w 138"/>
                  <a:gd name="T15" fmla="*/ 2147483647 h 115"/>
                  <a:gd name="T16" fmla="*/ 2147483647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1691187" y="1788385"/>
                <a:ext cx="882665" cy="642938"/>
              </a:xfrm>
              <a:custGeom>
                <a:avLst/>
                <a:gdLst>
                  <a:gd name="T0" fmla="*/ 2147483647 w 530"/>
                  <a:gd name="T1" fmla="*/ 0 h 389"/>
                  <a:gd name="T2" fmla="*/ 2147483647 w 530"/>
                  <a:gd name="T3" fmla="*/ 2147483647 h 389"/>
                  <a:gd name="T4" fmla="*/ 2147483647 w 530"/>
                  <a:gd name="T5" fmla="*/ 2147483647 h 389"/>
                  <a:gd name="T6" fmla="*/ 2147483647 w 530"/>
                  <a:gd name="T7" fmla="*/ 2147483647 h 389"/>
                  <a:gd name="T8" fmla="*/ 2147483647 w 530"/>
                  <a:gd name="T9" fmla="*/ 2147483647 h 389"/>
                  <a:gd name="T10" fmla="*/ 2147483647 w 530"/>
                  <a:gd name="T11" fmla="*/ 2147483647 h 389"/>
                  <a:gd name="T12" fmla="*/ 2147483647 w 530"/>
                  <a:gd name="T13" fmla="*/ 2147483647 h 389"/>
                  <a:gd name="T14" fmla="*/ 2147483647 w 530"/>
                  <a:gd name="T15" fmla="*/ 2147483647 h 389"/>
                  <a:gd name="T16" fmla="*/ 2147483647 w 530"/>
                  <a:gd name="T17" fmla="*/ 2147483647 h 389"/>
                  <a:gd name="T18" fmla="*/ 2147483647 w 530"/>
                  <a:gd name="T19" fmla="*/ 2147483647 h 389"/>
                  <a:gd name="T20" fmla="*/ 2147483647 w 530"/>
                  <a:gd name="T21" fmla="*/ 2147483647 h 389"/>
                  <a:gd name="T22" fmla="*/ 2147483647 w 530"/>
                  <a:gd name="T23" fmla="*/ 2147483647 h 389"/>
                  <a:gd name="T24" fmla="*/ 2147483647 w 530"/>
                  <a:gd name="T25" fmla="*/ 2147483647 h 389"/>
                  <a:gd name="T26" fmla="*/ 2147483647 w 530"/>
                  <a:gd name="T27" fmla="*/ 2147483647 h 389"/>
                  <a:gd name="T28" fmla="*/ 2147483647 w 530"/>
                  <a:gd name="T29" fmla="*/ 2147483647 h 389"/>
                  <a:gd name="T30" fmla="*/ 2147483647 w 530"/>
                  <a:gd name="T31" fmla="*/ 2147483647 h 389"/>
                  <a:gd name="T32" fmla="*/ 2147483647 w 530"/>
                  <a:gd name="T33" fmla="*/ 2147483647 h 389"/>
                  <a:gd name="T34" fmla="*/ 2147483647 w 530"/>
                  <a:gd name="T35" fmla="*/ 2147483647 h 389"/>
                  <a:gd name="T36" fmla="*/ 2147483647 w 530"/>
                  <a:gd name="T37" fmla="*/ 2147483647 h 389"/>
                  <a:gd name="T38" fmla="*/ 2147483647 w 530"/>
                  <a:gd name="T39" fmla="*/ 2147483647 h 389"/>
                  <a:gd name="T40" fmla="*/ 0 w 530"/>
                  <a:gd name="T41" fmla="*/ 2147483647 h 389"/>
                  <a:gd name="T42" fmla="*/ 2147483647 w 530"/>
                  <a:gd name="T43" fmla="*/ 2147483647 h 389"/>
                  <a:gd name="T44" fmla="*/ 2147483647 w 530"/>
                  <a:gd name="T45" fmla="*/ 2147483647 h 389"/>
                  <a:gd name="T46" fmla="*/ 2147483647 w 530"/>
                  <a:gd name="T47" fmla="*/ 2147483647 h 389"/>
                  <a:gd name="T48" fmla="*/ 2147483647 w 530"/>
                  <a:gd name="T49" fmla="*/ 2147483647 h 389"/>
                  <a:gd name="T50" fmla="*/ 2147483647 w 530"/>
                  <a:gd name="T51" fmla="*/ 2147483647 h 389"/>
                  <a:gd name="T52" fmla="*/ 2147483647 w 530"/>
                  <a:gd name="T53" fmla="*/ 2147483647 h 389"/>
                  <a:gd name="T54" fmla="*/ 2147483647 w 530"/>
                  <a:gd name="T55" fmla="*/ 2147483647 h 389"/>
                  <a:gd name="T56" fmla="*/ 2147483647 w 530"/>
                  <a:gd name="T57" fmla="*/ 2147483647 h 389"/>
                  <a:gd name="T58" fmla="*/ 2147483647 w 530"/>
                  <a:gd name="T59" fmla="*/ 2147483647 h 389"/>
                  <a:gd name="T60" fmla="*/ 2147483647 w 530"/>
                  <a:gd name="T61" fmla="*/ 2147483647 h 389"/>
                  <a:gd name="T62" fmla="*/ 2147483647 w 530"/>
                  <a:gd name="T63" fmla="*/ 2147483647 h 389"/>
                  <a:gd name="T64" fmla="*/ 2147483647 w 530"/>
                  <a:gd name="T65" fmla="*/ 2147483647 h 389"/>
                  <a:gd name="T66" fmla="*/ 2147483647 w 530"/>
                  <a:gd name="T67" fmla="*/ 2147483647 h 389"/>
                  <a:gd name="T68" fmla="*/ 2147483647 w 530"/>
                  <a:gd name="T69" fmla="*/ 2147483647 h 389"/>
                  <a:gd name="T70" fmla="*/ 2147483647 w 530"/>
                  <a:gd name="T71" fmla="*/ 2147483647 h 389"/>
                  <a:gd name="T72" fmla="*/ 2147483647 w 530"/>
                  <a:gd name="T73" fmla="*/ 2147483647 h 389"/>
                  <a:gd name="T74" fmla="*/ 2147483647 w 530"/>
                  <a:gd name="T75" fmla="*/ 0 h 3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30"/>
                  <a:gd name="T115" fmla="*/ 0 h 389"/>
                  <a:gd name="T116" fmla="*/ 530 w 530"/>
                  <a:gd name="T117" fmla="*/ 389 h 3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30" h="389">
                    <a:moveTo>
                      <a:pt x="134" y="0"/>
                    </a:moveTo>
                    <a:lnTo>
                      <a:pt x="243" y="30"/>
                    </a:lnTo>
                    <a:lnTo>
                      <a:pt x="326" y="49"/>
                    </a:lnTo>
                    <a:lnTo>
                      <a:pt x="366" y="58"/>
                    </a:lnTo>
                    <a:lnTo>
                      <a:pt x="408" y="64"/>
                    </a:lnTo>
                    <a:lnTo>
                      <a:pt x="463" y="74"/>
                    </a:lnTo>
                    <a:lnTo>
                      <a:pt x="530" y="86"/>
                    </a:lnTo>
                    <a:lnTo>
                      <a:pt x="487" y="389"/>
                    </a:lnTo>
                    <a:lnTo>
                      <a:pt x="281" y="346"/>
                    </a:lnTo>
                    <a:lnTo>
                      <a:pt x="253" y="365"/>
                    </a:lnTo>
                    <a:lnTo>
                      <a:pt x="216" y="335"/>
                    </a:lnTo>
                    <a:lnTo>
                      <a:pt x="183" y="365"/>
                    </a:lnTo>
                    <a:lnTo>
                      <a:pt x="153" y="340"/>
                    </a:lnTo>
                    <a:lnTo>
                      <a:pt x="68" y="335"/>
                    </a:lnTo>
                    <a:lnTo>
                      <a:pt x="80" y="286"/>
                    </a:lnTo>
                    <a:lnTo>
                      <a:pt x="19" y="281"/>
                    </a:lnTo>
                    <a:lnTo>
                      <a:pt x="13" y="253"/>
                    </a:lnTo>
                    <a:lnTo>
                      <a:pt x="25" y="223"/>
                    </a:lnTo>
                    <a:lnTo>
                      <a:pt x="10" y="196"/>
                    </a:lnTo>
                    <a:lnTo>
                      <a:pt x="11" y="120"/>
                    </a:lnTo>
                    <a:lnTo>
                      <a:pt x="0" y="62"/>
                    </a:lnTo>
                    <a:lnTo>
                      <a:pt x="7" y="40"/>
                    </a:lnTo>
                    <a:lnTo>
                      <a:pt x="34" y="49"/>
                    </a:lnTo>
                    <a:lnTo>
                      <a:pt x="62" y="83"/>
                    </a:lnTo>
                    <a:lnTo>
                      <a:pt x="114" y="91"/>
                    </a:lnTo>
                    <a:lnTo>
                      <a:pt x="128" y="119"/>
                    </a:lnTo>
                    <a:lnTo>
                      <a:pt x="102" y="119"/>
                    </a:lnTo>
                    <a:lnTo>
                      <a:pt x="99" y="143"/>
                    </a:lnTo>
                    <a:lnTo>
                      <a:pt x="114" y="146"/>
                    </a:lnTo>
                    <a:lnTo>
                      <a:pt x="120" y="170"/>
                    </a:lnTo>
                    <a:lnTo>
                      <a:pt x="89" y="188"/>
                    </a:lnTo>
                    <a:lnTo>
                      <a:pt x="89" y="204"/>
                    </a:lnTo>
                    <a:lnTo>
                      <a:pt x="125" y="204"/>
                    </a:lnTo>
                    <a:lnTo>
                      <a:pt x="134" y="162"/>
                    </a:lnTo>
                    <a:lnTo>
                      <a:pt x="161" y="137"/>
                    </a:lnTo>
                    <a:lnTo>
                      <a:pt x="128" y="71"/>
                    </a:lnTo>
                    <a:lnTo>
                      <a:pt x="149" y="5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 rot="21424589">
                <a:off x="1471734" y="2230473"/>
                <a:ext cx="1103313" cy="885045"/>
              </a:xfrm>
              <a:custGeom>
                <a:avLst/>
                <a:gdLst>
                  <a:gd name="T0" fmla="*/ 2147483647 w 662"/>
                  <a:gd name="T1" fmla="*/ 0 h 506"/>
                  <a:gd name="T2" fmla="*/ 2147483647 w 662"/>
                  <a:gd name="T3" fmla="*/ 2147483647 h 506"/>
                  <a:gd name="T4" fmla="*/ 2147483647 w 662"/>
                  <a:gd name="T5" fmla="*/ 2147483647 h 506"/>
                  <a:gd name="T6" fmla="*/ 2147483647 w 662"/>
                  <a:gd name="T7" fmla="*/ 2147483647 h 506"/>
                  <a:gd name="T8" fmla="*/ 2147483647 w 662"/>
                  <a:gd name="T9" fmla="*/ 2147483647 h 506"/>
                  <a:gd name="T10" fmla="*/ 2147483647 w 662"/>
                  <a:gd name="T11" fmla="*/ 2147483647 h 506"/>
                  <a:gd name="T12" fmla="*/ 2147483647 w 662"/>
                  <a:gd name="T13" fmla="*/ 2147483647 h 506"/>
                  <a:gd name="T14" fmla="*/ 2147483647 w 662"/>
                  <a:gd name="T15" fmla="*/ 2147483647 h 506"/>
                  <a:gd name="T16" fmla="*/ 2147483647 w 662"/>
                  <a:gd name="T17" fmla="*/ 2147483647 h 506"/>
                  <a:gd name="T18" fmla="*/ 0 w 662"/>
                  <a:gd name="T19" fmla="*/ 2147483647 h 506"/>
                  <a:gd name="T20" fmla="*/ 0 w 662"/>
                  <a:gd name="T21" fmla="*/ 2147483647 h 506"/>
                  <a:gd name="T22" fmla="*/ 2147483647 w 662"/>
                  <a:gd name="T23" fmla="*/ 2147483647 h 506"/>
                  <a:gd name="T24" fmla="*/ 2147483647 w 662"/>
                  <a:gd name="T25" fmla="*/ 2147483647 h 506"/>
                  <a:gd name="T26" fmla="*/ 2147483647 w 662"/>
                  <a:gd name="T27" fmla="*/ 2147483647 h 506"/>
                  <a:gd name="T28" fmla="*/ 2147483647 w 662"/>
                  <a:gd name="T29" fmla="*/ 2147483647 h 506"/>
                  <a:gd name="T30" fmla="*/ 2147483647 w 662"/>
                  <a:gd name="T31" fmla="*/ 2147483647 h 506"/>
                  <a:gd name="T32" fmla="*/ 2147483647 w 662"/>
                  <a:gd name="T33" fmla="*/ 2147483647 h 506"/>
                  <a:gd name="T34" fmla="*/ 2147483647 w 662"/>
                  <a:gd name="T35" fmla="*/ 2147483647 h 506"/>
                  <a:gd name="T36" fmla="*/ 2147483647 w 662"/>
                  <a:gd name="T37" fmla="*/ 2147483647 h 506"/>
                  <a:gd name="T38" fmla="*/ 2147483647 w 662"/>
                  <a:gd name="T39" fmla="*/ 2147483647 h 506"/>
                  <a:gd name="T40" fmla="*/ 2147483647 w 662"/>
                  <a:gd name="T41" fmla="*/ 2147483647 h 506"/>
                  <a:gd name="T42" fmla="*/ 2147483647 w 662"/>
                  <a:gd name="T43" fmla="*/ 2147483647 h 506"/>
                  <a:gd name="T44" fmla="*/ 2147483647 w 662"/>
                  <a:gd name="T45" fmla="*/ 2147483647 h 506"/>
                  <a:gd name="T46" fmla="*/ 2147483647 w 662"/>
                  <a:gd name="T47" fmla="*/ 2147483647 h 506"/>
                  <a:gd name="T48" fmla="*/ 2147483647 w 662"/>
                  <a:gd name="T49" fmla="*/ 2147483647 h 506"/>
                  <a:gd name="T50" fmla="*/ 2147483647 w 662"/>
                  <a:gd name="T51" fmla="*/ 2147483647 h 506"/>
                  <a:gd name="T52" fmla="*/ 2147483647 w 662"/>
                  <a:gd name="T53" fmla="*/ 0 h 5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2"/>
                  <a:gd name="T82" fmla="*/ 0 h 506"/>
                  <a:gd name="T83" fmla="*/ 662 w 662"/>
                  <a:gd name="T84" fmla="*/ 506 h 5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2" h="506">
                    <a:moveTo>
                      <a:pt x="145" y="0"/>
                    </a:moveTo>
                    <a:lnTo>
                      <a:pt x="126" y="11"/>
                    </a:lnTo>
                    <a:lnTo>
                      <a:pt x="114" y="56"/>
                    </a:lnTo>
                    <a:lnTo>
                      <a:pt x="102" y="93"/>
                    </a:lnTo>
                    <a:lnTo>
                      <a:pt x="93" y="123"/>
                    </a:lnTo>
                    <a:lnTo>
                      <a:pt x="81" y="155"/>
                    </a:lnTo>
                    <a:lnTo>
                      <a:pt x="67" y="188"/>
                    </a:lnTo>
                    <a:lnTo>
                      <a:pt x="50" y="224"/>
                    </a:lnTo>
                    <a:lnTo>
                      <a:pt x="26" y="266"/>
                    </a:lnTo>
                    <a:lnTo>
                      <a:pt x="0" y="306"/>
                    </a:lnTo>
                    <a:lnTo>
                      <a:pt x="0" y="394"/>
                    </a:lnTo>
                    <a:lnTo>
                      <a:pt x="371" y="470"/>
                    </a:lnTo>
                    <a:lnTo>
                      <a:pt x="543" y="506"/>
                    </a:lnTo>
                    <a:lnTo>
                      <a:pt x="579" y="330"/>
                    </a:lnTo>
                    <a:lnTo>
                      <a:pt x="601" y="315"/>
                    </a:lnTo>
                    <a:lnTo>
                      <a:pt x="580" y="276"/>
                    </a:lnTo>
                    <a:lnTo>
                      <a:pt x="591" y="236"/>
                    </a:lnTo>
                    <a:lnTo>
                      <a:pt x="662" y="169"/>
                    </a:lnTo>
                    <a:lnTo>
                      <a:pt x="613" y="108"/>
                    </a:lnTo>
                    <a:lnTo>
                      <a:pt x="407" y="65"/>
                    </a:lnTo>
                    <a:lnTo>
                      <a:pt x="379" y="82"/>
                    </a:lnTo>
                    <a:lnTo>
                      <a:pt x="342" y="53"/>
                    </a:lnTo>
                    <a:lnTo>
                      <a:pt x="309" y="84"/>
                    </a:lnTo>
                    <a:lnTo>
                      <a:pt x="278" y="53"/>
                    </a:lnTo>
                    <a:lnTo>
                      <a:pt x="196" y="54"/>
                    </a:lnTo>
                    <a:lnTo>
                      <a:pt x="206" y="5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1391145" y="2890110"/>
                <a:ext cx="1162070" cy="1781175"/>
              </a:xfrm>
              <a:custGeom>
                <a:avLst/>
                <a:gdLst>
                  <a:gd name="T0" fmla="*/ 2147483647 w 697"/>
                  <a:gd name="T1" fmla="*/ 0 h 1078"/>
                  <a:gd name="T2" fmla="*/ 2147483647 w 697"/>
                  <a:gd name="T3" fmla="*/ 2147483647 h 1078"/>
                  <a:gd name="T4" fmla="*/ 2147483647 w 697"/>
                  <a:gd name="T5" fmla="*/ 2147483647 h 1078"/>
                  <a:gd name="T6" fmla="*/ 2147483647 w 697"/>
                  <a:gd name="T7" fmla="*/ 2147483647 h 1078"/>
                  <a:gd name="T8" fmla="*/ 2147483647 w 697"/>
                  <a:gd name="T9" fmla="*/ 2147483647 h 1078"/>
                  <a:gd name="T10" fmla="*/ 2147483647 w 697"/>
                  <a:gd name="T11" fmla="*/ 2147483647 h 1078"/>
                  <a:gd name="T12" fmla="*/ 2147483647 w 697"/>
                  <a:gd name="T13" fmla="*/ 2147483647 h 1078"/>
                  <a:gd name="T14" fmla="*/ 2147483647 w 697"/>
                  <a:gd name="T15" fmla="*/ 2147483647 h 1078"/>
                  <a:gd name="T16" fmla="*/ 2147483647 w 697"/>
                  <a:gd name="T17" fmla="*/ 2147483647 h 1078"/>
                  <a:gd name="T18" fmla="*/ 2147483647 w 697"/>
                  <a:gd name="T19" fmla="*/ 2147483647 h 1078"/>
                  <a:gd name="T20" fmla="*/ 2147483647 w 697"/>
                  <a:gd name="T21" fmla="*/ 2147483647 h 1078"/>
                  <a:gd name="T22" fmla="*/ 2147483647 w 697"/>
                  <a:gd name="T23" fmla="*/ 2147483647 h 1078"/>
                  <a:gd name="T24" fmla="*/ 2147483647 w 697"/>
                  <a:gd name="T25" fmla="*/ 2147483647 h 1078"/>
                  <a:gd name="T26" fmla="*/ 2147483647 w 697"/>
                  <a:gd name="T27" fmla="*/ 2147483647 h 1078"/>
                  <a:gd name="T28" fmla="*/ 2147483647 w 697"/>
                  <a:gd name="T29" fmla="*/ 2147483647 h 1078"/>
                  <a:gd name="T30" fmla="*/ 2147483647 w 697"/>
                  <a:gd name="T31" fmla="*/ 2147483647 h 1078"/>
                  <a:gd name="T32" fmla="*/ 2147483647 w 697"/>
                  <a:gd name="T33" fmla="*/ 2147483647 h 1078"/>
                  <a:gd name="T34" fmla="*/ 2147483647 w 697"/>
                  <a:gd name="T35" fmla="*/ 2147483647 h 1078"/>
                  <a:gd name="T36" fmla="*/ 2147483647 w 697"/>
                  <a:gd name="T37" fmla="*/ 2147483647 h 1078"/>
                  <a:gd name="T38" fmla="*/ 2147483647 w 697"/>
                  <a:gd name="T39" fmla="*/ 2147483647 h 1078"/>
                  <a:gd name="T40" fmla="*/ 2147483647 w 697"/>
                  <a:gd name="T41" fmla="*/ 2147483647 h 1078"/>
                  <a:gd name="T42" fmla="*/ 2147483647 w 697"/>
                  <a:gd name="T43" fmla="*/ 2147483647 h 1078"/>
                  <a:gd name="T44" fmla="*/ 2147483647 w 697"/>
                  <a:gd name="T45" fmla="*/ 2147483647 h 1078"/>
                  <a:gd name="T46" fmla="*/ 2147483647 w 697"/>
                  <a:gd name="T47" fmla="*/ 2147483647 h 1078"/>
                  <a:gd name="T48" fmla="*/ 2147483647 w 697"/>
                  <a:gd name="T49" fmla="*/ 2147483647 h 1078"/>
                  <a:gd name="T50" fmla="*/ 2147483647 w 697"/>
                  <a:gd name="T51" fmla="*/ 2147483647 h 1078"/>
                  <a:gd name="T52" fmla="*/ 2147483647 w 697"/>
                  <a:gd name="T53" fmla="*/ 2147483647 h 1078"/>
                  <a:gd name="T54" fmla="*/ 2147483647 w 697"/>
                  <a:gd name="T55" fmla="*/ 2147483647 h 1078"/>
                  <a:gd name="T56" fmla="*/ 2147483647 w 697"/>
                  <a:gd name="T57" fmla="*/ 2147483647 h 1078"/>
                  <a:gd name="T58" fmla="*/ 2147483647 w 697"/>
                  <a:gd name="T59" fmla="*/ 2147483647 h 1078"/>
                  <a:gd name="T60" fmla="*/ 2147483647 w 697"/>
                  <a:gd name="T61" fmla="*/ 2147483647 h 1078"/>
                  <a:gd name="T62" fmla="*/ 2147483647 w 697"/>
                  <a:gd name="T63" fmla="*/ 2147483647 h 1078"/>
                  <a:gd name="T64" fmla="*/ 2147483647 w 697"/>
                  <a:gd name="T65" fmla="*/ 2147483647 h 1078"/>
                  <a:gd name="T66" fmla="*/ 2147483647 w 697"/>
                  <a:gd name="T67" fmla="*/ 2147483647 h 1078"/>
                  <a:gd name="T68" fmla="*/ 2147483647 w 697"/>
                  <a:gd name="T69" fmla="*/ 2147483647 h 1078"/>
                  <a:gd name="T70" fmla="*/ 2147483647 w 697"/>
                  <a:gd name="T71" fmla="*/ 2147483647 h 1078"/>
                  <a:gd name="T72" fmla="*/ 2147483647 w 697"/>
                  <a:gd name="T73" fmla="*/ 2147483647 h 1078"/>
                  <a:gd name="T74" fmla="*/ 2147483647 w 697"/>
                  <a:gd name="T75" fmla="*/ 2147483647 h 1078"/>
                  <a:gd name="T76" fmla="*/ 2147483647 w 697"/>
                  <a:gd name="T77" fmla="*/ 2147483647 h 1078"/>
                  <a:gd name="T78" fmla="*/ 2147483647 w 697"/>
                  <a:gd name="T79" fmla="*/ 2147483647 h 1078"/>
                  <a:gd name="T80" fmla="*/ 2147483647 w 697"/>
                  <a:gd name="T81" fmla="*/ 2147483647 h 1078"/>
                  <a:gd name="T82" fmla="*/ 2147483647 w 697"/>
                  <a:gd name="T83" fmla="*/ 2147483647 h 1078"/>
                  <a:gd name="T84" fmla="*/ 2147483647 w 697"/>
                  <a:gd name="T85" fmla="*/ 2147483647 h 1078"/>
                  <a:gd name="T86" fmla="*/ 0 w 697"/>
                  <a:gd name="T87" fmla="*/ 2147483647 h 1078"/>
                  <a:gd name="T88" fmla="*/ 2147483647 w 697"/>
                  <a:gd name="T89" fmla="*/ 2147483647 h 1078"/>
                  <a:gd name="T90" fmla="*/ 2147483647 w 697"/>
                  <a:gd name="T91" fmla="*/ 2147483647 h 1078"/>
                  <a:gd name="T92" fmla="*/ 2147483647 w 697"/>
                  <a:gd name="T93" fmla="*/ 2147483647 h 1078"/>
                  <a:gd name="T94" fmla="*/ 2147483647 w 697"/>
                  <a:gd name="T95" fmla="*/ 0 h 10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7"/>
                  <a:gd name="T145" fmla="*/ 0 h 1078"/>
                  <a:gd name="T146" fmla="*/ 697 w 697"/>
                  <a:gd name="T147" fmla="*/ 1078 h 10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7" h="1078">
                    <a:moveTo>
                      <a:pt x="53" y="0"/>
                    </a:moveTo>
                    <a:lnTo>
                      <a:pt x="374" y="64"/>
                    </a:lnTo>
                    <a:lnTo>
                      <a:pt x="304" y="382"/>
                    </a:lnTo>
                    <a:lnTo>
                      <a:pt x="664" y="864"/>
                    </a:lnTo>
                    <a:lnTo>
                      <a:pt x="697" y="926"/>
                    </a:lnTo>
                    <a:lnTo>
                      <a:pt x="663" y="955"/>
                    </a:lnTo>
                    <a:lnTo>
                      <a:pt x="641" y="1009"/>
                    </a:lnTo>
                    <a:lnTo>
                      <a:pt x="620" y="1040"/>
                    </a:lnTo>
                    <a:lnTo>
                      <a:pt x="642" y="1069"/>
                    </a:lnTo>
                    <a:lnTo>
                      <a:pt x="605" y="1078"/>
                    </a:lnTo>
                    <a:lnTo>
                      <a:pt x="393" y="1070"/>
                    </a:lnTo>
                    <a:lnTo>
                      <a:pt x="380" y="1008"/>
                    </a:lnTo>
                    <a:lnTo>
                      <a:pt x="343" y="961"/>
                    </a:lnTo>
                    <a:lnTo>
                      <a:pt x="316" y="945"/>
                    </a:lnTo>
                    <a:lnTo>
                      <a:pt x="308" y="912"/>
                    </a:lnTo>
                    <a:lnTo>
                      <a:pt x="286" y="894"/>
                    </a:lnTo>
                    <a:lnTo>
                      <a:pt x="263" y="872"/>
                    </a:lnTo>
                    <a:lnTo>
                      <a:pt x="256" y="847"/>
                    </a:lnTo>
                    <a:lnTo>
                      <a:pt x="235" y="830"/>
                    </a:lnTo>
                    <a:lnTo>
                      <a:pt x="202" y="839"/>
                    </a:lnTo>
                    <a:lnTo>
                      <a:pt x="165" y="826"/>
                    </a:lnTo>
                    <a:lnTo>
                      <a:pt x="165" y="812"/>
                    </a:lnTo>
                    <a:lnTo>
                      <a:pt x="164" y="782"/>
                    </a:lnTo>
                    <a:lnTo>
                      <a:pt x="149" y="750"/>
                    </a:lnTo>
                    <a:lnTo>
                      <a:pt x="147" y="723"/>
                    </a:lnTo>
                    <a:lnTo>
                      <a:pt x="131" y="699"/>
                    </a:lnTo>
                    <a:lnTo>
                      <a:pt x="135" y="677"/>
                    </a:lnTo>
                    <a:lnTo>
                      <a:pt x="89" y="621"/>
                    </a:lnTo>
                    <a:lnTo>
                      <a:pt x="89" y="590"/>
                    </a:lnTo>
                    <a:lnTo>
                      <a:pt x="113" y="578"/>
                    </a:lnTo>
                    <a:lnTo>
                      <a:pt x="113" y="559"/>
                    </a:lnTo>
                    <a:lnTo>
                      <a:pt x="89" y="553"/>
                    </a:lnTo>
                    <a:lnTo>
                      <a:pt x="79" y="523"/>
                    </a:lnTo>
                    <a:lnTo>
                      <a:pt x="67" y="471"/>
                    </a:lnTo>
                    <a:lnTo>
                      <a:pt x="101" y="499"/>
                    </a:lnTo>
                    <a:lnTo>
                      <a:pt x="88" y="462"/>
                    </a:lnTo>
                    <a:lnTo>
                      <a:pt x="113" y="462"/>
                    </a:lnTo>
                    <a:lnTo>
                      <a:pt x="113" y="435"/>
                    </a:lnTo>
                    <a:lnTo>
                      <a:pt x="88" y="417"/>
                    </a:lnTo>
                    <a:lnTo>
                      <a:pt x="76" y="443"/>
                    </a:lnTo>
                    <a:lnTo>
                      <a:pt x="53" y="434"/>
                    </a:lnTo>
                    <a:lnTo>
                      <a:pt x="9" y="313"/>
                    </a:lnTo>
                    <a:lnTo>
                      <a:pt x="21" y="227"/>
                    </a:lnTo>
                    <a:lnTo>
                      <a:pt x="0" y="177"/>
                    </a:lnTo>
                    <a:lnTo>
                      <a:pt x="10" y="140"/>
                    </a:lnTo>
                    <a:lnTo>
                      <a:pt x="32" y="133"/>
                    </a:lnTo>
                    <a:lnTo>
                      <a:pt x="53" y="7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1895951" y="3012347"/>
                <a:ext cx="881063" cy="1319213"/>
              </a:xfrm>
              <a:custGeom>
                <a:avLst/>
                <a:gdLst>
                  <a:gd name="T0" fmla="*/ 2147483647 w 527"/>
                  <a:gd name="T1" fmla="*/ 0 h 797"/>
                  <a:gd name="T2" fmla="*/ 0 w 527"/>
                  <a:gd name="T3" fmla="*/ 2147483647 h 797"/>
                  <a:gd name="T4" fmla="*/ 2147483647 w 527"/>
                  <a:gd name="T5" fmla="*/ 2147483647 h 797"/>
                  <a:gd name="T6" fmla="*/ 2147483647 w 527"/>
                  <a:gd name="T7" fmla="*/ 2147483647 h 797"/>
                  <a:gd name="T8" fmla="*/ 2147483647 w 527"/>
                  <a:gd name="T9" fmla="*/ 2147483647 h 797"/>
                  <a:gd name="T10" fmla="*/ 2147483647 w 527"/>
                  <a:gd name="T11" fmla="*/ 2147483647 h 797"/>
                  <a:gd name="T12" fmla="*/ 2147483647 w 527"/>
                  <a:gd name="T13" fmla="*/ 2147483647 h 797"/>
                  <a:gd name="T14" fmla="*/ 2147483647 w 527"/>
                  <a:gd name="T15" fmla="*/ 2147483647 h 797"/>
                  <a:gd name="T16" fmla="*/ 2147483647 w 527"/>
                  <a:gd name="T17" fmla="*/ 2147483647 h 797"/>
                  <a:gd name="T18" fmla="*/ 2147483647 w 527"/>
                  <a:gd name="T19" fmla="*/ 2147483647 h 797"/>
                  <a:gd name="T20" fmla="*/ 2147483647 w 527"/>
                  <a:gd name="T21" fmla="*/ 2147483647 h 797"/>
                  <a:gd name="T22" fmla="*/ 2147483647 w 527"/>
                  <a:gd name="T23" fmla="*/ 0 h 7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7"/>
                  <a:gd name="T37" fmla="*/ 0 h 797"/>
                  <a:gd name="T38" fmla="*/ 527 w 527"/>
                  <a:gd name="T39" fmla="*/ 797 h 7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7" h="797">
                    <a:moveTo>
                      <a:pt x="67" y="0"/>
                    </a:moveTo>
                    <a:lnTo>
                      <a:pt x="0" y="316"/>
                    </a:lnTo>
                    <a:lnTo>
                      <a:pt x="359" y="797"/>
                    </a:lnTo>
                    <a:lnTo>
                      <a:pt x="381" y="777"/>
                    </a:lnTo>
                    <a:lnTo>
                      <a:pt x="380" y="681"/>
                    </a:lnTo>
                    <a:lnTo>
                      <a:pt x="425" y="689"/>
                    </a:lnTo>
                    <a:lnTo>
                      <a:pt x="471" y="397"/>
                    </a:lnTo>
                    <a:lnTo>
                      <a:pt x="502" y="198"/>
                    </a:lnTo>
                    <a:lnTo>
                      <a:pt x="511" y="139"/>
                    </a:lnTo>
                    <a:lnTo>
                      <a:pt x="527" y="85"/>
                    </a:lnTo>
                    <a:lnTo>
                      <a:pt x="290" y="4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367439" y="1929672"/>
                <a:ext cx="792162" cy="1274763"/>
              </a:xfrm>
              <a:custGeom>
                <a:avLst/>
                <a:gdLst>
                  <a:gd name="T0" fmla="*/ 2147483647 w 476"/>
                  <a:gd name="T1" fmla="*/ 0 h 770"/>
                  <a:gd name="T2" fmla="*/ 2147483647 w 476"/>
                  <a:gd name="T3" fmla="*/ 2147483647 h 770"/>
                  <a:gd name="T4" fmla="*/ 2147483647 w 476"/>
                  <a:gd name="T5" fmla="*/ 2147483647 h 770"/>
                  <a:gd name="T6" fmla="*/ 2147483647 w 476"/>
                  <a:gd name="T7" fmla="*/ 2147483647 h 770"/>
                  <a:gd name="T8" fmla="*/ 2147483647 w 476"/>
                  <a:gd name="T9" fmla="*/ 2147483647 h 770"/>
                  <a:gd name="T10" fmla="*/ 2147483647 w 476"/>
                  <a:gd name="T11" fmla="*/ 2147483647 h 770"/>
                  <a:gd name="T12" fmla="*/ 2147483647 w 476"/>
                  <a:gd name="T13" fmla="*/ 2147483647 h 770"/>
                  <a:gd name="T14" fmla="*/ 0 w 476"/>
                  <a:gd name="T15" fmla="*/ 2147483647 h 770"/>
                  <a:gd name="T16" fmla="*/ 2147483647 w 476"/>
                  <a:gd name="T17" fmla="*/ 2147483647 h 770"/>
                  <a:gd name="T18" fmla="*/ 2147483647 w 476"/>
                  <a:gd name="T19" fmla="*/ 2147483647 h 770"/>
                  <a:gd name="T20" fmla="*/ 2147483647 w 476"/>
                  <a:gd name="T21" fmla="*/ 2147483647 h 770"/>
                  <a:gd name="T22" fmla="*/ 2147483647 w 476"/>
                  <a:gd name="T23" fmla="*/ 2147483647 h 770"/>
                  <a:gd name="T24" fmla="*/ 2147483647 w 476"/>
                  <a:gd name="T25" fmla="*/ 2147483647 h 770"/>
                  <a:gd name="T26" fmla="*/ 2147483647 w 476"/>
                  <a:gd name="T27" fmla="*/ 2147483647 h 770"/>
                  <a:gd name="T28" fmla="*/ 2147483647 w 476"/>
                  <a:gd name="T29" fmla="*/ 2147483647 h 770"/>
                  <a:gd name="T30" fmla="*/ 2147483647 w 476"/>
                  <a:gd name="T31" fmla="*/ 2147483647 h 770"/>
                  <a:gd name="T32" fmla="*/ 2147483647 w 476"/>
                  <a:gd name="T33" fmla="*/ 2147483647 h 770"/>
                  <a:gd name="T34" fmla="*/ 2147483647 w 476"/>
                  <a:gd name="T35" fmla="*/ 2147483647 h 770"/>
                  <a:gd name="T36" fmla="*/ 2147483647 w 476"/>
                  <a:gd name="T37" fmla="*/ 2147483647 h 770"/>
                  <a:gd name="T38" fmla="*/ 2147483647 w 476"/>
                  <a:gd name="T39" fmla="*/ 2147483647 h 770"/>
                  <a:gd name="T40" fmla="*/ 2147483647 w 476"/>
                  <a:gd name="T41" fmla="*/ 2147483647 h 770"/>
                  <a:gd name="T42" fmla="*/ 2147483647 w 476"/>
                  <a:gd name="T43" fmla="*/ 0 h 7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6"/>
                  <a:gd name="T67" fmla="*/ 0 h 770"/>
                  <a:gd name="T68" fmla="*/ 476 w 476"/>
                  <a:gd name="T69" fmla="*/ 770 h 77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6" h="770">
                    <a:moveTo>
                      <a:pt x="115" y="0"/>
                    </a:moveTo>
                    <a:lnTo>
                      <a:pt x="72" y="301"/>
                    </a:lnTo>
                    <a:lnTo>
                      <a:pt x="117" y="365"/>
                    </a:lnTo>
                    <a:lnTo>
                      <a:pt x="47" y="432"/>
                    </a:lnTo>
                    <a:lnTo>
                      <a:pt x="38" y="478"/>
                    </a:lnTo>
                    <a:lnTo>
                      <a:pt x="57" y="511"/>
                    </a:lnTo>
                    <a:lnTo>
                      <a:pt x="38" y="527"/>
                    </a:lnTo>
                    <a:lnTo>
                      <a:pt x="0" y="702"/>
                    </a:lnTo>
                    <a:lnTo>
                      <a:pt x="227" y="742"/>
                    </a:lnTo>
                    <a:lnTo>
                      <a:pt x="442" y="770"/>
                    </a:lnTo>
                    <a:lnTo>
                      <a:pt x="464" y="611"/>
                    </a:lnTo>
                    <a:lnTo>
                      <a:pt x="476" y="523"/>
                    </a:lnTo>
                    <a:lnTo>
                      <a:pt x="455" y="492"/>
                    </a:lnTo>
                    <a:lnTo>
                      <a:pt x="406" y="500"/>
                    </a:lnTo>
                    <a:lnTo>
                      <a:pt x="342" y="508"/>
                    </a:lnTo>
                    <a:lnTo>
                      <a:pt x="330" y="436"/>
                    </a:lnTo>
                    <a:lnTo>
                      <a:pt x="252" y="378"/>
                    </a:lnTo>
                    <a:lnTo>
                      <a:pt x="263" y="341"/>
                    </a:lnTo>
                    <a:lnTo>
                      <a:pt x="270" y="275"/>
                    </a:lnTo>
                    <a:lnTo>
                      <a:pt x="170" y="134"/>
                    </a:lnTo>
                    <a:lnTo>
                      <a:pt x="184" y="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2626201" y="3155222"/>
                <a:ext cx="733425" cy="942975"/>
              </a:xfrm>
              <a:custGeom>
                <a:avLst/>
                <a:gdLst>
                  <a:gd name="T0" fmla="*/ 2147483647 w 441"/>
                  <a:gd name="T1" fmla="*/ 0 h 570"/>
                  <a:gd name="T2" fmla="*/ 2147483647 w 441"/>
                  <a:gd name="T3" fmla="*/ 2147483647 h 570"/>
                  <a:gd name="T4" fmla="*/ 2147483647 w 441"/>
                  <a:gd name="T5" fmla="*/ 2147483647 h 570"/>
                  <a:gd name="T6" fmla="*/ 2147483647 w 441"/>
                  <a:gd name="T7" fmla="*/ 2147483647 h 570"/>
                  <a:gd name="T8" fmla="*/ 2147483647 w 441"/>
                  <a:gd name="T9" fmla="*/ 2147483647 h 570"/>
                  <a:gd name="T10" fmla="*/ 0 w 441"/>
                  <a:gd name="T11" fmla="*/ 2147483647 h 570"/>
                  <a:gd name="T12" fmla="*/ 2147483647 w 441"/>
                  <a:gd name="T13" fmla="*/ 2147483647 h 570"/>
                  <a:gd name="T14" fmla="*/ 2147483647 w 441"/>
                  <a:gd name="T15" fmla="*/ 0 h 5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1"/>
                  <a:gd name="T25" fmla="*/ 0 h 570"/>
                  <a:gd name="T26" fmla="*/ 441 w 441"/>
                  <a:gd name="T27" fmla="*/ 570 h 5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1" h="570">
                    <a:moveTo>
                      <a:pt x="82" y="0"/>
                    </a:moveTo>
                    <a:lnTo>
                      <a:pt x="298" y="30"/>
                    </a:lnTo>
                    <a:lnTo>
                      <a:pt x="283" y="139"/>
                    </a:lnTo>
                    <a:lnTo>
                      <a:pt x="441" y="154"/>
                    </a:lnTo>
                    <a:lnTo>
                      <a:pt x="398" y="570"/>
                    </a:lnTo>
                    <a:lnTo>
                      <a:pt x="0" y="527"/>
                    </a:lnTo>
                    <a:lnTo>
                      <a:pt x="40" y="26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57951" y="1939197"/>
                <a:ext cx="1379538" cy="854075"/>
              </a:xfrm>
              <a:custGeom>
                <a:avLst/>
                <a:gdLst>
                  <a:gd name="T0" fmla="*/ 2147483647 w 828"/>
                  <a:gd name="T1" fmla="*/ 0 h 516"/>
                  <a:gd name="T2" fmla="*/ 2147483647 w 828"/>
                  <a:gd name="T3" fmla="*/ 2147483647 h 516"/>
                  <a:gd name="T4" fmla="*/ 2147483647 w 828"/>
                  <a:gd name="T5" fmla="*/ 2147483647 h 516"/>
                  <a:gd name="T6" fmla="*/ 2147483647 w 828"/>
                  <a:gd name="T7" fmla="*/ 2147483647 h 516"/>
                  <a:gd name="T8" fmla="*/ 2147483647 w 828"/>
                  <a:gd name="T9" fmla="*/ 2147483647 h 516"/>
                  <a:gd name="T10" fmla="*/ 2147483647 w 828"/>
                  <a:gd name="T11" fmla="*/ 2147483647 h 516"/>
                  <a:gd name="T12" fmla="*/ 2147483647 w 828"/>
                  <a:gd name="T13" fmla="*/ 2147483647 h 516"/>
                  <a:gd name="T14" fmla="*/ 2147483647 w 828"/>
                  <a:gd name="T15" fmla="*/ 2147483647 h 516"/>
                  <a:gd name="T16" fmla="*/ 2147483647 w 828"/>
                  <a:gd name="T17" fmla="*/ 2147483647 h 516"/>
                  <a:gd name="T18" fmla="*/ 2147483647 w 828"/>
                  <a:gd name="T19" fmla="*/ 2147483647 h 516"/>
                  <a:gd name="T20" fmla="*/ 2147483647 w 828"/>
                  <a:gd name="T21" fmla="*/ 2147483647 h 516"/>
                  <a:gd name="T22" fmla="*/ 2147483647 w 828"/>
                  <a:gd name="T23" fmla="*/ 2147483647 h 516"/>
                  <a:gd name="T24" fmla="*/ 2147483647 w 828"/>
                  <a:gd name="T25" fmla="*/ 2147483647 h 516"/>
                  <a:gd name="T26" fmla="*/ 2147483647 w 828"/>
                  <a:gd name="T27" fmla="*/ 2147483647 h 516"/>
                  <a:gd name="T28" fmla="*/ 2147483647 w 828"/>
                  <a:gd name="T29" fmla="*/ 2147483647 h 516"/>
                  <a:gd name="T30" fmla="*/ 2147483647 w 828"/>
                  <a:gd name="T31" fmla="*/ 2147483647 h 516"/>
                  <a:gd name="T32" fmla="*/ 2147483647 w 828"/>
                  <a:gd name="T33" fmla="*/ 2147483647 h 516"/>
                  <a:gd name="T34" fmla="*/ 0 w 828"/>
                  <a:gd name="T35" fmla="*/ 2147483647 h 516"/>
                  <a:gd name="T36" fmla="*/ 2147483647 w 828"/>
                  <a:gd name="T37" fmla="*/ 0 h 5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28"/>
                  <a:gd name="T58" fmla="*/ 0 h 516"/>
                  <a:gd name="T59" fmla="*/ 828 w 828"/>
                  <a:gd name="T60" fmla="*/ 516 h 5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28" h="516">
                    <a:moveTo>
                      <a:pt x="14" y="0"/>
                    </a:moveTo>
                    <a:lnTo>
                      <a:pt x="176" y="21"/>
                    </a:lnTo>
                    <a:lnTo>
                      <a:pt x="275" y="34"/>
                    </a:lnTo>
                    <a:lnTo>
                      <a:pt x="404" y="48"/>
                    </a:lnTo>
                    <a:lnTo>
                      <a:pt x="524" y="60"/>
                    </a:lnTo>
                    <a:lnTo>
                      <a:pt x="731" y="75"/>
                    </a:lnTo>
                    <a:lnTo>
                      <a:pt x="828" y="82"/>
                    </a:lnTo>
                    <a:lnTo>
                      <a:pt x="825" y="502"/>
                    </a:lnTo>
                    <a:lnTo>
                      <a:pt x="318" y="459"/>
                    </a:lnTo>
                    <a:lnTo>
                      <a:pt x="307" y="516"/>
                    </a:lnTo>
                    <a:lnTo>
                      <a:pt x="288" y="489"/>
                    </a:lnTo>
                    <a:lnTo>
                      <a:pt x="242" y="493"/>
                    </a:lnTo>
                    <a:lnTo>
                      <a:pt x="175" y="504"/>
                    </a:lnTo>
                    <a:lnTo>
                      <a:pt x="163" y="431"/>
                    </a:lnTo>
                    <a:lnTo>
                      <a:pt x="84" y="373"/>
                    </a:lnTo>
                    <a:lnTo>
                      <a:pt x="96" y="318"/>
                    </a:lnTo>
                    <a:lnTo>
                      <a:pt x="103" y="273"/>
                    </a:lnTo>
                    <a:lnTo>
                      <a:pt x="0" y="12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3086576" y="2693260"/>
                <a:ext cx="946150" cy="766762"/>
              </a:xfrm>
              <a:custGeom>
                <a:avLst/>
                <a:gdLst>
                  <a:gd name="T0" fmla="*/ 2147483647 w 567"/>
                  <a:gd name="T1" fmla="*/ 0 h 463"/>
                  <a:gd name="T2" fmla="*/ 2147483647 w 567"/>
                  <a:gd name="T3" fmla="*/ 2147483647 h 463"/>
                  <a:gd name="T4" fmla="*/ 0 w 567"/>
                  <a:gd name="T5" fmla="*/ 2147483647 h 463"/>
                  <a:gd name="T6" fmla="*/ 2147483647 w 567"/>
                  <a:gd name="T7" fmla="*/ 2147483647 h 463"/>
                  <a:gd name="T8" fmla="*/ 2147483647 w 567"/>
                  <a:gd name="T9" fmla="*/ 2147483647 h 463"/>
                  <a:gd name="T10" fmla="*/ 2147483647 w 567"/>
                  <a:gd name="T11" fmla="*/ 2147483647 h 463"/>
                  <a:gd name="T12" fmla="*/ 2147483647 w 567"/>
                  <a:gd name="T13" fmla="*/ 0 h 4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7"/>
                  <a:gd name="T22" fmla="*/ 0 h 463"/>
                  <a:gd name="T23" fmla="*/ 567 w 567"/>
                  <a:gd name="T24" fmla="*/ 463 h 4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7" h="463">
                    <a:moveTo>
                      <a:pt x="55" y="0"/>
                    </a:moveTo>
                    <a:lnTo>
                      <a:pt x="35" y="173"/>
                    </a:lnTo>
                    <a:lnTo>
                      <a:pt x="0" y="420"/>
                    </a:lnTo>
                    <a:lnTo>
                      <a:pt x="164" y="433"/>
                    </a:lnTo>
                    <a:lnTo>
                      <a:pt x="547" y="463"/>
                    </a:lnTo>
                    <a:lnTo>
                      <a:pt x="567" y="47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280251" y="3409222"/>
                <a:ext cx="982663" cy="727075"/>
              </a:xfrm>
              <a:custGeom>
                <a:avLst/>
                <a:gdLst>
                  <a:gd name="T0" fmla="*/ 2147483647 w 590"/>
                  <a:gd name="T1" fmla="*/ 0 h 440"/>
                  <a:gd name="T2" fmla="*/ 2147483647 w 590"/>
                  <a:gd name="T3" fmla="*/ 2147483647 h 440"/>
                  <a:gd name="T4" fmla="*/ 0 w 590"/>
                  <a:gd name="T5" fmla="*/ 2147483647 h 440"/>
                  <a:gd name="T6" fmla="*/ 2147483647 w 590"/>
                  <a:gd name="T7" fmla="*/ 2147483647 h 440"/>
                  <a:gd name="T8" fmla="*/ 2147483647 w 590"/>
                  <a:gd name="T9" fmla="*/ 2147483647 h 440"/>
                  <a:gd name="T10" fmla="*/ 2147483647 w 590"/>
                  <a:gd name="T11" fmla="*/ 2147483647 h 440"/>
                  <a:gd name="T12" fmla="*/ 2147483647 w 590"/>
                  <a:gd name="T13" fmla="*/ 2147483647 h 440"/>
                  <a:gd name="T14" fmla="*/ 2147483647 w 590"/>
                  <a:gd name="T15" fmla="*/ 2147483647 h 440"/>
                  <a:gd name="T16" fmla="*/ 2147483647 w 590"/>
                  <a:gd name="T17" fmla="*/ 0 h 4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0"/>
                  <a:gd name="T28" fmla="*/ 0 h 440"/>
                  <a:gd name="T29" fmla="*/ 590 w 590"/>
                  <a:gd name="T30" fmla="*/ 440 h 4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0" h="440">
                    <a:moveTo>
                      <a:pt x="49" y="0"/>
                    </a:moveTo>
                    <a:lnTo>
                      <a:pt x="19" y="264"/>
                    </a:lnTo>
                    <a:lnTo>
                      <a:pt x="0" y="416"/>
                    </a:lnTo>
                    <a:lnTo>
                      <a:pt x="295" y="431"/>
                    </a:lnTo>
                    <a:lnTo>
                      <a:pt x="577" y="440"/>
                    </a:lnTo>
                    <a:lnTo>
                      <a:pt x="586" y="234"/>
                    </a:lnTo>
                    <a:lnTo>
                      <a:pt x="590" y="33"/>
                    </a:lnTo>
                    <a:lnTo>
                      <a:pt x="429" y="3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2"/>
                  </a:solidFill>
                  <a:latin typeface="+mn-lt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2397637" y="4020410"/>
                <a:ext cx="889015" cy="987425"/>
              </a:xfrm>
              <a:custGeom>
                <a:avLst/>
                <a:gdLst>
                  <a:gd name="T0" fmla="*/ 2147483647 w 536"/>
                  <a:gd name="T1" fmla="*/ 0 h 594"/>
                  <a:gd name="T2" fmla="*/ 2147483647 w 536"/>
                  <a:gd name="T3" fmla="*/ 2147483647 h 594"/>
                  <a:gd name="T4" fmla="*/ 2147483647 w 536"/>
                  <a:gd name="T5" fmla="*/ 2147483647 h 594"/>
                  <a:gd name="T6" fmla="*/ 2147483647 w 536"/>
                  <a:gd name="T7" fmla="*/ 2147483647 h 594"/>
                  <a:gd name="T8" fmla="*/ 2147483647 w 536"/>
                  <a:gd name="T9" fmla="*/ 2147483647 h 594"/>
                  <a:gd name="T10" fmla="*/ 2147483647 w 536"/>
                  <a:gd name="T11" fmla="*/ 2147483647 h 594"/>
                  <a:gd name="T12" fmla="*/ 2147483647 w 536"/>
                  <a:gd name="T13" fmla="*/ 2147483647 h 594"/>
                  <a:gd name="T14" fmla="*/ 2147483647 w 536"/>
                  <a:gd name="T15" fmla="*/ 2147483647 h 594"/>
                  <a:gd name="T16" fmla="*/ 2147483647 w 536"/>
                  <a:gd name="T17" fmla="*/ 2147483647 h 594"/>
                  <a:gd name="T18" fmla="*/ 2147483647 w 536"/>
                  <a:gd name="T19" fmla="*/ 2147483647 h 594"/>
                  <a:gd name="T20" fmla="*/ 2147483647 w 536"/>
                  <a:gd name="T21" fmla="*/ 2147483647 h 594"/>
                  <a:gd name="T22" fmla="*/ 0 w 536"/>
                  <a:gd name="T23" fmla="*/ 2147483647 h 594"/>
                  <a:gd name="T24" fmla="*/ 2147483647 w 536"/>
                  <a:gd name="T25" fmla="*/ 2147483647 h 594"/>
                  <a:gd name="T26" fmla="*/ 2147483647 w 536"/>
                  <a:gd name="T27" fmla="*/ 2147483647 h 594"/>
                  <a:gd name="T28" fmla="*/ 2147483647 w 536"/>
                  <a:gd name="T29" fmla="*/ 2147483647 h 594"/>
                  <a:gd name="T30" fmla="*/ 2147483647 w 536"/>
                  <a:gd name="T31" fmla="*/ 0 h 5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6"/>
                  <a:gd name="T49" fmla="*/ 0 h 594"/>
                  <a:gd name="T50" fmla="*/ 536 w 536"/>
                  <a:gd name="T51" fmla="*/ 594 h 5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6" h="594">
                    <a:moveTo>
                      <a:pt x="136" y="0"/>
                    </a:moveTo>
                    <a:lnTo>
                      <a:pt x="126" y="77"/>
                    </a:lnTo>
                    <a:lnTo>
                      <a:pt x="79" y="68"/>
                    </a:lnTo>
                    <a:lnTo>
                      <a:pt x="82" y="168"/>
                    </a:lnTo>
                    <a:lnTo>
                      <a:pt x="60" y="187"/>
                    </a:lnTo>
                    <a:lnTo>
                      <a:pt x="93" y="249"/>
                    </a:lnTo>
                    <a:lnTo>
                      <a:pt x="60" y="275"/>
                    </a:lnTo>
                    <a:lnTo>
                      <a:pt x="42" y="320"/>
                    </a:lnTo>
                    <a:lnTo>
                      <a:pt x="17" y="363"/>
                    </a:lnTo>
                    <a:lnTo>
                      <a:pt x="35" y="389"/>
                    </a:lnTo>
                    <a:lnTo>
                      <a:pt x="3" y="399"/>
                    </a:lnTo>
                    <a:lnTo>
                      <a:pt x="0" y="439"/>
                    </a:lnTo>
                    <a:lnTo>
                      <a:pt x="301" y="591"/>
                    </a:lnTo>
                    <a:lnTo>
                      <a:pt x="471" y="594"/>
                    </a:lnTo>
                    <a:lnTo>
                      <a:pt x="536" y="46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3173937" y="4088673"/>
                <a:ext cx="944579" cy="935038"/>
              </a:xfrm>
              <a:custGeom>
                <a:avLst/>
                <a:gdLst>
                  <a:gd name="T0" fmla="*/ 2147483647 w 568"/>
                  <a:gd name="T1" fmla="*/ 0 h 564"/>
                  <a:gd name="T2" fmla="*/ 2147483647 w 568"/>
                  <a:gd name="T3" fmla="*/ 2147483647 h 564"/>
                  <a:gd name="T4" fmla="*/ 2147483647 w 568"/>
                  <a:gd name="T5" fmla="*/ 2147483647 h 564"/>
                  <a:gd name="T6" fmla="*/ 2147483647 w 568"/>
                  <a:gd name="T7" fmla="*/ 2147483647 h 564"/>
                  <a:gd name="T8" fmla="*/ 2147483647 w 568"/>
                  <a:gd name="T9" fmla="*/ 2147483647 h 564"/>
                  <a:gd name="T10" fmla="*/ 2147483647 w 568"/>
                  <a:gd name="T11" fmla="*/ 2147483647 h 564"/>
                  <a:gd name="T12" fmla="*/ 2147483647 w 568"/>
                  <a:gd name="T13" fmla="*/ 2147483647 h 564"/>
                  <a:gd name="T14" fmla="*/ 2147483647 w 568"/>
                  <a:gd name="T15" fmla="*/ 2147483647 h 564"/>
                  <a:gd name="T16" fmla="*/ 0 w 568"/>
                  <a:gd name="T17" fmla="*/ 2147483647 h 564"/>
                  <a:gd name="T18" fmla="*/ 2147483647 w 568"/>
                  <a:gd name="T19" fmla="*/ 2147483647 h 564"/>
                  <a:gd name="T20" fmla="*/ 2147483647 w 568"/>
                  <a:gd name="T21" fmla="*/ 0 h 5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8"/>
                  <a:gd name="T34" fmla="*/ 0 h 564"/>
                  <a:gd name="T35" fmla="*/ 568 w 568"/>
                  <a:gd name="T36" fmla="*/ 564 h 5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8" h="564">
                    <a:moveTo>
                      <a:pt x="69" y="0"/>
                    </a:moveTo>
                    <a:lnTo>
                      <a:pt x="568" y="23"/>
                    </a:lnTo>
                    <a:lnTo>
                      <a:pt x="544" y="521"/>
                    </a:lnTo>
                    <a:lnTo>
                      <a:pt x="382" y="512"/>
                    </a:lnTo>
                    <a:lnTo>
                      <a:pt x="230" y="507"/>
                    </a:lnTo>
                    <a:lnTo>
                      <a:pt x="230" y="527"/>
                    </a:lnTo>
                    <a:lnTo>
                      <a:pt x="103" y="527"/>
                    </a:lnTo>
                    <a:lnTo>
                      <a:pt x="95" y="564"/>
                    </a:lnTo>
                    <a:lnTo>
                      <a:pt x="0" y="552"/>
                    </a:lnTo>
                    <a:lnTo>
                      <a:pt x="54" y="13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3548594" y="4226785"/>
                <a:ext cx="1917733" cy="1768475"/>
              </a:xfrm>
              <a:custGeom>
                <a:avLst/>
                <a:gdLst>
                  <a:gd name="T0" fmla="*/ 2147483647 w 1152"/>
                  <a:gd name="T1" fmla="*/ 0 h 1067"/>
                  <a:gd name="T2" fmla="*/ 2147483647 w 1152"/>
                  <a:gd name="T3" fmla="*/ 2147483647 h 1067"/>
                  <a:gd name="T4" fmla="*/ 2147483647 w 1152"/>
                  <a:gd name="T5" fmla="*/ 2147483647 h 1067"/>
                  <a:gd name="T6" fmla="*/ 2147483647 w 1152"/>
                  <a:gd name="T7" fmla="*/ 2147483647 h 1067"/>
                  <a:gd name="T8" fmla="*/ 2147483647 w 1152"/>
                  <a:gd name="T9" fmla="*/ 2147483647 h 1067"/>
                  <a:gd name="T10" fmla="*/ 2147483647 w 1152"/>
                  <a:gd name="T11" fmla="*/ 2147483647 h 1067"/>
                  <a:gd name="T12" fmla="*/ 2147483647 w 1152"/>
                  <a:gd name="T13" fmla="*/ 2147483647 h 1067"/>
                  <a:gd name="T14" fmla="*/ 2147483647 w 1152"/>
                  <a:gd name="T15" fmla="*/ 2147483647 h 1067"/>
                  <a:gd name="T16" fmla="*/ 2147483647 w 1152"/>
                  <a:gd name="T17" fmla="*/ 2147483647 h 1067"/>
                  <a:gd name="T18" fmla="*/ 2147483647 w 1152"/>
                  <a:gd name="T19" fmla="*/ 2147483647 h 1067"/>
                  <a:gd name="T20" fmla="*/ 2147483647 w 1152"/>
                  <a:gd name="T21" fmla="*/ 2147483647 h 1067"/>
                  <a:gd name="T22" fmla="*/ 2147483647 w 1152"/>
                  <a:gd name="T23" fmla="*/ 2147483647 h 1067"/>
                  <a:gd name="T24" fmla="*/ 2147483647 w 1152"/>
                  <a:gd name="T25" fmla="*/ 2147483647 h 1067"/>
                  <a:gd name="T26" fmla="*/ 2147483647 w 1152"/>
                  <a:gd name="T27" fmla="*/ 2147483647 h 1067"/>
                  <a:gd name="T28" fmla="*/ 2147483647 w 1152"/>
                  <a:gd name="T29" fmla="*/ 2147483647 h 1067"/>
                  <a:gd name="T30" fmla="*/ 2147483647 w 1152"/>
                  <a:gd name="T31" fmla="*/ 2147483647 h 1067"/>
                  <a:gd name="T32" fmla="*/ 2147483647 w 1152"/>
                  <a:gd name="T33" fmla="*/ 2147483647 h 1067"/>
                  <a:gd name="T34" fmla="*/ 2147483647 w 1152"/>
                  <a:gd name="T35" fmla="*/ 2147483647 h 1067"/>
                  <a:gd name="T36" fmla="*/ 2147483647 w 1152"/>
                  <a:gd name="T37" fmla="*/ 2147483647 h 1067"/>
                  <a:gd name="T38" fmla="*/ 2147483647 w 1152"/>
                  <a:gd name="T39" fmla="*/ 2147483647 h 1067"/>
                  <a:gd name="T40" fmla="*/ 2147483647 w 1152"/>
                  <a:gd name="T41" fmla="*/ 2147483647 h 1067"/>
                  <a:gd name="T42" fmla="*/ 2147483647 w 1152"/>
                  <a:gd name="T43" fmla="*/ 2147483647 h 1067"/>
                  <a:gd name="T44" fmla="*/ 2147483647 w 1152"/>
                  <a:gd name="T45" fmla="*/ 2147483647 h 1067"/>
                  <a:gd name="T46" fmla="*/ 2147483647 w 1152"/>
                  <a:gd name="T47" fmla="*/ 2147483647 h 1067"/>
                  <a:gd name="T48" fmla="*/ 2147483647 w 1152"/>
                  <a:gd name="T49" fmla="*/ 2147483647 h 1067"/>
                  <a:gd name="T50" fmla="*/ 2147483647 w 1152"/>
                  <a:gd name="T51" fmla="*/ 2147483647 h 1067"/>
                  <a:gd name="T52" fmla="*/ 2147483647 w 1152"/>
                  <a:gd name="T53" fmla="*/ 2147483647 h 1067"/>
                  <a:gd name="T54" fmla="*/ 2147483647 w 1152"/>
                  <a:gd name="T55" fmla="*/ 2147483647 h 1067"/>
                  <a:gd name="T56" fmla="*/ 2147483647 w 1152"/>
                  <a:gd name="T57" fmla="*/ 2147483647 h 1067"/>
                  <a:gd name="T58" fmla="*/ 2147483647 w 1152"/>
                  <a:gd name="T59" fmla="*/ 2147483647 h 1067"/>
                  <a:gd name="T60" fmla="*/ 2147483647 w 1152"/>
                  <a:gd name="T61" fmla="*/ 2147483647 h 1067"/>
                  <a:gd name="T62" fmla="*/ 2147483647 w 1152"/>
                  <a:gd name="T63" fmla="*/ 2147483647 h 1067"/>
                  <a:gd name="T64" fmla="*/ 2147483647 w 1152"/>
                  <a:gd name="T65" fmla="*/ 2147483647 h 1067"/>
                  <a:gd name="T66" fmla="*/ 2147483647 w 1152"/>
                  <a:gd name="T67" fmla="*/ 2147483647 h 1067"/>
                  <a:gd name="T68" fmla="*/ 2147483647 w 1152"/>
                  <a:gd name="T69" fmla="*/ 2147483647 h 1067"/>
                  <a:gd name="T70" fmla="*/ 2147483647 w 1152"/>
                  <a:gd name="T71" fmla="*/ 2147483647 h 1067"/>
                  <a:gd name="T72" fmla="*/ 2147483647 w 1152"/>
                  <a:gd name="T73" fmla="*/ 2147483647 h 1067"/>
                  <a:gd name="T74" fmla="*/ 2147483647 w 1152"/>
                  <a:gd name="T75" fmla="*/ 2147483647 h 1067"/>
                  <a:gd name="T76" fmla="*/ 2147483647 w 1152"/>
                  <a:gd name="T77" fmla="*/ 2147483647 h 1067"/>
                  <a:gd name="T78" fmla="*/ 2147483647 w 1152"/>
                  <a:gd name="T79" fmla="*/ 2147483647 h 1067"/>
                  <a:gd name="T80" fmla="*/ 2147483647 w 1152"/>
                  <a:gd name="T81" fmla="*/ 2147483647 h 1067"/>
                  <a:gd name="T82" fmla="*/ 2147483647 w 1152"/>
                  <a:gd name="T83" fmla="*/ 2147483647 h 1067"/>
                  <a:gd name="T84" fmla="*/ 2147483647 w 1152"/>
                  <a:gd name="T85" fmla="*/ 2147483647 h 1067"/>
                  <a:gd name="T86" fmla="*/ 2147483647 w 1152"/>
                  <a:gd name="T87" fmla="*/ 2147483647 h 1067"/>
                  <a:gd name="T88" fmla="*/ 2147483647 w 1152"/>
                  <a:gd name="T89" fmla="*/ 2147483647 h 1067"/>
                  <a:gd name="T90" fmla="*/ 2147483647 w 1152"/>
                  <a:gd name="T91" fmla="*/ 2147483647 h 1067"/>
                  <a:gd name="T92" fmla="*/ 0 w 1152"/>
                  <a:gd name="T93" fmla="*/ 2147483647 h 1067"/>
                  <a:gd name="T94" fmla="*/ 0 w 1152"/>
                  <a:gd name="T95" fmla="*/ 2147483647 h 1067"/>
                  <a:gd name="T96" fmla="*/ 2147483647 w 1152"/>
                  <a:gd name="T97" fmla="*/ 2147483647 h 1067"/>
                  <a:gd name="T98" fmla="*/ 2147483647 w 1152"/>
                  <a:gd name="T99" fmla="*/ 2147483647 h 1067"/>
                  <a:gd name="T100" fmla="*/ 2147483647 w 1152"/>
                  <a:gd name="T101" fmla="*/ 0 h 10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52"/>
                  <a:gd name="T154" fmla="*/ 0 h 1067"/>
                  <a:gd name="T155" fmla="*/ 1152 w 1152"/>
                  <a:gd name="T156" fmla="*/ 1067 h 10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52" h="1067">
                    <a:moveTo>
                      <a:pt x="334" y="0"/>
                    </a:moveTo>
                    <a:lnTo>
                      <a:pt x="589" y="9"/>
                    </a:lnTo>
                    <a:lnTo>
                      <a:pt x="589" y="203"/>
                    </a:lnTo>
                    <a:lnTo>
                      <a:pt x="719" y="256"/>
                    </a:lnTo>
                    <a:lnTo>
                      <a:pt x="754" y="238"/>
                    </a:lnTo>
                    <a:lnTo>
                      <a:pt x="839" y="280"/>
                    </a:lnTo>
                    <a:lnTo>
                      <a:pt x="890" y="277"/>
                    </a:lnTo>
                    <a:lnTo>
                      <a:pt x="988" y="235"/>
                    </a:lnTo>
                    <a:lnTo>
                      <a:pt x="1045" y="276"/>
                    </a:lnTo>
                    <a:lnTo>
                      <a:pt x="1094" y="286"/>
                    </a:lnTo>
                    <a:lnTo>
                      <a:pt x="1094" y="444"/>
                    </a:lnTo>
                    <a:lnTo>
                      <a:pt x="1152" y="542"/>
                    </a:lnTo>
                    <a:lnTo>
                      <a:pt x="1139" y="677"/>
                    </a:lnTo>
                    <a:lnTo>
                      <a:pt x="1076" y="730"/>
                    </a:lnTo>
                    <a:lnTo>
                      <a:pt x="1063" y="681"/>
                    </a:lnTo>
                    <a:lnTo>
                      <a:pt x="1045" y="703"/>
                    </a:lnTo>
                    <a:lnTo>
                      <a:pt x="1058" y="735"/>
                    </a:lnTo>
                    <a:lnTo>
                      <a:pt x="947" y="815"/>
                    </a:lnTo>
                    <a:lnTo>
                      <a:pt x="920" y="820"/>
                    </a:lnTo>
                    <a:lnTo>
                      <a:pt x="862" y="860"/>
                    </a:lnTo>
                    <a:lnTo>
                      <a:pt x="862" y="882"/>
                    </a:lnTo>
                    <a:lnTo>
                      <a:pt x="844" y="887"/>
                    </a:lnTo>
                    <a:lnTo>
                      <a:pt x="857" y="914"/>
                    </a:lnTo>
                    <a:lnTo>
                      <a:pt x="826" y="954"/>
                    </a:lnTo>
                    <a:lnTo>
                      <a:pt x="844" y="1012"/>
                    </a:lnTo>
                    <a:lnTo>
                      <a:pt x="862" y="1031"/>
                    </a:lnTo>
                    <a:lnTo>
                      <a:pt x="857" y="1067"/>
                    </a:lnTo>
                    <a:lnTo>
                      <a:pt x="812" y="1067"/>
                    </a:lnTo>
                    <a:lnTo>
                      <a:pt x="772" y="1049"/>
                    </a:lnTo>
                    <a:lnTo>
                      <a:pt x="745" y="1054"/>
                    </a:lnTo>
                    <a:lnTo>
                      <a:pt x="656" y="1022"/>
                    </a:lnTo>
                    <a:lnTo>
                      <a:pt x="616" y="900"/>
                    </a:lnTo>
                    <a:lnTo>
                      <a:pt x="553" y="842"/>
                    </a:lnTo>
                    <a:lnTo>
                      <a:pt x="498" y="735"/>
                    </a:lnTo>
                    <a:lnTo>
                      <a:pt x="473" y="724"/>
                    </a:lnTo>
                    <a:lnTo>
                      <a:pt x="443" y="697"/>
                    </a:lnTo>
                    <a:lnTo>
                      <a:pt x="414" y="697"/>
                    </a:lnTo>
                    <a:lnTo>
                      <a:pt x="371" y="688"/>
                    </a:lnTo>
                    <a:lnTo>
                      <a:pt x="338" y="697"/>
                    </a:lnTo>
                    <a:lnTo>
                      <a:pt x="316" y="751"/>
                    </a:lnTo>
                    <a:lnTo>
                      <a:pt x="282" y="760"/>
                    </a:lnTo>
                    <a:lnTo>
                      <a:pt x="209" y="718"/>
                    </a:lnTo>
                    <a:lnTo>
                      <a:pt x="166" y="668"/>
                    </a:lnTo>
                    <a:lnTo>
                      <a:pt x="158" y="606"/>
                    </a:lnTo>
                    <a:lnTo>
                      <a:pt x="127" y="565"/>
                    </a:lnTo>
                    <a:lnTo>
                      <a:pt x="54" y="507"/>
                    </a:lnTo>
                    <a:lnTo>
                      <a:pt x="0" y="446"/>
                    </a:lnTo>
                    <a:lnTo>
                      <a:pt x="0" y="420"/>
                    </a:lnTo>
                    <a:lnTo>
                      <a:pt x="174" y="422"/>
                    </a:lnTo>
                    <a:lnTo>
                      <a:pt x="316" y="434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034377" y="2074135"/>
                <a:ext cx="923941" cy="539750"/>
              </a:xfrm>
              <a:custGeom>
                <a:avLst/>
                <a:gdLst>
                  <a:gd name="T0" fmla="*/ 2147483647 w 555"/>
                  <a:gd name="T1" fmla="*/ 0 h 325"/>
                  <a:gd name="T2" fmla="*/ 2147483647 w 555"/>
                  <a:gd name="T3" fmla="*/ 2147483647 h 325"/>
                  <a:gd name="T4" fmla="*/ 2147483647 w 555"/>
                  <a:gd name="T5" fmla="*/ 2147483647 h 325"/>
                  <a:gd name="T6" fmla="*/ 2147483647 w 555"/>
                  <a:gd name="T7" fmla="*/ 2147483647 h 325"/>
                  <a:gd name="T8" fmla="*/ 2147483647 w 555"/>
                  <a:gd name="T9" fmla="*/ 2147483647 h 325"/>
                  <a:gd name="T10" fmla="*/ 2147483647 w 555"/>
                  <a:gd name="T11" fmla="*/ 2147483647 h 325"/>
                  <a:gd name="T12" fmla="*/ 2147483647 w 555"/>
                  <a:gd name="T13" fmla="*/ 2147483647 h 325"/>
                  <a:gd name="T14" fmla="*/ 0 w 555"/>
                  <a:gd name="T15" fmla="*/ 2147483647 h 325"/>
                  <a:gd name="T16" fmla="*/ 2147483647 w 555"/>
                  <a:gd name="T17" fmla="*/ 0 h 3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5"/>
                  <a:gd name="T28" fmla="*/ 0 h 325"/>
                  <a:gd name="T29" fmla="*/ 555 w 555"/>
                  <a:gd name="T30" fmla="*/ 325 h 3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5" h="325">
                    <a:moveTo>
                      <a:pt x="2" y="0"/>
                    </a:moveTo>
                    <a:lnTo>
                      <a:pt x="465" y="11"/>
                    </a:lnTo>
                    <a:lnTo>
                      <a:pt x="500" y="106"/>
                    </a:lnTo>
                    <a:lnTo>
                      <a:pt x="532" y="179"/>
                    </a:lnTo>
                    <a:lnTo>
                      <a:pt x="555" y="298"/>
                    </a:lnTo>
                    <a:lnTo>
                      <a:pt x="541" y="325"/>
                    </a:lnTo>
                    <a:lnTo>
                      <a:pt x="370" y="321"/>
                    </a:lnTo>
                    <a:lnTo>
                      <a:pt x="0" y="315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4010564" y="2591660"/>
                <a:ext cx="969980" cy="630238"/>
              </a:xfrm>
              <a:custGeom>
                <a:avLst/>
                <a:gdLst>
                  <a:gd name="T0" fmla="*/ 2147483647 w 583"/>
                  <a:gd name="T1" fmla="*/ 0 h 380"/>
                  <a:gd name="T2" fmla="*/ 2147483647 w 583"/>
                  <a:gd name="T3" fmla="*/ 2147483647 h 380"/>
                  <a:gd name="T4" fmla="*/ 0 w 583"/>
                  <a:gd name="T5" fmla="*/ 2147483647 h 380"/>
                  <a:gd name="T6" fmla="*/ 2147483647 w 583"/>
                  <a:gd name="T7" fmla="*/ 2147483647 h 380"/>
                  <a:gd name="T8" fmla="*/ 2147483647 w 583"/>
                  <a:gd name="T9" fmla="*/ 2147483647 h 380"/>
                  <a:gd name="T10" fmla="*/ 2147483647 w 583"/>
                  <a:gd name="T11" fmla="*/ 2147483647 h 380"/>
                  <a:gd name="T12" fmla="*/ 2147483647 w 583"/>
                  <a:gd name="T13" fmla="*/ 2147483647 h 380"/>
                  <a:gd name="T14" fmla="*/ 2147483647 w 583"/>
                  <a:gd name="T15" fmla="*/ 2147483647 h 380"/>
                  <a:gd name="T16" fmla="*/ 2147483647 w 583"/>
                  <a:gd name="T17" fmla="*/ 2147483647 h 380"/>
                  <a:gd name="T18" fmla="*/ 2147483647 w 583"/>
                  <a:gd name="T19" fmla="*/ 2147483647 h 380"/>
                  <a:gd name="T20" fmla="*/ 2147483647 w 583"/>
                  <a:gd name="T21" fmla="*/ 2147483647 h 380"/>
                  <a:gd name="T22" fmla="*/ 2147483647 w 583"/>
                  <a:gd name="T23" fmla="*/ 2147483647 h 380"/>
                  <a:gd name="T24" fmla="*/ 2147483647 w 583"/>
                  <a:gd name="T25" fmla="*/ 2147483647 h 380"/>
                  <a:gd name="T26" fmla="*/ 2147483647 w 583"/>
                  <a:gd name="T27" fmla="*/ 0 h 3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3"/>
                  <a:gd name="T43" fmla="*/ 0 h 380"/>
                  <a:gd name="T44" fmla="*/ 583 w 583"/>
                  <a:gd name="T45" fmla="*/ 380 h 3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3" h="380">
                    <a:moveTo>
                      <a:pt x="11" y="0"/>
                    </a:moveTo>
                    <a:lnTo>
                      <a:pt x="9" y="148"/>
                    </a:lnTo>
                    <a:lnTo>
                      <a:pt x="0" y="321"/>
                    </a:lnTo>
                    <a:lnTo>
                      <a:pt x="424" y="327"/>
                    </a:lnTo>
                    <a:lnTo>
                      <a:pt x="468" y="350"/>
                    </a:lnTo>
                    <a:lnTo>
                      <a:pt x="500" y="318"/>
                    </a:lnTo>
                    <a:lnTo>
                      <a:pt x="583" y="380"/>
                    </a:lnTo>
                    <a:lnTo>
                      <a:pt x="571" y="315"/>
                    </a:lnTo>
                    <a:lnTo>
                      <a:pt x="579" y="264"/>
                    </a:lnTo>
                    <a:lnTo>
                      <a:pt x="583" y="91"/>
                    </a:lnTo>
                    <a:lnTo>
                      <a:pt x="546" y="54"/>
                    </a:lnTo>
                    <a:lnTo>
                      <a:pt x="561" y="6"/>
                    </a:lnTo>
                    <a:lnTo>
                      <a:pt x="284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3993039" y="3118710"/>
                <a:ext cx="1160462" cy="517525"/>
              </a:xfrm>
              <a:custGeom>
                <a:avLst/>
                <a:gdLst>
                  <a:gd name="T0" fmla="*/ 2147483647 w 695"/>
                  <a:gd name="T1" fmla="*/ 0 h 313"/>
                  <a:gd name="T2" fmla="*/ 0 w 695"/>
                  <a:gd name="T3" fmla="*/ 2147483647 h 313"/>
                  <a:gd name="T4" fmla="*/ 2147483647 w 695"/>
                  <a:gd name="T5" fmla="*/ 2147483647 h 313"/>
                  <a:gd name="T6" fmla="*/ 2147483647 w 695"/>
                  <a:gd name="T7" fmla="*/ 2147483647 h 313"/>
                  <a:gd name="T8" fmla="*/ 2147483647 w 695"/>
                  <a:gd name="T9" fmla="*/ 2147483647 h 313"/>
                  <a:gd name="T10" fmla="*/ 2147483647 w 695"/>
                  <a:gd name="T11" fmla="*/ 2147483647 h 313"/>
                  <a:gd name="T12" fmla="*/ 2147483647 w 695"/>
                  <a:gd name="T13" fmla="*/ 2147483647 h 313"/>
                  <a:gd name="T14" fmla="*/ 2147483647 w 695"/>
                  <a:gd name="T15" fmla="*/ 2147483647 h 313"/>
                  <a:gd name="T16" fmla="*/ 2147483647 w 695"/>
                  <a:gd name="T17" fmla="*/ 2147483647 h 313"/>
                  <a:gd name="T18" fmla="*/ 2147483647 w 695"/>
                  <a:gd name="T19" fmla="*/ 2147483647 h 313"/>
                  <a:gd name="T20" fmla="*/ 2147483647 w 695"/>
                  <a:gd name="T21" fmla="*/ 2147483647 h 313"/>
                  <a:gd name="T22" fmla="*/ 2147483647 w 695"/>
                  <a:gd name="T23" fmla="*/ 2147483647 h 313"/>
                  <a:gd name="T24" fmla="*/ 2147483647 w 695"/>
                  <a:gd name="T25" fmla="*/ 2147483647 h 313"/>
                  <a:gd name="T26" fmla="*/ 2147483647 w 695"/>
                  <a:gd name="T27" fmla="*/ 2147483647 h 313"/>
                  <a:gd name="T28" fmla="*/ 2147483647 w 695"/>
                  <a:gd name="T29" fmla="*/ 0 h 3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5"/>
                  <a:gd name="T46" fmla="*/ 0 h 313"/>
                  <a:gd name="T47" fmla="*/ 695 w 695"/>
                  <a:gd name="T48" fmla="*/ 313 h 3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5" h="313">
                    <a:moveTo>
                      <a:pt x="8" y="0"/>
                    </a:moveTo>
                    <a:lnTo>
                      <a:pt x="0" y="207"/>
                    </a:lnTo>
                    <a:lnTo>
                      <a:pt x="157" y="212"/>
                    </a:lnTo>
                    <a:lnTo>
                      <a:pt x="155" y="313"/>
                    </a:lnTo>
                    <a:lnTo>
                      <a:pt x="367" y="310"/>
                    </a:lnTo>
                    <a:lnTo>
                      <a:pt x="556" y="307"/>
                    </a:lnTo>
                    <a:lnTo>
                      <a:pt x="695" y="310"/>
                    </a:lnTo>
                    <a:lnTo>
                      <a:pt x="652" y="222"/>
                    </a:lnTo>
                    <a:lnTo>
                      <a:pt x="622" y="140"/>
                    </a:lnTo>
                    <a:lnTo>
                      <a:pt x="589" y="55"/>
                    </a:lnTo>
                    <a:lnTo>
                      <a:pt x="510" y="2"/>
                    </a:lnTo>
                    <a:lnTo>
                      <a:pt x="474" y="33"/>
                    </a:lnTo>
                    <a:lnTo>
                      <a:pt x="431" y="11"/>
                    </a:lnTo>
                    <a:lnTo>
                      <a:pt x="242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4242276" y="3623535"/>
                <a:ext cx="1016000" cy="514350"/>
              </a:xfrm>
              <a:custGeom>
                <a:avLst/>
                <a:gdLst>
                  <a:gd name="T0" fmla="*/ 2147483647 w 611"/>
                  <a:gd name="T1" fmla="*/ 2147483647 h 311"/>
                  <a:gd name="T2" fmla="*/ 2147483647 w 611"/>
                  <a:gd name="T3" fmla="*/ 2147483647 h 311"/>
                  <a:gd name="T4" fmla="*/ 0 w 611"/>
                  <a:gd name="T5" fmla="*/ 2147483647 h 311"/>
                  <a:gd name="T6" fmla="*/ 2147483647 w 611"/>
                  <a:gd name="T7" fmla="*/ 2147483647 h 311"/>
                  <a:gd name="T8" fmla="*/ 2147483647 w 611"/>
                  <a:gd name="T9" fmla="*/ 2147483647 h 311"/>
                  <a:gd name="T10" fmla="*/ 2147483647 w 611"/>
                  <a:gd name="T11" fmla="*/ 2147483647 h 311"/>
                  <a:gd name="T12" fmla="*/ 2147483647 w 611"/>
                  <a:gd name="T13" fmla="*/ 2147483647 h 311"/>
                  <a:gd name="T14" fmla="*/ 2147483647 w 611"/>
                  <a:gd name="T15" fmla="*/ 2147483647 h 311"/>
                  <a:gd name="T16" fmla="*/ 2147483647 w 611"/>
                  <a:gd name="T17" fmla="*/ 0 h 311"/>
                  <a:gd name="T18" fmla="*/ 2147483647 w 611"/>
                  <a:gd name="T19" fmla="*/ 2147483647 h 311"/>
                  <a:gd name="T20" fmla="*/ 2147483647 w 611"/>
                  <a:gd name="T21" fmla="*/ 2147483647 h 3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1"/>
                  <a:gd name="T34" fmla="*/ 0 h 311"/>
                  <a:gd name="T35" fmla="*/ 611 w 611"/>
                  <a:gd name="T36" fmla="*/ 311 h 3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1" h="311">
                    <a:moveTo>
                      <a:pt x="6" y="3"/>
                    </a:moveTo>
                    <a:lnTo>
                      <a:pt x="4" y="182"/>
                    </a:lnTo>
                    <a:lnTo>
                      <a:pt x="0" y="308"/>
                    </a:lnTo>
                    <a:lnTo>
                      <a:pt x="611" y="311"/>
                    </a:lnTo>
                    <a:lnTo>
                      <a:pt x="599" y="149"/>
                    </a:lnTo>
                    <a:lnTo>
                      <a:pt x="599" y="88"/>
                    </a:lnTo>
                    <a:lnTo>
                      <a:pt x="550" y="50"/>
                    </a:lnTo>
                    <a:lnTo>
                      <a:pt x="565" y="18"/>
                    </a:lnTo>
                    <a:lnTo>
                      <a:pt x="544" y="0"/>
                    </a:lnTo>
                    <a:lnTo>
                      <a:pt x="26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4104228" y="4126773"/>
                <a:ext cx="1189058" cy="568325"/>
              </a:xfrm>
              <a:custGeom>
                <a:avLst/>
                <a:gdLst>
                  <a:gd name="T0" fmla="*/ 2147483647 w 713"/>
                  <a:gd name="T1" fmla="*/ 0 h 343"/>
                  <a:gd name="T2" fmla="*/ 0 w 713"/>
                  <a:gd name="T3" fmla="*/ 2147483647 h 343"/>
                  <a:gd name="T4" fmla="*/ 2147483647 w 713"/>
                  <a:gd name="T5" fmla="*/ 2147483647 h 343"/>
                  <a:gd name="T6" fmla="*/ 2147483647 w 713"/>
                  <a:gd name="T7" fmla="*/ 2147483647 h 343"/>
                  <a:gd name="T8" fmla="*/ 2147483647 w 713"/>
                  <a:gd name="T9" fmla="*/ 2147483647 h 343"/>
                  <a:gd name="T10" fmla="*/ 2147483647 w 713"/>
                  <a:gd name="T11" fmla="*/ 2147483647 h 343"/>
                  <a:gd name="T12" fmla="*/ 2147483647 w 713"/>
                  <a:gd name="T13" fmla="*/ 2147483647 h 343"/>
                  <a:gd name="T14" fmla="*/ 2147483647 w 713"/>
                  <a:gd name="T15" fmla="*/ 2147483647 h 343"/>
                  <a:gd name="T16" fmla="*/ 2147483647 w 713"/>
                  <a:gd name="T17" fmla="*/ 2147483647 h 343"/>
                  <a:gd name="T18" fmla="*/ 2147483647 w 713"/>
                  <a:gd name="T19" fmla="*/ 2147483647 h 343"/>
                  <a:gd name="T20" fmla="*/ 2147483647 w 713"/>
                  <a:gd name="T21" fmla="*/ 2147483647 h 343"/>
                  <a:gd name="T22" fmla="*/ 2147483647 w 713"/>
                  <a:gd name="T23" fmla="*/ 2147483647 h 343"/>
                  <a:gd name="T24" fmla="*/ 2147483647 w 713"/>
                  <a:gd name="T25" fmla="*/ 0 h 3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3"/>
                  <a:gd name="T40" fmla="*/ 0 h 343"/>
                  <a:gd name="T41" fmla="*/ 713 w 713"/>
                  <a:gd name="T42" fmla="*/ 343 h 3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3" h="343">
                    <a:moveTo>
                      <a:pt x="4" y="0"/>
                    </a:moveTo>
                    <a:lnTo>
                      <a:pt x="0" y="61"/>
                    </a:lnTo>
                    <a:lnTo>
                      <a:pt x="253" y="70"/>
                    </a:lnTo>
                    <a:lnTo>
                      <a:pt x="255" y="265"/>
                    </a:lnTo>
                    <a:lnTo>
                      <a:pt x="385" y="319"/>
                    </a:lnTo>
                    <a:lnTo>
                      <a:pt x="420" y="299"/>
                    </a:lnTo>
                    <a:lnTo>
                      <a:pt x="502" y="343"/>
                    </a:lnTo>
                    <a:lnTo>
                      <a:pt x="556" y="341"/>
                    </a:lnTo>
                    <a:lnTo>
                      <a:pt x="654" y="299"/>
                    </a:lnTo>
                    <a:lnTo>
                      <a:pt x="713" y="340"/>
                    </a:lnTo>
                    <a:lnTo>
                      <a:pt x="713" y="128"/>
                    </a:lnTo>
                    <a:lnTo>
                      <a:pt x="695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Text Box 28"/>
              <p:cNvSpPr txBox="1">
                <a:spLocks noChangeArrowheads="1"/>
              </p:cNvSpPr>
              <p:nvPr/>
            </p:nvSpPr>
            <p:spPr bwMode="auto">
              <a:xfrm>
                <a:off x="367189" y="4050573"/>
                <a:ext cx="348026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HI</a:t>
                </a:r>
              </a:p>
            </p:txBody>
          </p:sp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1918204" y="1980473"/>
                <a:ext cx="457610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WA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/>
            </p:nvSpPr>
            <p:spPr bwMode="auto">
              <a:xfrm>
                <a:off x="2626854" y="4341280"/>
                <a:ext cx="383286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 smtClean="0">
                    <a:latin typeface="Calibri" pitchFamily="34" charset="0"/>
                  </a:rPr>
                  <a:t>AZ</a:t>
                </a:r>
                <a:endParaRPr lang="en-US" sz="1500" b="1" dirty="0">
                  <a:latin typeface="Calibri" pitchFamily="34" charset="0"/>
                </a:endParaRP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4669388" y="4252185"/>
                <a:ext cx="410544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OK</a:t>
                </a: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7939694" y="1728060"/>
                <a:ext cx="522297" cy="790575"/>
              </a:xfrm>
              <a:custGeom>
                <a:avLst/>
                <a:gdLst>
                  <a:gd name="T0" fmla="*/ 2147483647 w 313"/>
                  <a:gd name="T1" fmla="*/ 2147483647 h 478"/>
                  <a:gd name="T2" fmla="*/ 2147483647 w 313"/>
                  <a:gd name="T3" fmla="*/ 2147483647 h 478"/>
                  <a:gd name="T4" fmla="*/ 2147483647 w 313"/>
                  <a:gd name="T5" fmla="*/ 2147483647 h 478"/>
                  <a:gd name="T6" fmla="*/ 2147483647 w 313"/>
                  <a:gd name="T7" fmla="*/ 2147483647 h 478"/>
                  <a:gd name="T8" fmla="*/ 2147483647 w 313"/>
                  <a:gd name="T9" fmla="*/ 2147483647 h 478"/>
                  <a:gd name="T10" fmla="*/ 2147483647 w 313"/>
                  <a:gd name="T11" fmla="*/ 2147483647 h 478"/>
                  <a:gd name="T12" fmla="*/ 2147483647 w 313"/>
                  <a:gd name="T13" fmla="*/ 2147483647 h 478"/>
                  <a:gd name="T14" fmla="*/ 0 w 313"/>
                  <a:gd name="T15" fmla="*/ 2147483647 h 478"/>
                  <a:gd name="T16" fmla="*/ 2147483647 w 313"/>
                  <a:gd name="T17" fmla="*/ 2147483647 h 478"/>
                  <a:gd name="T18" fmla="*/ 2147483647 w 313"/>
                  <a:gd name="T19" fmla="*/ 2147483647 h 478"/>
                  <a:gd name="T20" fmla="*/ 2147483647 w 313"/>
                  <a:gd name="T21" fmla="*/ 2147483647 h 478"/>
                  <a:gd name="T22" fmla="*/ 2147483647 w 313"/>
                  <a:gd name="T23" fmla="*/ 2147483647 h 478"/>
                  <a:gd name="T24" fmla="*/ 2147483647 w 313"/>
                  <a:gd name="T25" fmla="*/ 2147483647 h 478"/>
                  <a:gd name="T26" fmla="*/ 2147483647 w 313"/>
                  <a:gd name="T27" fmla="*/ 2147483647 h 478"/>
                  <a:gd name="T28" fmla="*/ 2147483647 w 313"/>
                  <a:gd name="T29" fmla="*/ 2147483647 h 478"/>
                  <a:gd name="T30" fmla="*/ 2147483647 w 313"/>
                  <a:gd name="T31" fmla="*/ 2147483647 h 478"/>
                  <a:gd name="T32" fmla="*/ 2147483647 w 313"/>
                  <a:gd name="T33" fmla="*/ 2147483647 h 478"/>
                  <a:gd name="T34" fmla="*/ 2147483647 w 313"/>
                  <a:gd name="T35" fmla="*/ 2147483647 h 478"/>
                  <a:gd name="T36" fmla="*/ 2147483647 w 313"/>
                  <a:gd name="T37" fmla="*/ 2147483647 h 478"/>
                  <a:gd name="T38" fmla="*/ 2147483647 w 313"/>
                  <a:gd name="T39" fmla="*/ 2147483647 h 478"/>
                  <a:gd name="T40" fmla="*/ 2147483647 w 313"/>
                  <a:gd name="T41" fmla="*/ 2147483647 h 478"/>
                  <a:gd name="T42" fmla="*/ 2147483647 w 313"/>
                  <a:gd name="T43" fmla="*/ 2147483647 h 478"/>
                  <a:gd name="T44" fmla="*/ 2147483647 w 313"/>
                  <a:gd name="T45" fmla="*/ 2147483647 h 478"/>
                  <a:gd name="T46" fmla="*/ 2147483647 w 313"/>
                  <a:gd name="T47" fmla="*/ 2147483647 h 478"/>
                  <a:gd name="T48" fmla="*/ 2147483647 w 313"/>
                  <a:gd name="T49" fmla="*/ 0 h 478"/>
                  <a:gd name="T50" fmla="*/ 2147483647 w 313"/>
                  <a:gd name="T51" fmla="*/ 2147483647 h 478"/>
                  <a:gd name="T52" fmla="*/ 2147483647 w 313"/>
                  <a:gd name="T53" fmla="*/ 2147483647 h 478"/>
                  <a:gd name="T54" fmla="*/ 2147483647 w 313"/>
                  <a:gd name="T55" fmla="*/ 2147483647 h 4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3"/>
                  <a:gd name="T85" fmla="*/ 0 h 478"/>
                  <a:gd name="T86" fmla="*/ 313 w 313"/>
                  <a:gd name="T87" fmla="*/ 478 h 4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3" h="478">
                    <a:moveTo>
                      <a:pt x="73" y="15"/>
                    </a:moveTo>
                    <a:lnTo>
                      <a:pt x="27" y="103"/>
                    </a:lnTo>
                    <a:lnTo>
                      <a:pt x="49" y="136"/>
                    </a:lnTo>
                    <a:lnTo>
                      <a:pt x="27" y="176"/>
                    </a:lnTo>
                    <a:lnTo>
                      <a:pt x="40" y="189"/>
                    </a:lnTo>
                    <a:lnTo>
                      <a:pt x="31" y="216"/>
                    </a:lnTo>
                    <a:lnTo>
                      <a:pt x="31" y="261"/>
                    </a:lnTo>
                    <a:lnTo>
                      <a:pt x="0" y="277"/>
                    </a:lnTo>
                    <a:lnTo>
                      <a:pt x="12" y="291"/>
                    </a:lnTo>
                    <a:lnTo>
                      <a:pt x="78" y="458"/>
                    </a:lnTo>
                    <a:lnTo>
                      <a:pt x="130" y="478"/>
                    </a:lnTo>
                    <a:lnTo>
                      <a:pt x="127" y="444"/>
                    </a:lnTo>
                    <a:lnTo>
                      <a:pt x="152" y="417"/>
                    </a:lnTo>
                    <a:lnTo>
                      <a:pt x="143" y="389"/>
                    </a:lnTo>
                    <a:lnTo>
                      <a:pt x="207" y="355"/>
                    </a:lnTo>
                    <a:lnTo>
                      <a:pt x="210" y="308"/>
                    </a:lnTo>
                    <a:lnTo>
                      <a:pt x="248" y="306"/>
                    </a:lnTo>
                    <a:lnTo>
                      <a:pt x="277" y="270"/>
                    </a:lnTo>
                    <a:lnTo>
                      <a:pt x="313" y="246"/>
                    </a:lnTo>
                    <a:lnTo>
                      <a:pt x="313" y="216"/>
                    </a:lnTo>
                    <a:lnTo>
                      <a:pt x="264" y="207"/>
                    </a:lnTo>
                    <a:lnTo>
                      <a:pt x="255" y="174"/>
                    </a:lnTo>
                    <a:lnTo>
                      <a:pt x="206" y="170"/>
                    </a:lnTo>
                    <a:lnTo>
                      <a:pt x="166" y="28"/>
                    </a:lnTo>
                    <a:lnTo>
                      <a:pt x="148" y="0"/>
                    </a:lnTo>
                    <a:lnTo>
                      <a:pt x="98" y="12"/>
                    </a:lnTo>
                    <a:lnTo>
                      <a:pt x="90" y="25"/>
                    </a:lnTo>
                    <a:lnTo>
                      <a:pt x="73" y="1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7161689" y="3293335"/>
                <a:ext cx="671512" cy="273050"/>
              </a:xfrm>
              <a:custGeom>
                <a:avLst/>
                <a:gdLst>
                  <a:gd name="T0" fmla="*/ 0 w 403"/>
                  <a:gd name="T1" fmla="*/ 2147483647 h 165"/>
                  <a:gd name="T2" fmla="*/ 2147483647 w 403"/>
                  <a:gd name="T3" fmla="*/ 0 h 165"/>
                  <a:gd name="T4" fmla="*/ 2147483647 w 403"/>
                  <a:gd name="T5" fmla="*/ 2147483647 h 165"/>
                  <a:gd name="T6" fmla="*/ 2147483647 w 403"/>
                  <a:gd name="T7" fmla="*/ 2147483647 h 165"/>
                  <a:gd name="T8" fmla="*/ 2147483647 w 403"/>
                  <a:gd name="T9" fmla="*/ 2147483647 h 165"/>
                  <a:gd name="T10" fmla="*/ 2147483647 w 403"/>
                  <a:gd name="T11" fmla="*/ 2147483647 h 165"/>
                  <a:gd name="T12" fmla="*/ 2147483647 w 403"/>
                  <a:gd name="T13" fmla="*/ 2147483647 h 165"/>
                  <a:gd name="T14" fmla="*/ 2147483647 w 403"/>
                  <a:gd name="T15" fmla="*/ 2147483647 h 165"/>
                  <a:gd name="T16" fmla="*/ 2147483647 w 403"/>
                  <a:gd name="T17" fmla="*/ 2147483647 h 165"/>
                  <a:gd name="T18" fmla="*/ 2147483647 w 403"/>
                  <a:gd name="T19" fmla="*/ 2147483647 h 165"/>
                  <a:gd name="T20" fmla="*/ 2147483647 w 403"/>
                  <a:gd name="T21" fmla="*/ 2147483647 h 165"/>
                  <a:gd name="T22" fmla="*/ 2147483647 w 403"/>
                  <a:gd name="T23" fmla="*/ 2147483647 h 165"/>
                  <a:gd name="T24" fmla="*/ 2147483647 w 403"/>
                  <a:gd name="T25" fmla="*/ 2147483647 h 165"/>
                  <a:gd name="T26" fmla="*/ 2147483647 w 403"/>
                  <a:gd name="T27" fmla="*/ 2147483647 h 165"/>
                  <a:gd name="T28" fmla="*/ 2147483647 w 403"/>
                  <a:gd name="T29" fmla="*/ 2147483647 h 165"/>
                  <a:gd name="T30" fmla="*/ 2147483647 w 403"/>
                  <a:gd name="T31" fmla="*/ 2147483647 h 165"/>
                  <a:gd name="T32" fmla="*/ 0 w 403"/>
                  <a:gd name="T33" fmla="*/ 2147483647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3"/>
                  <a:gd name="T52" fmla="*/ 0 h 165"/>
                  <a:gd name="T53" fmla="*/ 403 w 403"/>
                  <a:gd name="T54" fmla="*/ 165 h 1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3" h="165">
                    <a:moveTo>
                      <a:pt x="0" y="57"/>
                    </a:moveTo>
                    <a:lnTo>
                      <a:pt x="300" y="0"/>
                    </a:lnTo>
                    <a:lnTo>
                      <a:pt x="349" y="113"/>
                    </a:lnTo>
                    <a:lnTo>
                      <a:pt x="401" y="101"/>
                    </a:lnTo>
                    <a:lnTo>
                      <a:pt x="403" y="158"/>
                    </a:lnTo>
                    <a:lnTo>
                      <a:pt x="361" y="165"/>
                    </a:lnTo>
                    <a:lnTo>
                      <a:pt x="324" y="128"/>
                    </a:lnTo>
                    <a:lnTo>
                      <a:pt x="300" y="83"/>
                    </a:lnTo>
                    <a:lnTo>
                      <a:pt x="296" y="21"/>
                    </a:lnTo>
                    <a:lnTo>
                      <a:pt x="278" y="52"/>
                    </a:lnTo>
                    <a:lnTo>
                      <a:pt x="299" y="146"/>
                    </a:lnTo>
                    <a:lnTo>
                      <a:pt x="211" y="159"/>
                    </a:lnTo>
                    <a:lnTo>
                      <a:pt x="208" y="91"/>
                    </a:lnTo>
                    <a:lnTo>
                      <a:pt x="154" y="61"/>
                    </a:lnTo>
                    <a:lnTo>
                      <a:pt x="108" y="54"/>
                    </a:lnTo>
                    <a:lnTo>
                      <a:pt x="12" y="10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5269473" y="4155348"/>
                <a:ext cx="666761" cy="617538"/>
              </a:xfrm>
              <a:custGeom>
                <a:avLst/>
                <a:gdLst>
                  <a:gd name="T0" fmla="*/ 0 w 401"/>
                  <a:gd name="T1" fmla="*/ 2147483647 h 374"/>
                  <a:gd name="T2" fmla="*/ 2147483647 w 401"/>
                  <a:gd name="T3" fmla="*/ 2147483647 h 374"/>
                  <a:gd name="T4" fmla="*/ 2147483647 w 401"/>
                  <a:gd name="T5" fmla="*/ 0 h 374"/>
                  <a:gd name="T6" fmla="*/ 2147483647 w 401"/>
                  <a:gd name="T7" fmla="*/ 2147483647 h 374"/>
                  <a:gd name="T8" fmla="*/ 2147483647 w 401"/>
                  <a:gd name="T9" fmla="*/ 2147483647 h 374"/>
                  <a:gd name="T10" fmla="*/ 2147483647 w 401"/>
                  <a:gd name="T11" fmla="*/ 2147483647 h 374"/>
                  <a:gd name="T12" fmla="*/ 2147483647 w 401"/>
                  <a:gd name="T13" fmla="*/ 2147483647 h 374"/>
                  <a:gd name="T14" fmla="*/ 2147483647 w 401"/>
                  <a:gd name="T15" fmla="*/ 2147483647 h 374"/>
                  <a:gd name="T16" fmla="*/ 2147483647 w 401"/>
                  <a:gd name="T17" fmla="*/ 2147483647 h 374"/>
                  <a:gd name="T18" fmla="*/ 2147483647 w 401"/>
                  <a:gd name="T19" fmla="*/ 2147483647 h 374"/>
                  <a:gd name="T20" fmla="*/ 2147483647 w 401"/>
                  <a:gd name="T21" fmla="*/ 2147483647 h 374"/>
                  <a:gd name="T22" fmla="*/ 2147483647 w 401"/>
                  <a:gd name="T23" fmla="*/ 2147483647 h 374"/>
                  <a:gd name="T24" fmla="*/ 2147483647 w 401"/>
                  <a:gd name="T25" fmla="*/ 2147483647 h 374"/>
                  <a:gd name="T26" fmla="*/ 2147483647 w 401"/>
                  <a:gd name="T27" fmla="*/ 2147483647 h 374"/>
                  <a:gd name="T28" fmla="*/ 2147483647 w 401"/>
                  <a:gd name="T29" fmla="*/ 2147483647 h 374"/>
                  <a:gd name="T30" fmla="*/ 0 w 401"/>
                  <a:gd name="T31" fmla="*/ 2147483647 h 3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1"/>
                  <a:gd name="T49" fmla="*/ 0 h 374"/>
                  <a:gd name="T50" fmla="*/ 401 w 401"/>
                  <a:gd name="T51" fmla="*/ 374 h 3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1" h="374">
                    <a:moveTo>
                      <a:pt x="0" y="34"/>
                    </a:moveTo>
                    <a:lnTo>
                      <a:pt x="158" y="15"/>
                    </a:lnTo>
                    <a:lnTo>
                      <a:pt x="353" y="0"/>
                    </a:lnTo>
                    <a:lnTo>
                      <a:pt x="343" y="49"/>
                    </a:lnTo>
                    <a:lnTo>
                      <a:pt x="386" y="39"/>
                    </a:lnTo>
                    <a:lnTo>
                      <a:pt x="401" y="72"/>
                    </a:lnTo>
                    <a:lnTo>
                      <a:pt x="356" y="101"/>
                    </a:lnTo>
                    <a:lnTo>
                      <a:pt x="367" y="154"/>
                    </a:lnTo>
                    <a:lnTo>
                      <a:pt x="321" y="240"/>
                    </a:lnTo>
                    <a:lnTo>
                      <a:pt x="286" y="294"/>
                    </a:lnTo>
                    <a:lnTo>
                      <a:pt x="306" y="362"/>
                    </a:lnTo>
                    <a:lnTo>
                      <a:pt x="58" y="374"/>
                    </a:lnTo>
                    <a:lnTo>
                      <a:pt x="57" y="333"/>
                    </a:lnTo>
                    <a:lnTo>
                      <a:pt x="8" y="324"/>
                    </a:lnTo>
                    <a:lnTo>
                      <a:pt x="8" y="10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5367900" y="4752248"/>
                <a:ext cx="812814" cy="649288"/>
              </a:xfrm>
              <a:custGeom>
                <a:avLst/>
                <a:gdLst>
                  <a:gd name="T0" fmla="*/ 0 w 489"/>
                  <a:gd name="T1" fmla="*/ 2147483647 h 392"/>
                  <a:gd name="T2" fmla="*/ 2147483647 w 489"/>
                  <a:gd name="T3" fmla="*/ 0 h 392"/>
                  <a:gd name="T4" fmla="*/ 2147483647 w 489"/>
                  <a:gd name="T5" fmla="*/ 2147483647 h 392"/>
                  <a:gd name="T6" fmla="*/ 2147483647 w 489"/>
                  <a:gd name="T7" fmla="*/ 2147483647 h 392"/>
                  <a:gd name="T8" fmla="*/ 2147483647 w 489"/>
                  <a:gd name="T9" fmla="*/ 2147483647 h 392"/>
                  <a:gd name="T10" fmla="*/ 2147483647 w 489"/>
                  <a:gd name="T11" fmla="*/ 2147483647 h 392"/>
                  <a:gd name="T12" fmla="*/ 2147483647 w 489"/>
                  <a:gd name="T13" fmla="*/ 2147483647 h 392"/>
                  <a:gd name="T14" fmla="*/ 2147483647 w 489"/>
                  <a:gd name="T15" fmla="*/ 2147483647 h 392"/>
                  <a:gd name="T16" fmla="*/ 2147483647 w 489"/>
                  <a:gd name="T17" fmla="*/ 2147483647 h 392"/>
                  <a:gd name="T18" fmla="*/ 2147483647 w 489"/>
                  <a:gd name="T19" fmla="*/ 2147483647 h 392"/>
                  <a:gd name="T20" fmla="*/ 2147483647 w 489"/>
                  <a:gd name="T21" fmla="*/ 2147483647 h 392"/>
                  <a:gd name="T22" fmla="*/ 2147483647 w 489"/>
                  <a:gd name="T23" fmla="*/ 2147483647 h 392"/>
                  <a:gd name="T24" fmla="*/ 2147483647 w 489"/>
                  <a:gd name="T25" fmla="*/ 2147483647 h 392"/>
                  <a:gd name="T26" fmla="*/ 2147483647 w 489"/>
                  <a:gd name="T27" fmla="*/ 2147483647 h 392"/>
                  <a:gd name="T28" fmla="*/ 2147483647 w 489"/>
                  <a:gd name="T29" fmla="*/ 2147483647 h 392"/>
                  <a:gd name="T30" fmla="*/ 2147483647 w 489"/>
                  <a:gd name="T31" fmla="*/ 2147483647 h 392"/>
                  <a:gd name="T32" fmla="*/ 2147483647 w 489"/>
                  <a:gd name="T33" fmla="*/ 2147483647 h 392"/>
                  <a:gd name="T34" fmla="*/ 2147483647 w 489"/>
                  <a:gd name="T35" fmla="*/ 2147483647 h 392"/>
                  <a:gd name="T36" fmla="*/ 2147483647 w 489"/>
                  <a:gd name="T37" fmla="*/ 2147483647 h 392"/>
                  <a:gd name="T38" fmla="*/ 2147483647 w 489"/>
                  <a:gd name="T39" fmla="*/ 2147483647 h 392"/>
                  <a:gd name="T40" fmla="*/ 2147483647 w 489"/>
                  <a:gd name="T41" fmla="*/ 2147483647 h 392"/>
                  <a:gd name="T42" fmla="*/ 2147483647 w 489"/>
                  <a:gd name="T43" fmla="*/ 2147483647 h 392"/>
                  <a:gd name="T44" fmla="*/ 2147483647 w 489"/>
                  <a:gd name="T45" fmla="*/ 2147483647 h 392"/>
                  <a:gd name="T46" fmla="*/ 2147483647 w 489"/>
                  <a:gd name="T47" fmla="*/ 2147483647 h 392"/>
                  <a:gd name="T48" fmla="*/ 2147483647 w 489"/>
                  <a:gd name="T49" fmla="*/ 2147483647 h 392"/>
                  <a:gd name="T50" fmla="*/ 2147483647 w 489"/>
                  <a:gd name="T51" fmla="*/ 2147483647 h 392"/>
                  <a:gd name="T52" fmla="*/ 2147483647 w 489"/>
                  <a:gd name="T53" fmla="*/ 2147483647 h 392"/>
                  <a:gd name="T54" fmla="*/ 2147483647 w 489"/>
                  <a:gd name="T55" fmla="*/ 2147483647 h 392"/>
                  <a:gd name="T56" fmla="*/ 2147483647 w 489"/>
                  <a:gd name="T57" fmla="*/ 2147483647 h 392"/>
                  <a:gd name="T58" fmla="*/ 2147483647 w 489"/>
                  <a:gd name="T59" fmla="*/ 2147483647 h 392"/>
                  <a:gd name="T60" fmla="*/ 2147483647 w 489"/>
                  <a:gd name="T61" fmla="*/ 2147483647 h 392"/>
                  <a:gd name="T62" fmla="*/ 2147483647 w 489"/>
                  <a:gd name="T63" fmla="*/ 2147483647 h 392"/>
                  <a:gd name="T64" fmla="*/ 2147483647 w 489"/>
                  <a:gd name="T65" fmla="*/ 2147483647 h 392"/>
                  <a:gd name="T66" fmla="*/ 2147483647 w 489"/>
                  <a:gd name="T67" fmla="*/ 2147483647 h 392"/>
                  <a:gd name="T68" fmla="*/ 0 w 489"/>
                  <a:gd name="T69" fmla="*/ 2147483647 h 3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9"/>
                  <a:gd name="T106" fmla="*/ 0 h 392"/>
                  <a:gd name="T107" fmla="*/ 489 w 489"/>
                  <a:gd name="T108" fmla="*/ 392 h 3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9" h="392">
                    <a:moveTo>
                      <a:pt x="0" y="9"/>
                    </a:moveTo>
                    <a:lnTo>
                      <a:pt x="245" y="0"/>
                    </a:lnTo>
                    <a:lnTo>
                      <a:pt x="288" y="80"/>
                    </a:lnTo>
                    <a:lnTo>
                      <a:pt x="251" y="176"/>
                    </a:lnTo>
                    <a:lnTo>
                      <a:pt x="239" y="219"/>
                    </a:lnTo>
                    <a:lnTo>
                      <a:pt x="403" y="201"/>
                    </a:lnTo>
                    <a:lnTo>
                      <a:pt x="413" y="264"/>
                    </a:lnTo>
                    <a:lnTo>
                      <a:pt x="364" y="258"/>
                    </a:lnTo>
                    <a:lnTo>
                      <a:pt x="342" y="285"/>
                    </a:lnTo>
                    <a:lnTo>
                      <a:pt x="367" y="302"/>
                    </a:lnTo>
                    <a:lnTo>
                      <a:pt x="412" y="282"/>
                    </a:lnTo>
                    <a:lnTo>
                      <a:pt x="413" y="311"/>
                    </a:lnTo>
                    <a:lnTo>
                      <a:pt x="440" y="286"/>
                    </a:lnTo>
                    <a:lnTo>
                      <a:pt x="458" y="286"/>
                    </a:lnTo>
                    <a:lnTo>
                      <a:pt x="437" y="338"/>
                    </a:lnTo>
                    <a:lnTo>
                      <a:pt x="477" y="347"/>
                    </a:lnTo>
                    <a:lnTo>
                      <a:pt x="489" y="375"/>
                    </a:lnTo>
                    <a:lnTo>
                      <a:pt x="471" y="384"/>
                    </a:lnTo>
                    <a:lnTo>
                      <a:pt x="446" y="367"/>
                    </a:lnTo>
                    <a:lnTo>
                      <a:pt x="398" y="353"/>
                    </a:lnTo>
                    <a:lnTo>
                      <a:pt x="409" y="387"/>
                    </a:lnTo>
                    <a:lnTo>
                      <a:pt x="385" y="392"/>
                    </a:lnTo>
                    <a:lnTo>
                      <a:pt x="365" y="361"/>
                    </a:lnTo>
                    <a:lnTo>
                      <a:pt x="354" y="380"/>
                    </a:lnTo>
                    <a:lnTo>
                      <a:pt x="282" y="380"/>
                    </a:lnTo>
                    <a:lnTo>
                      <a:pt x="282" y="361"/>
                    </a:lnTo>
                    <a:lnTo>
                      <a:pt x="255" y="338"/>
                    </a:lnTo>
                    <a:lnTo>
                      <a:pt x="201" y="335"/>
                    </a:lnTo>
                    <a:lnTo>
                      <a:pt x="246" y="361"/>
                    </a:lnTo>
                    <a:lnTo>
                      <a:pt x="184" y="374"/>
                    </a:lnTo>
                    <a:lnTo>
                      <a:pt x="85" y="356"/>
                    </a:lnTo>
                    <a:lnTo>
                      <a:pt x="48" y="361"/>
                    </a:lnTo>
                    <a:lnTo>
                      <a:pt x="61" y="229"/>
                    </a:lnTo>
                    <a:lnTo>
                      <a:pt x="2" y="1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4809090" y="2012223"/>
                <a:ext cx="908066" cy="1016000"/>
              </a:xfrm>
              <a:custGeom>
                <a:avLst/>
                <a:gdLst>
                  <a:gd name="T0" fmla="*/ 0 w 545"/>
                  <a:gd name="T1" fmla="*/ 2147483647 h 614"/>
                  <a:gd name="T2" fmla="*/ 2147483647 w 545"/>
                  <a:gd name="T3" fmla="*/ 2147483647 h 614"/>
                  <a:gd name="T4" fmla="*/ 2147483647 w 545"/>
                  <a:gd name="T5" fmla="*/ 0 h 614"/>
                  <a:gd name="T6" fmla="*/ 2147483647 w 545"/>
                  <a:gd name="T7" fmla="*/ 2147483647 h 614"/>
                  <a:gd name="T8" fmla="*/ 2147483647 w 545"/>
                  <a:gd name="T9" fmla="*/ 2147483647 h 614"/>
                  <a:gd name="T10" fmla="*/ 2147483647 w 545"/>
                  <a:gd name="T11" fmla="*/ 2147483647 h 614"/>
                  <a:gd name="T12" fmla="*/ 2147483647 w 545"/>
                  <a:gd name="T13" fmla="*/ 2147483647 h 614"/>
                  <a:gd name="T14" fmla="*/ 2147483647 w 545"/>
                  <a:gd name="T15" fmla="*/ 2147483647 h 614"/>
                  <a:gd name="T16" fmla="*/ 2147483647 w 545"/>
                  <a:gd name="T17" fmla="*/ 2147483647 h 614"/>
                  <a:gd name="T18" fmla="*/ 2147483647 w 545"/>
                  <a:gd name="T19" fmla="*/ 2147483647 h 614"/>
                  <a:gd name="T20" fmla="*/ 2147483647 w 545"/>
                  <a:gd name="T21" fmla="*/ 2147483647 h 614"/>
                  <a:gd name="T22" fmla="*/ 2147483647 w 545"/>
                  <a:gd name="T23" fmla="*/ 2147483647 h 614"/>
                  <a:gd name="T24" fmla="*/ 2147483647 w 545"/>
                  <a:gd name="T25" fmla="*/ 2147483647 h 614"/>
                  <a:gd name="T26" fmla="*/ 2147483647 w 545"/>
                  <a:gd name="T27" fmla="*/ 2147483647 h 614"/>
                  <a:gd name="T28" fmla="*/ 2147483647 w 545"/>
                  <a:gd name="T29" fmla="*/ 2147483647 h 614"/>
                  <a:gd name="T30" fmla="*/ 2147483647 w 545"/>
                  <a:gd name="T31" fmla="*/ 2147483647 h 614"/>
                  <a:gd name="T32" fmla="*/ 2147483647 w 545"/>
                  <a:gd name="T33" fmla="*/ 2147483647 h 614"/>
                  <a:gd name="T34" fmla="*/ 2147483647 w 545"/>
                  <a:gd name="T35" fmla="*/ 2147483647 h 614"/>
                  <a:gd name="T36" fmla="*/ 2147483647 w 545"/>
                  <a:gd name="T37" fmla="*/ 2147483647 h 614"/>
                  <a:gd name="T38" fmla="*/ 2147483647 w 545"/>
                  <a:gd name="T39" fmla="*/ 2147483647 h 614"/>
                  <a:gd name="T40" fmla="*/ 2147483647 w 545"/>
                  <a:gd name="T41" fmla="*/ 2147483647 h 614"/>
                  <a:gd name="T42" fmla="*/ 2147483647 w 545"/>
                  <a:gd name="T43" fmla="*/ 2147483647 h 614"/>
                  <a:gd name="T44" fmla="*/ 2147483647 w 545"/>
                  <a:gd name="T45" fmla="*/ 2147483647 h 614"/>
                  <a:gd name="T46" fmla="*/ 2147483647 w 545"/>
                  <a:gd name="T47" fmla="*/ 2147483647 h 614"/>
                  <a:gd name="T48" fmla="*/ 2147483647 w 545"/>
                  <a:gd name="T49" fmla="*/ 2147483647 h 614"/>
                  <a:gd name="T50" fmla="*/ 2147483647 w 545"/>
                  <a:gd name="T51" fmla="*/ 2147483647 h 614"/>
                  <a:gd name="T52" fmla="*/ 2147483647 w 545"/>
                  <a:gd name="T53" fmla="*/ 2147483647 h 614"/>
                  <a:gd name="T54" fmla="*/ 2147483647 w 545"/>
                  <a:gd name="T55" fmla="*/ 2147483647 h 614"/>
                  <a:gd name="T56" fmla="*/ 2147483647 w 545"/>
                  <a:gd name="T57" fmla="*/ 2147483647 h 614"/>
                  <a:gd name="T58" fmla="*/ 2147483647 w 545"/>
                  <a:gd name="T59" fmla="*/ 2147483647 h 614"/>
                  <a:gd name="T60" fmla="*/ 0 w 545"/>
                  <a:gd name="T61" fmla="*/ 2147483647 h 6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5"/>
                  <a:gd name="T94" fmla="*/ 0 h 614"/>
                  <a:gd name="T95" fmla="*/ 545 w 545"/>
                  <a:gd name="T96" fmla="*/ 614 h 6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5" h="614">
                    <a:moveTo>
                      <a:pt x="0" y="48"/>
                    </a:moveTo>
                    <a:lnTo>
                      <a:pt x="143" y="48"/>
                    </a:lnTo>
                    <a:lnTo>
                      <a:pt x="141" y="0"/>
                    </a:lnTo>
                    <a:lnTo>
                      <a:pt x="173" y="14"/>
                    </a:lnTo>
                    <a:lnTo>
                      <a:pt x="179" y="51"/>
                    </a:lnTo>
                    <a:lnTo>
                      <a:pt x="247" y="91"/>
                    </a:lnTo>
                    <a:lnTo>
                      <a:pt x="268" y="73"/>
                    </a:lnTo>
                    <a:lnTo>
                      <a:pt x="308" y="73"/>
                    </a:lnTo>
                    <a:lnTo>
                      <a:pt x="340" y="109"/>
                    </a:lnTo>
                    <a:lnTo>
                      <a:pt x="361" y="96"/>
                    </a:lnTo>
                    <a:lnTo>
                      <a:pt x="420" y="111"/>
                    </a:lnTo>
                    <a:lnTo>
                      <a:pt x="441" y="84"/>
                    </a:lnTo>
                    <a:lnTo>
                      <a:pt x="478" y="105"/>
                    </a:lnTo>
                    <a:lnTo>
                      <a:pt x="545" y="102"/>
                    </a:lnTo>
                    <a:lnTo>
                      <a:pt x="437" y="178"/>
                    </a:lnTo>
                    <a:lnTo>
                      <a:pt x="383" y="245"/>
                    </a:lnTo>
                    <a:lnTo>
                      <a:pt x="393" y="342"/>
                    </a:lnTo>
                    <a:lnTo>
                      <a:pt x="356" y="382"/>
                    </a:lnTo>
                    <a:lnTo>
                      <a:pt x="371" y="410"/>
                    </a:lnTo>
                    <a:lnTo>
                      <a:pt x="371" y="482"/>
                    </a:lnTo>
                    <a:lnTo>
                      <a:pt x="408" y="482"/>
                    </a:lnTo>
                    <a:lnTo>
                      <a:pt x="463" y="534"/>
                    </a:lnTo>
                    <a:lnTo>
                      <a:pt x="486" y="597"/>
                    </a:lnTo>
                    <a:lnTo>
                      <a:pt x="100" y="614"/>
                    </a:lnTo>
                    <a:lnTo>
                      <a:pt x="101" y="445"/>
                    </a:lnTo>
                    <a:lnTo>
                      <a:pt x="67" y="407"/>
                    </a:lnTo>
                    <a:lnTo>
                      <a:pt x="79" y="363"/>
                    </a:lnTo>
                    <a:lnTo>
                      <a:pt x="91" y="337"/>
                    </a:lnTo>
                    <a:lnTo>
                      <a:pt x="67" y="219"/>
                    </a:lnTo>
                    <a:lnTo>
                      <a:pt x="34" y="142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5394888" y="2359885"/>
                <a:ext cx="692162" cy="801688"/>
              </a:xfrm>
              <a:custGeom>
                <a:avLst/>
                <a:gdLst>
                  <a:gd name="T0" fmla="*/ 2147483647 w 415"/>
                  <a:gd name="T1" fmla="*/ 2147483647 h 484"/>
                  <a:gd name="T2" fmla="*/ 2147483647 w 415"/>
                  <a:gd name="T3" fmla="*/ 2147483647 h 484"/>
                  <a:gd name="T4" fmla="*/ 2147483647 w 415"/>
                  <a:gd name="T5" fmla="*/ 2147483647 h 484"/>
                  <a:gd name="T6" fmla="*/ 2147483647 w 415"/>
                  <a:gd name="T7" fmla="*/ 0 h 484"/>
                  <a:gd name="T8" fmla="*/ 2147483647 w 415"/>
                  <a:gd name="T9" fmla="*/ 2147483647 h 484"/>
                  <a:gd name="T10" fmla="*/ 2147483647 w 415"/>
                  <a:gd name="T11" fmla="*/ 2147483647 h 484"/>
                  <a:gd name="T12" fmla="*/ 2147483647 w 415"/>
                  <a:gd name="T13" fmla="*/ 2147483647 h 484"/>
                  <a:gd name="T14" fmla="*/ 2147483647 w 415"/>
                  <a:gd name="T15" fmla="*/ 2147483647 h 484"/>
                  <a:gd name="T16" fmla="*/ 2147483647 w 415"/>
                  <a:gd name="T17" fmla="*/ 2147483647 h 484"/>
                  <a:gd name="T18" fmla="*/ 2147483647 w 415"/>
                  <a:gd name="T19" fmla="*/ 2147483647 h 484"/>
                  <a:gd name="T20" fmla="*/ 2147483647 w 415"/>
                  <a:gd name="T21" fmla="*/ 2147483647 h 484"/>
                  <a:gd name="T22" fmla="*/ 2147483647 w 415"/>
                  <a:gd name="T23" fmla="*/ 2147483647 h 484"/>
                  <a:gd name="T24" fmla="*/ 2147483647 w 415"/>
                  <a:gd name="T25" fmla="*/ 2147483647 h 484"/>
                  <a:gd name="T26" fmla="*/ 2147483647 w 415"/>
                  <a:gd name="T27" fmla="*/ 2147483647 h 484"/>
                  <a:gd name="T28" fmla="*/ 2147483647 w 415"/>
                  <a:gd name="T29" fmla="*/ 2147483647 h 484"/>
                  <a:gd name="T30" fmla="*/ 2147483647 w 415"/>
                  <a:gd name="T31" fmla="*/ 2147483647 h 484"/>
                  <a:gd name="T32" fmla="*/ 2147483647 w 415"/>
                  <a:gd name="T33" fmla="*/ 2147483647 h 484"/>
                  <a:gd name="T34" fmla="*/ 2147483647 w 415"/>
                  <a:gd name="T35" fmla="*/ 2147483647 h 484"/>
                  <a:gd name="T36" fmla="*/ 2147483647 w 415"/>
                  <a:gd name="T37" fmla="*/ 2147483647 h 484"/>
                  <a:gd name="T38" fmla="*/ 2147483647 w 415"/>
                  <a:gd name="T39" fmla="*/ 2147483647 h 484"/>
                  <a:gd name="T40" fmla="*/ 2147483647 w 415"/>
                  <a:gd name="T41" fmla="*/ 2147483647 h 484"/>
                  <a:gd name="T42" fmla="*/ 2147483647 w 415"/>
                  <a:gd name="T43" fmla="*/ 2147483647 h 484"/>
                  <a:gd name="T44" fmla="*/ 2147483647 w 415"/>
                  <a:gd name="T45" fmla="*/ 2147483647 h 484"/>
                  <a:gd name="T46" fmla="*/ 2147483647 w 415"/>
                  <a:gd name="T47" fmla="*/ 2147483647 h 484"/>
                  <a:gd name="T48" fmla="*/ 2147483647 w 415"/>
                  <a:gd name="T49" fmla="*/ 2147483647 h 484"/>
                  <a:gd name="T50" fmla="*/ 2147483647 w 415"/>
                  <a:gd name="T51" fmla="*/ 2147483647 h 484"/>
                  <a:gd name="T52" fmla="*/ 2147483647 w 415"/>
                  <a:gd name="T53" fmla="*/ 2147483647 h 484"/>
                  <a:gd name="T54" fmla="*/ 2147483647 w 415"/>
                  <a:gd name="T55" fmla="*/ 2147483647 h 484"/>
                  <a:gd name="T56" fmla="*/ 2147483647 w 415"/>
                  <a:gd name="T57" fmla="*/ 2147483647 h 484"/>
                  <a:gd name="T58" fmla="*/ 2147483647 w 415"/>
                  <a:gd name="T59" fmla="*/ 2147483647 h 484"/>
                  <a:gd name="T60" fmla="*/ 2147483647 w 415"/>
                  <a:gd name="T61" fmla="*/ 2147483647 h 484"/>
                  <a:gd name="T62" fmla="*/ 2147483647 w 415"/>
                  <a:gd name="T63" fmla="*/ 2147483647 h 484"/>
                  <a:gd name="T64" fmla="*/ 2147483647 w 415"/>
                  <a:gd name="T65" fmla="*/ 2147483647 h 484"/>
                  <a:gd name="T66" fmla="*/ 0 w 415"/>
                  <a:gd name="T67" fmla="*/ 2147483647 h 484"/>
                  <a:gd name="T68" fmla="*/ 2147483647 w 415"/>
                  <a:gd name="T69" fmla="*/ 2147483647 h 484"/>
                  <a:gd name="T70" fmla="*/ 2147483647 w 415"/>
                  <a:gd name="T71" fmla="*/ 2147483647 h 4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5"/>
                  <a:gd name="T109" fmla="*/ 0 h 484"/>
                  <a:gd name="T110" fmla="*/ 415 w 415"/>
                  <a:gd name="T111" fmla="*/ 484 h 4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5" h="484">
                    <a:moveTo>
                      <a:pt x="30" y="33"/>
                    </a:moveTo>
                    <a:lnTo>
                      <a:pt x="61" y="28"/>
                    </a:lnTo>
                    <a:lnTo>
                      <a:pt x="90" y="28"/>
                    </a:lnTo>
                    <a:lnTo>
                      <a:pt x="107" y="0"/>
                    </a:lnTo>
                    <a:lnTo>
                      <a:pt x="121" y="36"/>
                    </a:lnTo>
                    <a:lnTo>
                      <a:pt x="166" y="36"/>
                    </a:lnTo>
                    <a:lnTo>
                      <a:pt x="189" y="69"/>
                    </a:lnTo>
                    <a:lnTo>
                      <a:pt x="236" y="60"/>
                    </a:lnTo>
                    <a:lnTo>
                      <a:pt x="267" y="80"/>
                    </a:lnTo>
                    <a:lnTo>
                      <a:pt x="325" y="95"/>
                    </a:lnTo>
                    <a:lnTo>
                      <a:pt x="336" y="121"/>
                    </a:lnTo>
                    <a:lnTo>
                      <a:pt x="365" y="122"/>
                    </a:lnTo>
                    <a:lnTo>
                      <a:pt x="356" y="148"/>
                    </a:lnTo>
                    <a:lnTo>
                      <a:pt x="367" y="176"/>
                    </a:lnTo>
                    <a:lnTo>
                      <a:pt x="347" y="212"/>
                    </a:lnTo>
                    <a:lnTo>
                      <a:pt x="361" y="219"/>
                    </a:lnTo>
                    <a:lnTo>
                      <a:pt x="394" y="180"/>
                    </a:lnTo>
                    <a:lnTo>
                      <a:pt x="392" y="167"/>
                    </a:lnTo>
                    <a:lnTo>
                      <a:pt x="406" y="161"/>
                    </a:lnTo>
                    <a:lnTo>
                      <a:pt x="415" y="180"/>
                    </a:lnTo>
                    <a:lnTo>
                      <a:pt x="389" y="207"/>
                    </a:lnTo>
                    <a:lnTo>
                      <a:pt x="379" y="268"/>
                    </a:lnTo>
                    <a:lnTo>
                      <a:pt x="379" y="371"/>
                    </a:lnTo>
                    <a:lnTo>
                      <a:pt x="394" y="389"/>
                    </a:lnTo>
                    <a:lnTo>
                      <a:pt x="388" y="453"/>
                    </a:lnTo>
                    <a:lnTo>
                      <a:pt x="191" y="484"/>
                    </a:lnTo>
                    <a:lnTo>
                      <a:pt x="142" y="455"/>
                    </a:lnTo>
                    <a:lnTo>
                      <a:pt x="152" y="416"/>
                    </a:lnTo>
                    <a:lnTo>
                      <a:pt x="128" y="374"/>
                    </a:lnTo>
                    <a:lnTo>
                      <a:pt x="107" y="322"/>
                    </a:lnTo>
                    <a:lnTo>
                      <a:pt x="52" y="270"/>
                    </a:lnTo>
                    <a:lnTo>
                      <a:pt x="18" y="270"/>
                    </a:lnTo>
                    <a:lnTo>
                      <a:pt x="18" y="198"/>
                    </a:lnTo>
                    <a:lnTo>
                      <a:pt x="0" y="171"/>
                    </a:lnTo>
                    <a:lnTo>
                      <a:pt x="39" y="130"/>
                    </a:lnTo>
                    <a:lnTo>
                      <a:pt x="30" y="3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4958318" y="2998060"/>
                <a:ext cx="801702" cy="517525"/>
              </a:xfrm>
              <a:custGeom>
                <a:avLst/>
                <a:gdLst>
                  <a:gd name="T0" fmla="*/ 2147483647 w 481"/>
                  <a:gd name="T1" fmla="*/ 2147483647 h 313"/>
                  <a:gd name="T2" fmla="*/ 0 w 481"/>
                  <a:gd name="T3" fmla="*/ 2147483647 h 313"/>
                  <a:gd name="T4" fmla="*/ 2147483647 w 481"/>
                  <a:gd name="T5" fmla="*/ 2147483647 h 313"/>
                  <a:gd name="T6" fmla="*/ 2147483647 w 481"/>
                  <a:gd name="T7" fmla="*/ 2147483647 h 313"/>
                  <a:gd name="T8" fmla="*/ 2147483647 w 481"/>
                  <a:gd name="T9" fmla="*/ 2147483647 h 313"/>
                  <a:gd name="T10" fmla="*/ 2147483647 w 481"/>
                  <a:gd name="T11" fmla="*/ 2147483647 h 313"/>
                  <a:gd name="T12" fmla="*/ 2147483647 w 481"/>
                  <a:gd name="T13" fmla="*/ 2147483647 h 313"/>
                  <a:gd name="T14" fmla="*/ 2147483647 w 481"/>
                  <a:gd name="T15" fmla="*/ 2147483647 h 313"/>
                  <a:gd name="T16" fmla="*/ 2147483647 w 481"/>
                  <a:gd name="T17" fmla="*/ 2147483647 h 313"/>
                  <a:gd name="T18" fmla="*/ 2147483647 w 481"/>
                  <a:gd name="T19" fmla="*/ 2147483647 h 313"/>
                  <a:gd name="T20" fmla="*/ 2147483647 w 481"/>
                  <a:gd name="T21" fmla="*/ 2147483647 h 313"/>
                  <a:gd name="T22" fmla="*/ 2147483647 w 481"/>
                  <a:gd name="T23" fmla="*/ 2147483647 h 313"/>
                  <a:gd name="T24" fmla="*/ 2147483647 w 481"/>
                  <a:gd name="T25" fmla="*/ 2147483647 h 313"/>
                  <a:gd name="T26" fmla="*/ 2147483647 w 481"/>
                  <a:gd name="T27" fmla="*/ 2147483647 h 313"/>
                  <a:gd name="T28" fmla="*/ 2147483647 w 481"/>
                  <a:gd name="T29" fmla="*/ 0 h 313"/>
                  <a:gd name="T30" fmla="*/ 2147483647 w 481"/>
                  <a:gd name="T31" fmla="*/ 2147483647 h 313"/>
                  <a:gd name="T32" fmla="*/ 2147483647 w 481"/>
                  <a:gd name="T33" fmla="*/ 2147483647 h 313"/>
                  <a:gd name="T34" fmla="*/ 2147483647 w 481"/>
                  <a:gd name="T35" fmla="*/ 2147483647 h 3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1"/>
                  <a:gd name="T55" fmla="*/ 0 h 313"/>
                  <a:gd name="T56" fmla="*/ 481 w 481"/>
                  <a:gd name="T57" fmla="*/ 313 h 3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1" h="313">
                    <a:moveTo>
                      <a:pt x="7" y="16"/>
                    </a:moveTo>
                    <a:lnTo>
                      <a:pt x="0" y="72"/>
                    </a:lnTo>
                    <a:lnTo>
                      <a:pt x="10" y="130"/>
                    </a:lnTo>
                    <a:lnTo>
                      <a:pt x="55" y="249"/>
                    </a:lnTo>
                    <a:lnTo>
                      <a:pt x="80" y="313"/>
                    </a:lnTo>
                    <a:lnTo>
                      <a:pt x="363" y="298"/>
                    </a:lnTo>
                    <a:lnTo>
                      <a:pt x="410" y="313"/>
                    </a:lnTo>
                    <a:lnTo>
                      <a:pt x="438" y="252"/>
                    </a:lnTo>
                    <a:lnTo>
                      <a:pt x="428" y="209"/>
                    </a:lnTo>
                    <a:lnTo>
                      <a:pt x="475" y="200"/>
                    </a:lnTo>
                    <a:lnTo>
                      <a:pt x="481" y="131"/>
                    </a:lnTo>
                    <a:lnTo>
                      <a:pt x="453" y="101"/>
                    </a:lnTo>
                    <a:lnTo>
                      <a:pt x="404" y="72"/>
                    </a:lnTo>
                    <a:lnTo>
                      <a:pt x="414" y="30"/>
                    </a:lnTo>
                    <a:lnTo>
                      <a:pt x="393" y="0"/>
                    </a:lnTo>
                    <a:lnTo>
                      <a:pt x="287" y="5"/>
                    </a:lnTo>
                    <a:lnTo>
                      <a:pt x="180" y="9"/>
                    </a:lnTo>
                    <a:lnTo>
                      <a:pt x="7" y="1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5664768" y="2245585"/>
                <a:ext cx="742963" cy="320675"/>
              </a:xfrm>
              <a:custGeom>
                <a:avLst/>
                <a:gdLst>
                  <a:gd name="T0" fmla="*/ 0 w 445"/>
                  <a:gd name="T1" fmla="*/ 2147483647 h 193"/>
                  <a:gd name="T2" fmla="*/ 2147483647 w 445"/>
                  <a:gd name="T3" fmla="*/ 0 h 193"/>
                  <a:gd name="T4" fmla="*/ 2147483647 w 445"/>
                  <a:gd name="T5" fmla="*/ 2147483647 h 193"/>
                  <a:gd name="T6" fmla="*/ 2147483647 w 445"/>
                  <a:gd name="T7" fmla="*/ 2147483647 h 193"/>
                  <a:gd name="T8" fmla="*/ 2147483647 w 445"/>
                  <a:gd name="T9" fmla="*/ 2147483647 h 193"/>
                  <a:gd name="T10" fmla="*/ 2147483647 w 445"/>
                  <a:gd name="T11" fmla="*/ 2147483647 h 193"/>
                  <a:gd name="T12" fmla="*/ 2147483647 w 445"/>
                  <a:gd name="T13" fmla="*/ 2147483647 h 193"/>
                  <a:gd name="T14" fmla="*/ 2147483647 w 445"/>
                  <a:gd name="T15" fmla="*/ 2147483647 h 193"/>
                  <a:gd name="T16" fmla="*/ 2147483647 w 445"/>
                  <a:gd name="T17" fmla="*/ 2147483647 h 193"/>
                  <a:gd name="T18" fmla="*/ 2147483647 w 445"/>
                  <a:gd name="T19" fmla="*/ 2147483647 h 193"/>
                  <a:gd name="T20" fmla="*/ 2147483647 w 445"/>
                  <a:gd name="T21" fmla="*/ 2147483647 h 193"/>
                  <a:gd name="T22" fmla="*/ 2147483647 w 445"/>
                  <a:gd name="T23" fmla="*/ 2147483647 h 193"/>
                  <a:gd name="T24" fmla="*/ 2147483647 w 445"/>
                  <a:gd name="T25" fmla="*/ 2147483647 h 193"/>
                  <a:gd name="T26" fmla="*/ 2147483647 w 445"/>
                  <a:gd name="T27" fmla="*/ 2147483647 h 193"/>
                  <a:gd name="T28" fmla="*/ 2147483647 w 445"/>
                  <a:gd name="T29" fmla="*/ 2147483647 h 193"/>
                  <a:gd name="T30" fmla="*/ 2147483647 w 445"/>
                  <a:gd name="T31" fmla="*/ 2147483647 h 193"/>
                  <a:gd name="T32" fmla="*/ 2147483647 w 445"/>
                  <a:gd name="T33" fmla="*/ 2147483647 h 193"/>
                  <a:gd name="T34" fmla="*/ 2147483647 w 445"/>
                  <a:gd name="T35" fmla="*/ 2147483647 h 193"/>
                  <a:gd name="T36" fmla="*/ 2147483647 w 445"/>
                  <a:gd name="T37" fmla="*/ 2147483647 h 193"/>
                  <a:gd name="T38" fmla="*/ 2147483647 w 445"/>
                  <a:gd name="T39" fmla="*/ 2147483647 h 193"/>
                  <a:gd name="T40" fmla="*/ 2147483647 w 445"/>
                  <a:gd name="T41" fmla="*/ 2147483647 h 193"/>
                  <a:gd name="T42" fmla="*/ 2147483647 w 445"/>
                  <a:gd name="T43" fmla="*/ 2147483647 h 193"/>
                  <a:gd name="T44" fmla="*/ 2147483647 w 445"/>
                  <a:gd name="T45" fmla="*/ 2147483647 h 193"/>
                  <a:gd name="T46" fmla="*/ 2147483647 w 445"/>
                  <a:gd name="T47" fmla="*/ 2147483647 h 193"/>
                  <a:gd name="T48" fmla="*/ 0 w 445"/>
                  <a:gd name="T49" fmla="*/ 2147483647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9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8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8"/>
                    </a:lnTo>
                    <a:lnTo>
                      <a:pt x="0" y="10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6180714" y="2472598"/>
                <a:ext cx="530234" cy="715963"/>
              </a:xfrm>
              <a:custGeom>
                <a:avLst/>
                <a:gdLst>
                  <a:gd name="T0" fmla="*/ 2147483647 w 319"/>
                  <a:gd name="T1" fmla="*/ 2147483647 h 432"/>
                  <a:gd name="T2" fmla="*/ 2147483647 w 319"/>
                  <a:gd name="T3" fmla="*/ 2147483647 h 432"/>
                  <a:gd name="T4" fmla="*/ 2147483647 w 319"/>
                  <a:gd name="T5" fmla="*/ 2147483647 h 432"/>
                  <a:gd name="T6" fmla="*/ 2147483647 w 319"/>
                  <a:gd name="T7" fmla="*/ 2147483647 h 432"/>
                  <a:gd name="T8" fmla="*/ 2147483647 w 319"/>
                  <a:gd name="T9" fmla="*/ 2147483647 h 432"/>
                  <a:gd name="T10" fmla="*/ 2147483647 w 319"/>
                  <a:gd name="T11" fmla="*/ 2147483647 h 432"/>
                  <a:gd name="T12" fmla="*/ 0 w 319"/>
                  <a:gd name="T13" fmla="*/ 2147483647 h 432"/>
                  <a:gd name="T14" fmla="*/ 2147483647 w 319"/>
                  <a:gd name="T15" fmla="*/ 2147483647 h 432"/>
                  <a:gd name="T16" fmla="*/ 2147483647 w 319"/>
                  <a:gd name="T17" fmla="*/ 2147483647 h 432"/>
                  <a:gd name="T18" fmla="*/ 2147483647 w 319"/>
                  <a:gd name="T19" fmla="*/ 2147483647 h 432"/>
                  <a:gd name="T20" fmla="*/ 2147483647 w 319"/>
                  <a:gd name="T21" fmla="*/ 2147483647 h 432"/>
                  <a:gd name="T22" fmla="*/ 2147483647 w 319"/>
                  <a:gd name="T23" fmla="*/ 2147483647 h 432"/>
                  <a:gd name="T24" fmla="*/ 2147483647 w 319"/>
                  <a:gd name="T25" fmla="*/ 2147483647 h 432"/>
                  <a:gd name="T26" fmla="*/ 2147483647 w 319"/>
                  <a:gd name="T27" fmla="*/ 2147483647 h 432"/>
                  <a:gd name="T28" fmla="*/ 2147483647 w 319"/>
                  <a:gd name="T29" fmla="*/ 2147483647 h 432"/>
                  <a:gd name="T30" fmla="*/ 2147483647 w 319"/>
                  <a:gd name="T31" fmla="*/ 2147483647 h 432"/>
                  <a:gd name="T32" fmla="*/ 2147483647 w 319"/>
                  <a:gd name="T33" fmla="*/ 2147483647 h 432"/>
                  <a:gd name="T34" fmla="*/ 2147483647 w 319"/>
                  <a:gd name="T35" fmla="*/ 2147483647 h 432"/>
                  <a:gd name="T36" fmla="*/ 2147483647 w 319"/>
                  <a:gd name="T37" fmla="*/ 2147483647 h 432"/>
                  <a:gd name="T38" fmla="*/ 2147483647 w 319"/>
                  <a:gd name="T39" fmla="*/ 2147483647 h 432"/>
                  <a:gd name="T40" fmla="*/ 2147483647 w 319"/>
                  <a:gd name="T41" fmla="*/ 2147483647 h 432"/>
                  <a:gd name="T42" fmla="*/ 2147483647 w 319"/>
                  <a:gd name="T43" fmla="*/ 2147483647 h 432"/>
                  <a:gd name="T44" fmla="*/ 2147483647 w 319"/>
                  <a:gd name="T45" fmla="*/ 2147483647 h 432"/>
                  <a:gd name="T46" fmla="*/ 2147483647 w 319"/>
                  <a:gd name="T47" fmla="*/ 2147483647 h 432"/>
                  <a:gd name="T48" fmla="*/ 2147483647 w 319"/>
                  <a:gd name="T49" fmla="*/ 2147483647 h 432"/>
                  <a:gd name="T50" fmla="*/ 2147483647 w 319"/>
                  <a:gd name="T51" fmla="*/ 2147483647 h 432"/>
                  <a:gd name="T52" fmla="*/ 2147483647 w 319"/>
                  <a:gd name="T53" fmla="*/ 2147483647 h 432"/>
                  <a:gd name="T54" fmla="*/ 2147483647 w 319"/>
                  <a:gd name="T55" fmla="*/ 2147483647 h 432"/>
                  <a:gd name="T56" fmla="*/ 2147483647 w 319"/>
                  <a:gd name="T57" fmla="*/ 2147483647 h 432"/>
                  <a:gd name="T58" fmla="*/ 2147483647 w 319"/>
                  <a:gd name="T59" fmla="*/ 2147483647 h 432"/>
                  <a:gd name="T60" fmla="*/ 2147483647 w 319"/>
                  <a:gd name="T61" fmla="*/ 2147483647 h 432"/>
                  <a:gd name="T62" fmla="*/ 2147483647 w 319"/>
                  <a:gd name="T63" fmla="*/ 2147483647 h 432"/>
                  <a:gd name="T64" fmla="*/ 2147483647 w 319"/>
                  <a:gd name="T65" fmla="*/ 2147483647 h 432"/>
                  <a:gd name="T66" fmla="*/ 2147483647 w 319"/>
                  <a:gd name="T67" fmla="*/ 2147483647 h 432"/>
                  <a:gd name="T68" fmla="*/ 2147483647 w 319"/>
                  <a:gd name="T69" fmla="*/ 2147483647 h 432"/>
                  <a:gd name="T70" fmla="*/ 2147483647 w 319"/>
                  <a:gd name="T71" fmla="*/ 2147483647 h 432"/>
                  <a:gd name="T72" fmla="*/ 2147483647 w 319"/>
                  <a:gd name="T73" fmla="*/ 2147483647 h 432"/>
                  <a:gd name="T74" fmla="*/ 2147483647 w 319"/>
                  <a:gd name="T75" fmla="*/ 2147483647 h 432"/>
                  <a:gd name="T76" fmla="*/ 2147483647 w 319"/>
                  <a:gd name="T77" fmla="*/ 2147483647 h 432"/>
                  <a:gd name="T78" fmla="*/ 2147483647 w 319"/>
                  <a:gd name="T79" fmla="*/ 2147483647 h 432"/>
                  <a:gd name="T80" fmla="*/ 2147483647 w 319"/>
                  <a:gd name="T81" fmla="*/ 2147483647 h 432"/>
                  <a:gd name="T82" fmla="*/ 2147483647 w 319"/>
                  <a:gd name="T83" fmla="*/ 0 h 432"/>
                  <a:gd name="T84" fmla="*/ 2147483647 w 319"/>
                  <a:gd name="T85" fmla="*/ 2147483647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70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9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5"/>
                    </a:lnTo>
                    <a:lnTo>
                      <a:pt x="297" y="300"/>
                    </a:lnTo>
                    <a:lnTo>
                      <a:pt x="319" y="301"/>
                    </a:lnTo>
                    <a:lnTo>
                      <a:pt x="315" y="242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6"/>
                    </a:lnTo>
                    <a:lnTo>
                      <a:pt x="242" y="166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6"/>
                    </a:lnTo>
                    <a:lnTo>
                      <a:pt x="215" y="164"/>
                    </a:lnTo>
                    <a:lnTo>
                      <a:pt x="215" y="148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5601267" y="3107598"/>
                <a:ext cx="577860" cy="942975"/>
              </a:xfrm>
              <a:custGeom>
                <a:avLst/>
                <a:gdLst>
                  <a:gd name="T0" fmla="*/ 2147483647 w 346"/>
                  <a:gd name="T1" fmla="*/ 2147483647 h 571"/>
                  <a:gd name="T2" fmla="*/ 2147483647 w 346"/>
                  <a:gd name="T3" fmla="*/ 0 h 571"/>
                  <a:gd name="T4" fmla="*/ 2147483647 w 346"/>
                  <a:gd name="T5" fmla="*/ 2147483647 h 571"/>
                  <a:gd name="T6" fmla="*/ 2147483647 w 346"/>
                  <a:gd name="T7" fmla="*/ 2147483647 h 571"/>
                  <a:gd name="T8" fmla="*/ 2147483647 w 346"/>
                  <a:gd name="T9" fmla="*/ 2147483647 h 571"/>
                  <a:gd name="T10" fmla="*/ 2147483647 w 346"/>
                  <a:gd name="T11" fmla="*/ 2147483647 h 571"/>
                  <a:gd name="T12" fmla="*/ 2147483647 w 346"/>
                  <a:gd name="T13" fmla="*/ 2147483647 h 571"/>
                  <a:gd name="T14" fmla="*/ 2147483647 w 346"/>
                  <a:gd name="T15" fmla="*/ 2147483647 h 571"/>
                  <a:gd name="T16" fmla="*/ 2147483647 w 346"/>
                  <a:gd name="T17" fmla="*/ 2147483647 h 571"/>
                  <a:gd name="T18" fmla="*/ 2147483647 w 346"/>
                  <a:gd name="T19" fmla="*/ 2147483647 h 571"/>
                  <a:gd name="T20" fmla="*/ 2147483647 w 346"/>
                  <a:gd name="T21" fmla="*/ 2147483647 h 571"/>
                  <a:gd name="T22" fmla="*/ 2147483647 w 346"/>
                  <a:gd name="T23" fmla="*/ 2147483647 h 571"/>
                  <a:gd name="T24" fmla="*/ 2147483647 w 346"/>
                  <a:gd name="T25" fmla="*/ 2147483647 h 571"/>
                  <a:gd name="T26" fmla="*/ 2147483647 w 346"/>
                  <a:gd name="T27" fmla="*/ 2147483647 h 571"/>
                  <a:gd name="T28" fmla="*/ 2147483647 w 346"/>
                  <a:gd name="T29" fmla="*/ 2147483647 h 571"/>
                  <a:gd name="T30" fmla="*/ 2147483647 w 346"/>
                  <a:gd name="T31" fmla="*/ 2147483647 h 571"/>
                  <a:gd name="T32" fmla="*/ 2147483647 w 346"/>
                  <a:gd name="T33" fmla="*/ 2147483647 h 571"/>
                  <a:gd name="T34" fmla="*/ 0 w 346"/>
                  <a:gd name="T35" fmla="*/ 2147483647 h 571"/>
                  <a:gd name="T36" fmla="*/ 2147483647 w 346"/>
                  <a:gd name="T37" fmla="*/ 2147483647 h 571"/>
                  <a:gd name="T38" fmla="*/ 2147483647 w 346"/>
                  <a:gd name="T39" fmla="*/ 2147483647 h 571"/>
                  <a:gd name="T40" fmla="*/ 2147483647 w 346"/>
                  <a:gd name="T41" fmla="*/ 2147483647 h 571"/>
                  <a:gd name="T42" fmla="*/ 2147483647 w 346"/>
                  <a:gd name="T43" fmla="*/ 2147483647 h 571"/>
                  <a:gd name="T44" fmla="*/ 2147483647 w 346"/>
                  <a:gd name="T45" fmla="*/ 2147483647 h 5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6"/>
                  <a:gd name="T70" fmla="*/ 0 h 571"/>
                  <a:gd name="T71" fmla="*/ 346 w 346"/>
                  <a:gd name="T72" fmla="*/ 571 h 5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6" h="571">
                    <a:moveTo>
                      <a:pt x="64" y="33"/>
                    </a:moveTo>
                    <a:lnTo>
                      <a:pt x="262" y="0"/>
                    </a:lnTo>
                    <a:lnTo>
                      <a:pt x="294" y="70"/>
                    </a:lnTo>
                    <a:lnTo>
                      <a:pt x="334" y="362"/>
                    </a:lnTo>
                    <a:lnTo>
                      <a:pt x="346" y="401"/>
                    </a:lnTo>
                    <a:lnTo>
                      <a:pt x="314" y="479"/>
                    </a:lnTo>
                    <a:lnTo>
                      <a:pt x="314" y="532"/>
                    </a:lnTo>
                    <a:lnTo>
                      <a:pt x="279" y="526"/>
                    </a:lnTo>
                    <a:lnTo>
                      <a:pt x="280" y="571"/>
                    </a:lnTo>
                    <a:lnTo>
                      <a:pt x="243" y="553"/>
                    </a:lnTo>
                    <a:lnTo>
                      <a:pt x="223" y="559"/>
                    </a:lnTo>
                    <a:lnTo>
                      <a:pt x="195" y="555"/>
                    </a:lnTo>
                    <a:lnTo>
                      <a:pt x="174" y="486"/>
                    </a:lnTo>
                    <a:lnTo>
                      <a:pt x="134" y="465"/>
                    </a:lnTo>
                    <a:lnTo>
                      <a:pt x="134" y="392"/>
                    </a:lnTo>
                    <a:lnTo>
                      <a:pt x="94" y="401"/>
                    </a:lnTo>
                    <a:lnTo>
                      <a:pt x="71" y="347"/>
                    </a:lnTo>
                    <a:lnTo>
                      <a:pt x="0" y="285"/>
                    </a:lnTo>
                    <a:lnTo>
                      <a:pt x="52" y="186"/>
                    </a:lnTo>
                    <a:lnTo>
                      <a:pt x="37" y="140"/>
                    </a:lnTo>
                    <a:lnTo>
                      <a:pt x="89" y="131"/>
                    </a:lnTo>
                    <a:lnTo>
                      <a:pt x="94" y="67"/>
                    </a:lnTo>
                    <a:lnTo>
                      <a:pt x="64" y="3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5090083" y="3490185"/>
                <a:ext cx="916004" cy="749300"/>
              </a:xfrm>
              <a:custGeom>
                <a:avLst/>
                <a:gdLst>
                  <a:gd name="T0" fmla="*/ 0 w 548"/>
                  <a:gd name="T1" fmla="*/ 2147483647 h 452"/>
                  <a:gd name="T2" fmla="*/ 2147483647 w 548"/>
                  <a:gd name="T3" fmla="*/ 0 h 452"/>
                  <a:gd name="T4" fmla="*/ 2147483647 w 548"/>
                  <a:gd name="T5" fmla="*/ 0 h 452"/>
                  <a:gd name="T6" fmla="*/ 2147483647 w 548"/>
                  <a:gd name="T7" fmla="*/ 2147483647 h 452"/>
                  <a:gd name="T8" fmla="*/ 2147483647 w 548"/>
                  <a:gd name="T9" fmla="*/ 2147483647 h 452"/>
                  <a:gd name="T10" fmla="*/ 2147483647 w 548"/>
                  <a:gd name="T11" fmla="*/ 2147483647 h 452"/>
                  <a:gd name="T12" fmla="*/ 2147483647 w 548"/>
                  <a:gd name="T13" fmla="*/ 2147483647 h 452"/>
                  <a:gd name="T14" fmla="*/ 2147483647 w 548"/>
                  <a:gd name="T15" fmla="*/ 2147483647 h 452"/>
                  <a:gd name="T16" fmla="*/ 2147483647 w 548"/>
                  <a:gd name="T17" fmla="*/ 2147483647 h 452"/>
                  <a:gd name="T18" fmla="*/ 2147483647 w 548"/>
                  <a:gd name="T19" fmla="*/ 2147483647 h 452"/>
                  <a:gd name="T20" fmla="*/ 2147483647 w 548"/>
                  <a:gd name="T21" fmla="*/ 2147483647 h 452"/>
                  <a:gd name="T22" fmla="*/ 2147483647 w 548"/>
                  <a:gd name="T23" fmla="*/ 2147483647 h 452"/>
                  <a:gd name="T24" fmla="*/ 2147483647 w 548"/>
                  <a:gd name="T25" fmla="*/ 2147483647 h 452"/>
                  <a:gd name="T26" fmla="*/ 2147483647 w 548"/>
                  <a:gd name="T27" fmla="*/ 2147483647 h 452"/>
                  <a:gd name="T28" fmla="*/ 2147483647 w 548"/>
                  <a:gd name="T29" fmla="*/ 2147483647 h 452"/>
                  <a:gd name="T30" fmla="*/ 2147483647 w 548"/>
                  <a:gd name="T31" fmla="*/ 2147483647 h 452"/>
                  <a:gd name="T32" fmla="*/ 2147483647 w 548"/>
                  <a:gd name="T33" fmla="*/ 2147483647 h 452"/>
                  <a:gd name="T34" fmla="*/ 2147483647 w 548"/>
                  <a:gd name="T35" fmla="*/ 2147483647 h 452"/>
                  <a:gd name="T36" fmla="*/ 2147483647 w 548"/>
                  <a:gd name="T37" fmla="*/ 2147483647 h 452"/>
                  <a:gd name="T38" fmla="*/ 2147483647 w 548"/>
                  <a:gd name="T39" fmla="*/ 2147483647 h 452"/>
                  <a:gd name="T40" fmla="*/ 2147483647 w 548"/>
                  <a:gd name="T41" fmla="*/ 2147483647 h 452"/>
                  <a:gd name="T42" fmla="*/ 2147483647 w 548"/>
                  <a:gd name="T43" fmla="*/ 2147483647 h 452"/>
                  <a:gd name="T44" fmla="*/ 2147483647 w 548"/>
                  <a:gd name="T45" fmla="*/ 2147483647 h 452"/>
                  <a:gd name="T46" fmla="*/ 2147483647 w 548"/>
                  <a:gd name="T47" fmla="*/ 2147483647 h 452"/>
                  <a:gd name="T48" fmla="*/ 2147483647 w 548"/>
                  <a:gd name="T49" fmla="*/ 2147483647 h 452"/>
                  <a:gd name="T50" fmla="*/ 0 w 548"/>
                  <a:gd name="T51" fmla="*/ 2147483647 h 4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8"/>
                  <a:gd name="T79" fmla="*/ 0 h 452"/>
                  <a:gd name="T80" fmla="*/ 548 w 548"/>
                  <a:gd name="T81" fmla="*/ 452 h 4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8" h="452">
                    <a:moveTo>
                      <a:pt x="0" y="15"/>
                    </a:moveTo>
                    <a:lnTo>
                      <a:pt x="240" y="0"/>
                    </a:lnTo>
                    <a:lnTo>
                      <a:pt x="290" y="0"/>
                    </a:lnTo>
                    <a:lnTo>
                      <a:pt x="329" y="14"/>
                    </a:lnTo>
                    <a:lnTo>
                      <a:pt x="308" y="52"/>
                    </a:lnTo>
                    <a:lnTo>
                      <a:pt x="378" y="116"/>
                    </a:lnTo>
                    <a:lnTo>
                      <a:pt x="401" y="170"/>
                    </a:lnTo>
                    <a:lnTo>
                      <a:pt x="442" y="157"/>
                    </a:lnTo>
                    <a:lnTo>
                      <a:pt x="441" y="233"/>
                    </a:lnTo>
                    <a:lnTo>
                      <a:pt x="483" y="255"/>
                    </a:lnTo>
                    <a:lnTo>
                      <a:pt x="502" y="322"/>
                    </a:lnTo>
                    <a:lnTo>
                      <a:pt x="532" y="328"/>
                    </a:lnTo>
                    <a:lnTo>
                      <a:pt x="548" y="356"/>
                    </a:lnTo>
                    <a:lnTo>
                      <a:pt x="511" y="395"/>
                    </a:lnTo>
                    <a:lnTo>
                      <a:pt x="499" y="440"/>
                    </a:lnTo>
                    <a:lnTo>
                      <a:pt x="447" y="452"/>
                    </a:lnTo>
                    <a:lnTo>
                      <a:pt x="460" y="403"/>
                    </a:lnTo>
                    <a:lnTo>
                      <a:pt x="255" y="421"/>
                    </a:lnTo>
                    <a:lnTo>
                      <a:pt x="107" y="438"/>
                    </a:lnTo>
                    <a:lnTo>
                      <a:pt x="98" y="391"/>
                    </a:lnTo>
                    <a:lnTo>
                      <a:pt x="88" y="246"/>
                    </a:lnTo>
                    <a:lnTo>
                      <a:pt x="86" y="167"/>
                    </a:lnTo>
                    <a:lnTo>
                      <a:pt x="37" y="131"/>
                    </a:lnTo>
                    <a:lnTo>
                      <a:pt x="55" y="99"/>
                    </a:lnTo>
                    <a:lnTo>
                      <a:pt x="31" y="8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6091812" y="3174273"/>
                <a:ext cx="446096" cy="730250"/>
              </a:xfrm>
              <a:custGeom>
                <a:avLst/>
                <a:gdLst>
                  <a:gd name="T0" fmla="*/ 0 w 268"/>
                  <a:gd name="T1" fmla="*/ 2147483647 h 442"/>
                  <a:gd name="T2" fmla="*/ 2147483647 w 268"/>
                  <a:gd name="T3" fmla="*/ 2147483647 h 442"/>
                  <a:gd name="T4" fmla="*/ 2147483647 w 268"/>
                  <a:gd name="T5" fmla="*/ 2147483647 h 442"/>
                  <a:gd name="T6" fmla="*/ 2147483647 w 268"/>
                  <a:gd name="T7" fmla="*/ 2147483647 h 442"/>
                  <a:gd name="T8" fmla="*/ 2147483647 w 268"/>
                  <a:gd name="T9" fmla="*/ 2147483647 h 442"/>
                  <a:gd name="T10" fmla="*/ 2147483647 w 268"/>
                  <a:gd name="T11" fmla="*/ 0 h 442"/>
                  <a:gd name="T12" fmla="*/ 2147483647 w 268"/>
                  <a:gd name="T13" fmla="*/ 2147483647 h 442"/>
                  <a:gd name="T14" fmla="*/ 2147483647 w 268"/>
                  <a:gd name="T15" fmla="*/ 2147483647 h 442"/>
                  <a:gd name="T16" fmla="*/ 2147483647 w 268"/>
                  <a:gd name="T17" fmla="*/ 2147483647 h 442"/>
                  <a:gd name="T18" fmla="*/ 2147483647 w 268"/>
                  <a:gd name="T19" fmla="*/ 2147483647 h 442"/>
                  <a:gd name="T20" fmla="*/ 2147483647 w 268"/>
                  <a:gd name="T21" fmla="*/ 2147483647 h 442"/>
                  <a:gd name="T22" fmla="*/ 2147483647 w 268"/>
                  <a:gd name="T23" fmla="*/ 2147483647 h 442"/>
                  <a:gd name="T24" fmla="*/ 2147483647 w 268"/>
                  <a:gd name="T25" fmla="*/ 2147483647 h 442"/>
                  <a:gd name="T26" fmla="*/ 2147483647 w 268"/>
                  <a:gd name="T27" fmla="*/ 2147483647 h 442"/>
                  <a:gd name="T28" fmla="*/ 2147483647 w 268"/>
                  <a:gd name="T29" fmla="*/ 2147483647 h 442"/>
                  <a:gd name="T30" fmla="*/ 0 w 268"/>
                  <a:gd name="T31" fmla="*/ 2147483647 h 4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8"/>
                  <a:gd name="T49" fmla="*/ 0 h 442"/>
                  <a:gd name="T50" fmla="*/ 268 w 268"/>
                  <a:gd name="T51" fmla="*/ 442 h 4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8" h="442">
                    <a:moveTo>
                      <a:pt x="0" y="32"/>
                    </a:moveTo>
                    <a:lnTo>
                      <a:pt x="31" y="48"/>
                    </a:lnTo>
                    <a:lnTo>
                      <a:pt x="61" y="45"/>
                    </a:lnTo>
                    <a:lnTo>
                      <a:pt x="71" y="36"/>
                    </a:lnTo>
                    <a:lnTo>
                      <a:pt x="79" y="9"/>
                    </a:lnTo>
                    <a:lnTo>
                      <a:pt x="208" y="0"/>
                    </a:lnTo>
                    <a:lnTo>
                      <a:pt x="268" y="312"/>
                    </a:lnTo>
                    <a:lnTo>
                      <a:pt x="263" y="309"/>
                    </a:lnTo>
                    <a:lnTo>
                      <a:pt x="219" y="327"/>
                    </a:lnTo>
                    <a:lnTo>
                      <a:pt x="187" y="410"/>
                    </a:lnTo>
                    <a:lnTo>
                      <a:pt x="141" y="398"/>
                    </a:lnTo>
                    <a:lnTo>
                      <a:pt x="87" y="430"/>
                    </a:lnTo>
                    <a:lnTo>
                      <a:pt x="17" y="442"/>
                    </a:lnTo>
                    <a:lnTo>
                      <a:pt x="49" y="360"/>
                    </a:lnTo>
                    <a:lnTo>
                      <a:pt x="35" y="31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437893" y="3026635"/>
                <a:ext cx="574685" cy="658813"/>
              </a:xfrm>
              <a:custGeom>
                <a:avLst/>
                <a:gdLst>
                  <a:gd name="T0" fmla="*/ 0 w 345"/>
                  <a:gd name="T1" fmla="*/ 2147483647 h 398"/>
                  <a:gd name="T2" fmla="*/ 2147483647 w 345"/>
                  <a:gd name="T3" fmla="*/ 2147483647 h 398"/>
                  <a:gd name="T4" fmla="*/ 2147483647 w 345"/>
                  <a:gd name="T5" fmla="*/ 2147483647 h 398"/>
                  <a:gd name="T6" fmla="*/ 2147483647 w 345"/>
                  <a:gd name="T7" fmla="*/ 2147483647 h 398"/>
                  <a:gd name="T8" fmla="*/ 2147483647 w 345"/>
                  <a:gd name="T9" fmla="*/ 2147483647 h 398"/>
                  <a:gd name="T10" fmla="*/ 2147483647 w 345"/>
                  <a:gd name="T11" fmla="*/ 0 h 398"/>
                  <a:gd name="T12" fmla="*/ 2147483647 w 345"/>
                  <a:gd name="T13" fmla="*/ 2147483647 h 398"/>
                  <a:gd name="T14" fmla="*/ 2147483647 w 345"/>
                  <a:gd name="T15" fmla="*/ 2147483647 h 398"/>
                  <a:gd name="T16" fmla="*/ 2147483647 w 345"/>
                  <a:gd name="T17" fmla="*/ 2147483647 h 398"/>
                  <a:gd name="T18" fmla="*/ 2147483647 w 345"/>
                  <a:gd name="T19" fmla="*/ 2147483647 h 398"/>
                  <a:gd name="T20" fmla="*/ 2147483647 w 345"/>
                  <a:gd name="T21" fmla="*/ 2147483647 h 398"/>
                  <a:gd name="T22" fmla="*/ 2147483647 w 345"/>
                  <a:gd name="T23" fmla="*/ 2147483647 h 398"/>
                  <a:gd name="T24" fmla="*/ 2147483647 w 345"/>
                  <a:gd name="T25" fmla="*/ 2147483647 h 398"/>
                  <a:gd name="T26" fmla="*/ 2147483647 w 345"/>
                  <a:gd name="T27" fmla="*/ 2147483647 h 398"/>
                  <a:gd name="T28" fmla="*/ 2147483647 w 345"/>
                  <a:gd name="T29" fmla="*/ 2147483647 h 398"/>
                  <a:gd name="T30" fmla="*/ 2147483647 w 345"/>
                  <a:gd name="T31" fmla="*/ 2147483647 h 398"/>
                  <a:gd name="T32" fmla="*/ 2147483647 w 345"/>
                  <a:gd name="T33" fmla="*/ 2147483647 h 398"/>
                  <a:gd name="T34" fmla="*/ 2147483647 w 345"/>
                  <a:gd name="T35" fmla="*/ 2147483647 h 398"/>
                  <a:gd name="T36" fmla="*/ 0 w 345"/>
                  <a:gd name="T37" fmla="*/ 2147483647 h 3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5"/>
                  <a:gd name="T58" fmla="*/ 0 h 398"/>
                  <a:gd name="T59" fmla="*/ 345 w 345"/>
                  <a:gd name="T60" fmla="*/ 398 h 3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5" h="398">
                    <a:moveTo>
                      <a:pt x="0" y="89"/>
                    </a:moveTo>
                    <a:lnTo>
                      <a:pt x="155" y="74"/>
                    </a:lnTo>
                    <a:lnTo>
                      <a:pt x="188" y="80"/>
                    </a:lnTo>
                    <a:lnTo>
                      <a:pt x="261" y="46"/>
                    </a:lnTo>
                    <a:lnTo>
                      <a:pt x="277" y="15"/>
                    </a:lnTo>
                    <a:lnTo>
                      <a:pt x="321" y="0"/>
                    </a:lnTo>
                    <a:lnTo>
                      <a:pt x="345" y="151"/>
                    </a:lnTo>
                    <a:lnTo>
                      <a:pt x="327" y="167"/>
                    </a:lnTo>
                    <a:lnTo>
                      <a:pt x="331" y="271"/>
                    </a:lnTo>
                    <a:lnTo>
                      <a:pt x="297" y="280"/>
                    </a:lnTo>
                    <a:lnTo>
                      <a:pt x="277" y="338"/>
                    </a:lnTo>
                    <a:lnTo>
                      <a:pt x="251" y="331"/>
                    </a:lnTo>
                    <a:lnTo>
                      <a:pt x="242" y="398"/>
                    </a:lnTo>
                    <a:lnTo>
                      <a:pt x="203" y="370"/>
                    </a:lnTo>
                    <a:lnTo>
                      <a:pt x="127" y="388"/>
                    </a:lnTo>
                    <a:lnTo>
                      <a:pt x="94" y="362"/>
                    </a:lnTo>
                    <a:lnTo>
                      <a:pt x="51" y="361"/>
                    </a:lnTo>
                    <a:lnTo>
                      <a:pt x="29" y="24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5926709" y="3620360"/>
                <a:ext cx="1011255" cy="558800"/>
              </a:xfrm>
              <a:custGeom>
                <a:avLst/>
                <a:gdLst>
                  <a:gd name="T0" fmla="*/ 0 w 607"/>
                  <a:gd name="T1" fmla="*/ 2147483647 h 337"/>
                  <a:gd name="T2" fmla="*/ 2147483647 w 607"/>
                  <a:gd name="T3" fmla="*/ 2147483647 h 337"/>
                  <a:gd name="T4" fmla="*/ 2147483647 w 607"/>
                  <a:gd name="T5" fmla="*/ 2147483647 h 337"/>
                  <a:gd name="T6" fmla="*/ 2147483647 w 607"/>
                  <a:gd name="T7" fmla="*/ 2147483647 h 337"/>
                  <a:gd name="T8" fmla="*/ 2147483647 w 607"/>
                  <a:gd name="T9" fmla="*/ 2147483647 h 337"/>
                  <a:gd name="T10" fmla="*/ 2147483647 w 607"/>
                  <a:gd name="T11" fmla="*/ 2147483647 h 337"/>
                  <a:gd name="T12" fmla="*/ 2147483647 w 607"/>
                  <a:gd name="T13" fmla="*/ 2147483647 h 337"/>
                  <a:gd name="T14" fmla="*/ 2147483647 w 607"/>
                  <a:gd name="T15" fmla="*/ 2147483647 h 337"/>
                  <a:gd name="T16" fmla="*/ 2147483647 w 607"/>
                  <a:gd name="T17" fmla="*/ 2147483647 h 337"/>
                  <a:gd name="T18" fmla="*/ 2147483647 w 607"/>
                  <a:gd name="T19" fmla="*/ 2147483647 h 337"/>
                  <a:gd name="T20" fmla="*/ 2147483647 w 607"/>
                  <a:gd name="T21" fmla="*/ 2147483647 h 337"/>
                  <a:gd name="T22" fmla="*/ 2147483647 w 607"/>
                  <a:gd name="T23" fmla="*/ 2147483647 h 337"/>
                  <a:gd name="T24" fmla="*/ 2147483647 w 607"/>
                  <a:gd name="T25" fmla="*/ 2147483647 h 337"/>
                  <a:gd name="T26" fmla="*/ 2147483647 w 607"/>
                  <a:gd name="T27" fmla="*/ 2147483647 h 337"/>
                  <a:gd name="T28" fmla="*/ 2147483647 w 607"/>
                  <a:gd name="T29" fmla="*/ 0 h 337"/>
                  <a:gd name="T30" fmla="*/ 2147483647 w 607"/>
                  <a:gd name="T31" fmla="*/ 2147483647 h 337"/>
                  <a:gd name="T32" fmla="*/ 2147483647 w 607"/>
                  <a:gd name="T33" fmla="*/ 2147483647 h 337"/>
                  <a:gd name="T34" fmla="*/ 2147483647 w 607"/>
                  <a:gd name="T35" fmla="*/ 2147483647 h 337"/>
                  <a:gd name="T36" fmla="*/ 2147483647 w 607"/>
                  <a:gd name="T37" fmla="*/ 2147483647 h 337"/>
                  <a:gd name="T38" fmla="*/ 2147483647 w 607"/>
                  <a:gd name="T39" fmla="*/ 2147483647 h 337"/>
                  <a:gd name="T40" fmla="*/ 2147483647 w 607"/>
                  <a:gd name="T41" fmla="*/ 2147483647 h 337"/>
                  <a:gd name="T42" fmla="*/ 2147483647 w 607"/>
                  <a:gd name="T43" fmla="*/ 2147483647 h 337"/>
                  <a:gd name="T44" fmla="*/ 2147483647 w 607"/>
                  <a:gd name="T45" fmla="*/ 2147483647 h 337"/>
                  <a:gd name="T46" fmla="*/ 2147483647 w 607"/>
                  <a:gd name="T47" fmla="*/ 2147483647 h 337"/>
                  <a:gd name="T48" fmla="*/ 2147483647 w 607"/>
                  <a:gd name="T49" fmla="*/ 2147483647 h 337"/>
                  <a:gd name="T50" fmla="*/ 2147483647 w 607"/>
                  <a:gd name="T51" fmla="*/ 2147483647 h 337"/>
                  <a:gd name="T52" fmla="*/ 2147483647 w 607"/>
                  <a:gd name="T53" fmla="*/ 2147483647 h 337"/>
                  <a:gd name="T54" fmla="*/ 2147483647 w 607"/>
                  <a:gd name="T55" fmla="*/ 2147483647 h 337"/>
                  <a:gd name="T56" fmla="*/ 0 w 607"/>
                  <a:gd name="T57" fmla="*/ 2147483647 h 3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7"/>
                  <a:gd name="T88" fmla="*/ 0 h 337"/>
                  <a:gd name="T89" fmla="*/ 607 w 607"/>
                  <a:gd name="T90" fmla="*/ 337 h 3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7" h="337">
                    <a:moveTo>
                      <a:pt x="0" y="337"/>
                    </a:moveTo>
                    <a:lnTo>
                      <a:pt x="148" y="316"/>
                    </a:lnTo>
                    <a:lnTo>
                      <a:pt x="148" y="301"/>
                    </a:lnTo>
                    <a:lnTo>
                      <a:pt x="504" y="252"/>
                    </a:lnTo>
                    <a:lnTo>
                      <a:pt x="510" y="227"/>
                    </a:lnTo>
                    <a:lnTo>
                      <a:pt x="562" y="207"/>
                    </a:lnTo>
                    <a:lnTo>
                      <a:pt x="568" y="181"/>
                    </a:lnTo>
                    <a:lnTo>
                      <a:pt x="590" y="172"/>
                    </a:lnTo>
                    <a:lnTo>
                      <a:pt x="607" y="131"/>
                    </a:lnTo>
                    <a:lnTo>
                      <a:pt x="558" y="91"/>
                    </a:lnTo>
                    <a:lnTo>
                      <a:pt x="549" y="37"/>
                    </a:lnTo>
                    <a:lnTo>
                      <a:pt x="510" y="11"/>
                    </a:lnTo>
                    <a:lnTo>
                      <a:pt x="431" y="26"/>
                    </a:lnTo>
                    <a:lnTo>
                      <a:pt x="394" y="2"/>
                    </a:lnTo>
                    <a:lnTo>
                      <a:pt x="358" y="0"/>
                    </a:lnTo>
                    <a:lnTo>
                      <a:pt x="365" y="37"/>
                    </a:lnTo>
                    <a:lnTo>
                      <a:pt x="316" y="57"/>
                    </a:lnTo>
                    <a:lnTo>
                      <a:pt x="283" y="140"/>
                    </a:lnTo>
                    <a:lnTo>
                      <a:pt x="239" y="127"/>
                    </a:lnTo>
                    <a:lnTo>
                      <a:pt x="185" y="158"/>
                    </a:lnTo>
                    <a:lnTo>
                      <a:pt x="116" y="170"/>
                    </a:lnTo>
                    <a:lnTo>
                      <a:pt x="116" y="218"/>
                    </a:lnTo>
                    <a:lnTo>
                      <a:pt x="82" y="216"/>
                    </a:lnTo>
                    <a:lnTo>
                      <a:pt x="84" y="258"/>
                    </a:lnTo>
                    <a:lnTo>
                      <a:pt x="48" y="242"/>
                    </a:lnTo>
                    <a:lnTo>
                      <a:pt x="27" y="249"/>
                    </a:lnTo>
                    <a:lnTo>
                      <a:pt x="45" y="277"/>
                    </a:lnTo>
                    <a:lnTo>
                      <a:pt x="8" y="315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5861621" y="3980723"/>
                <a:ext cx="1163658" cy="423863"/>
              </a:xfrm>
              <a:custGeom>
                <a:avLst/>
                <a:gdLst>
                  <a:gd name="T0" fmla="*/ 2147483647 w 699"/>
                  <a:gd name="T1" fmla="*/ 2147483647 h 255"/>
                  <a:gd name="T2" fmla="*/ 2147483647 w 699"/>
                  <a:gd name="T3" fmla="*/ 2147483647 h 255"/>
                  <a:gd name="T4" fmla="*/ 2147483647 w 699"/>
                  <a:gd name="T5" fmla="*/ 2147483647 h 255"/>
                  <a:gd name="T6" fmla="*/ 2147483647 w 699"/>
                  <a:gd name="T7" fmla="*/ 2147483647 h 255"/>
                  <a:gd name="T8" fmla="*/ 0 w 699"/>
                  <a:gd name="T9" fmla="*/ 2147483647 h 255"/>
                  <a:gd name="T10" fmla="*/ 2147483647 w 699"/>
                  <a:gd name="T11" fmla="*/ 2147483647 h 255"/>
                  <a:gd name="T12" fmla="*/ 2147483647 w 699"/>
                  <a:gd name="T13" fmla="*/ 2147483647 h 255"/>
                  <a:gd name="T14" fmla="*/ 2147483647 w 699"/>
                  <a:gd name="T15" fmla="*/ 2147483647 h 255"/>
                  <a:gd name="T16" fmla="*/ 2147483647 w 699"/>
                  <a:gd name="T17" fmla="*/ 2147483647 h 255"/>
                  <a:gd name="T18" fmla="*/ 2147483647 w 699"/>
                  <a:gd name="T19" fmla="*/ 2147483647 h 255"/>
                  <a:gd name="T20" fmla="*/ 2147483647 w 699"/>
                  <a:gd name="T21" fmla="*/ 2147483647 h 255"/>
                  <a:gd name="T22" fmla="*/ 2147483647 w 699"/>
                  <a:gd name="T23" fmla="*/ 0 h 255"/>
                  <a:gd name="T24" fmla="*/ 2147483647 w 699"/>
                  <a:gd name="T25" fmla="*/ 2147483647 h 255"/>
                  <a:gd name="T26" fmla="*/ 2147483647 w 699"/>
                  <a:gd name="T27" fmla="*/ 2147483647 h 255"/>
                  <a:gd name="T28" fmla="*/ 2147483647 w 699"/>
                  <a:gd name="T29" fmla="*/ 2147483647 h 255"/>
                  <a:gd name="T30" fmla="*/ 2147483647 w 699"/>
                  <a:gd name="T31" fmla="*/ 2147483647 h 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99"/>
                  <a:gd name="T49" fmla="*/ 0 h 255"/>
                  <a:gd name="T50" fmla="*/ 699 w 699"/>
                  <a:gd name="T51" fmla="*/ 255 h 2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99" h="255">
                    <a:moveTo>
                      <a:pt x="42" y="116"/>
                    </a:moveTo>
                    <a:lnTo>
                      <a:pt x="42" y="121"/>
                    </a:lnTo>
                    <a:lnTo>
                      <a:pt x="30" y="144"/>
                    </a:lnTo>
                    <a:lnTo>
                      <a:pt x="43" y="177"/>
                    </a:lnTo>
                    <a:lnTo>
                      <a:pt x="0" y="205"/>
                    </a:lnTo>
                    <a:lnTo>
                      <a:pt x="9" y="255"/>
                    </a:lnTo>
                    <a:lnTo>
                      <a:pt x="192" y="240"/>
                    </a:lnTo>
                    <a:lnTo>
                      <a:pt x="410" y="214"/>
                    </a:lnTo>
                    <a:lnTo>
                      <a:pt x="519" y="195"/>
                    </a:lnTo>
                    <a:lnTo>
                      <a:pt x="541" y="129"/>
                    </a:lnTo>
                    <a:lnTo>
                      <a:pt x="580" y="126"/>
                    </a:lnTo>
                    <a:lnTo>
                      <a:pt x="699" y="0"/>
                    </a:lnTo>
                    <a:lnTo>
                      <a:pt x="544" y="31"/>
                    </a:lnTo>
                    <a:lnTo>
                      <a:pt x="183" y="83"/>
                    </a:lnTo>
                    <a:lnTo>
                      <a:pt x="186" y="98"/>
                    </a:lnTo>
                    <a:lnTo>
                      <a:pt x="42" y="11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5744051" y="4369660"/>
                <a:ext cx="479425" cy="830262"/>
              </a:xfrm>
              <a:custGeom>
                <a:avLst/>
                <a:gdLst>
                  <a:gd name="T0" fmla="*/ 2147483647 w 287"/>
                  <a:gd name="T1" fmla="*/ 2147483647 h 500"/>
                  <a:gd name="T2" fmla="*/ 2147483647 w 287"/>
                  <a:gd name="T3" fmla="*/ 2147483647 h 500"/>
                  <a:gd name="T4" fmla="*/ 0 w 287"/>
                  <a:gd name="T5" fmla="*/ 2147483647 h 500"/>
                  <a:gd name="T6" fmla="*/ 2147483647 w 287"/>
                  <a:gd name="T7" fmla="*/ 2147483647 h 500"/>
                  <a:gd name="T8" fmla="*/ 2147483647 w 287"/>
                  <a:gd name="T9" fmla="*/ 2147483647 h 500"/>
                  <a:gd name="T10" fmla="*/ 2147483647 w 287"/>
                  <a:gd name="T11" fmla="*/ 2147483647 h 500"/>
                  <a:gd name="T12" fmla="*/ 2147483647 w 287"/>
                  <a:gd name="T13" fmla="*/ 2147483647 h 500"/>
                  <a:gd name="T14" fmla="*/ 2147483647 w 287"/>
                  <a:gd name="T15" fmla="*/ 2147483647 h 500"/>
                  <a:gd name="T16" fmla="*/ 2147483647 w 287"/>
                  <a:gd name="T17" fmla="*/ 2147483647 h 500"/>
                  <a:gd name="T18" fmla="*/ 2147483647 w 287"/>
                  <a:gd name="T19" fmla="*/ 2147483647 h 500"/>
                  <a:gd name="T20" fmla="*/ 2147483647 w 287"/>
                  <a:gd name="T21" fmla="*/ 2147483647 h 500"/>
                  <a:gd name="T22" fmla="*/ 2147483647 w 287"/>
                  <a:gd name="T23" fmla="*/ 2147483647 h 500"/>
                  <a:gd name="T24" fmla="*/ 2147483647 w 287"/>
                  <a:gd name="T25" fmla="*/ 2147483647 h 500"/>
                  <a:gd name="T26" fmla="*/ 2147483647 w 287"/>
                  <a:gd name="T27" fmla="*/ 0 h 500"/>
                  <a:gd name="T28" fmla="*/ 2147483647 w 287"/>
                  <a:gd name="T29" fmla="*/ 2147483647 h 5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7"/>
                  <a:gd name="T46" fmla="*/ 0 h 500"/>
                  <a:gd name="T47" fmla="*/ 287 w 287"/>
                  <a:gd name="T48" fmla="*/ 500 h 5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7" h="500">
                    <a:moveTo>
                      <a:pt x="81" y="17"/>
                    </a:moveTo>
                    <a:lnTo>
                      <a:pt x="38" y="102"/>
                    </a:lnTo>
                    <a:lnTo>
                      <a:pt x="0" y="157"/>
                    </a:lnTo>
                    <a:lnTo>
                      <a:pt x="12" y="222"/>
                    </a:lnTo>
                    <a:lnTo>
                      <a:pt x="57" y="312"/>
                    </a:lnTo>
                    <a:lnTo>
                      <a:pt x="23" y="403"/>
                    </a:lnTo>
                    <a:lnTo>
                      <a:pt x="8" y="450"/>
                    </a:lnTo>
                    <a:lnTo>
                      <a:pt x="175" y="431"/>
                    </a:lnTo>
                    <a:lnTo>
                      <a:pt x="182" y="492"/>
                    </a:lnTo>
                    <a:lnTo>
                      <a:pt x="216" y="500"/>
                    </a:lnTo>
                    <a:lnTo>
                      <a:pt x="225" y="468"/>
                    </a:lnTo>
                    <a:lnTo>
                      <a:pt x="287" y="459"/>
                    </a:lnTo>
                    <a:lnTo>
                      <a:pt x="273" y="358"/>
                    </a:lnTo>
                    <a:lnTo>
                      <a:pt x="270" y="0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6191827" y="4331560"/>
                <a:ext cx="539759" cy="835025"/>
              </a:xfrm>
              <a:custGeom>
                <a:avLst/>
                <a:gdLst>
                  <a:gd name="T0" fmla="*/ 0 w 323"/>
                  <a:gd name="T1" fmla="*/ 2147483647 h 504"/>
                  <a:gd name="T2" fmla="*/ 2147483647 w 323"/>
                  <a:gd name="T3" fmla="*/ 0 h 504"/>
                  <a:gd name="T4" fmla="*/ 2147483647 w 323"/>
                  <a:gd name="T5" fmla="*/ 2147483647 h 504"/>
                  <a:gd name="T6" fmla="*/ 2147483647 w 323"/>
                  <a:gd name="T7" fmla="*/ 2147483647 h 504"/>
                  <a:gd name="T8" fmla="*/ 2147483647 w 323"/>
                  <a:gd name="T9" fmla="*/ 2147483647 h 504"/>
                  <a:gd name="T10" fmla="*/ 2147483647 w 323"/>
                  <a:gd name="T11" fmla="*/ 2147483647 h 504"/>
                  <a:gd name="T12" fmla="*/ 2147483647 w 323"/>
                  <a:gd name="T13" fmla="*/ 2147483647 h 504"/>
                  <a:gd name="T14" fmla="*/ 2147483647 w 323"/>
                  <a:gd name="T15" fmla="*/ 2147483647 h 504"/>
                  <a:gd name="T16" fmla="*/ 2147483647 w 323"/>
                  <a:gd name="T17" fmla="*/ 2147483647 h 504"/>
                  <a:gd name="T18" fmla="*/ 2147483647 w 323"/>
                  <a:gd name="T19" fmla="*/ 2147483647 h 504"/>
                  <a:gd name="T20" fmla="*/ 2147483647 w 323"/>
                  <a:gd name="T21" fmla="*/ 2147483647 h 504"/>
                  <a:gd name="T22" fmla="*/ 2147483647 w 323"/>
                  <a:gd name="T23" fmla="*/ 2147483647 h 504"/>
                  <a:gd name="T24" fmla="*/ 2147483647 w 323"/>
                  <a:gd name="T25" fmla="*/ 2147483647 h 504"/>
                  <a:gd name="T26" fmla="*/ 2147483647 w 323"/>
                  <a:gd name="T27" fmla="*/ 2147483647 h 504"/>
                  <a:gd name="T28" fmla="*/ 0 w 323"/>
                  <a:gd name="T29" fmla="*/ 2147483647 h 5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3"/>
                  <a:gd name="T46" fmla="*/ 0 h 504"/>
                  <a:gd name="T47" fmla="*/ 323 w 323"/>
                  <a:gd name="T48" fmla="*/ 504 h 5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3" h="504">
                    <a:moveTo>
                      <a:pt x="0" y="26"/>
                    </a:moveTo>
                    <a:lnTo>
                      <a:pt x="210" y="0"/>
                    </a:lnTo>
                    <a:lnTo>
                      <a:pt x="277" y="233"/>
                    </a:lnTo>
                    <a:lnTo>
                      <a:pt x="323" y="270"/>
                    </a:lnTo>
                    <a:lnTo>
                      <a:pt x="286" y="339"/>
                    </a:lnTo>
                    <a:lnTo>
                      <a:pt x="322" y="404"/>
                    </a:lnTo>
                    <a:lnTo>
                      <a:pt x="107" y="428"/>
                    </a:lnTo>
                    <a:lnTo>
                      <a:pt x="116" y="485"/>
                    </a:lnTo>
                    <a:lnTo>
                      <a:pt x="85" y="504"/>
                    </a:lnTo>
                    <a:lnTo>
                      <a:pt x="59" y="433"/>
                    </a:lnTo>
                    <a:lnTo>
                      <a:pt x="44" y="491"/>
                    </a:lnTo>
                    <a:lnTo>
                      <a:pt x="18" y="485"/>
                    </a:lnTo>
                    <a:lnTo>
                      <a:pt x="9" y="427"/>
                    </a:lnTo>
                    <a:lnTo>
                      <a:pt x="1" y="37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6498424" y="4288698"/>
                <a:ext cx="742963" cy="769938"/>
              </a:xfrm>
              <a:custGeom>
                <a:avLst/>
                <a:gdLst>
                  <a:gd name="T0" fmla="*/ 0 w 447"/>
                  <a:gd name="T1" fmla="*/ 2147483647 h 464"/>
                  <a:gd name="T2" fmla="*/ 2147483647 w 447"/>
                  <a:gd name="T3" fmla="*/ 2147483647 h 464"/>
                  <a:gd name="T4" fmla="*/ 2147483647 w 447"/>
                  <a:gd name="T5" fmla="*/ 2147483647 h 464"/>
                  <a:gd name="T6" fmla="*/ 2147483647 w 447"/>
                  <a:gd name="T7" fmla="*/ 0 h 464"/>
                  <a:gd name="T8" fmla="*/ 2147483647 w 447"/>
                  <a:gd name="T9" fmla="*/ 2147483647 h 464"/>
                  <a:gd name="T10" fmla="*/ 2147483647 w 447"/>
                  <a:gd name="T11" fmla="*/ 2147483647 h 464"/>
                  <a:gd name="T12" fmla="*/ 2147483647 w 447"/>
                  <a:gd name="T13" fmla="*/ 2147483647 h 464"/>
                  <a:gd name="T14" fmla="*/ 2147483647 w 447"/>
                  <a:gd name="T15" fmla="*/ 2147483647 h 464"/>
                  <a:gd name="T16" fmla="*/ 2147483647 w 447"/>
                  <a:gd name="T17" fmla="*/ 2147483647 h 464"/>
                  <a:gd name="T18" fmla="*/ 2147483647 w 447"/>
                  <a:gd name="T19" fmla="*/ 2147483647 h 464"/>
                  <a:gd name="T20" fmla="*/ 2147483647 w 447"/>
                  <a:gd name="T21" fmla="*/ 2147483647 h 464"/>
                  <a:gd name="T22" fmla="*/ 2147483647 w 447"/>
                  <a:gd name="T23" fmla="*/ 2147483647 h 464"/>
                  <a:gd name="T24" fmla="*/ 2147483647 w 447"/>
                  <a:gd name="T25" fmla="*/ 2147483647 h 464"/>
                  <a:gd name="T26" fmla="*/ 2147483647 w 447"/>
                  <a:gd name="T27" fmla="*/ 2147483647 h 464"/>
                  <a:gd name="T28" fmla="*/ 2147483647 w 447"/>
                  <a:gd name="T29" fmla="*/ 2147483647 h 464"/>
                  <a:gd name="T30" fmla="*/ 2147483647 w 447"/>
                  <a:gd name="T31" fmla="*/ 2147483647 h 464"/>
                  <a:gd name="T32" fmla="*/ 2147483647 w 447"/>
                  <a:gd name="T33" fmla="*/ 2147483647 h 464"/>
                  <a:gd name="T34" fmla="*/ 2147483647 w 447"/>
                  <a:gd name="T35" fmla="*/ 2147483647 h 464"/>
                  <a:gd name="T36" fmla="*/ 0 w 447"/>
                  <a:gd name="T37" fmla="*/ 2147483647 h 4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7"/>
                  <a:gd name="T58" fmla="*/ 0 h 464"/>
                  <a:gd name="T59" fmla="*/ 447 w 447"/>
                  <a:gd name="T60" fmla="*/ 464 h 4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7" h="464">
                    <a:moveTo>
                      <a:pt x="0" y="28"/>
                    </a:moveTo>
                    <a:lnTo>
                      <a:pt x="4" y="28"/>
                    </a:lnTo>
                    <a:lnTo>
                      <a:pt x="109" y="9"/>
                    </a:lnTo>
                    <a:lnTo>
                      <a:pt x="201" y="0"/>
                    </a:lnTo>
                    <a:lnTo>
                      <a:pt x="188" y="24"/>
                    </a:lnTo>
                    <a:lnTo>
                      <a:pt x="216" y="24"/>
                    </a:lnTo>
                    <a:lnTo>
                      <a:pt x="375" y="167"/>
                    </a:lnTo>
                    <a:lnTo>
                      <a:pt x="438" y="259"/>
                    </a:lnTo>
                    <a:lnTo>
                      <a:pt x="447" y="322"/>
                    </a:lnTo>
                    <a:lnTo>
                      <a:pt x="426" y="337"/>
                    </a:lnTo>
                    <a:lnTo>
                      <a:pt x="438" y="400"/>
                    </a:lnTo>
                    <a:lnTo>
                      <a:pt x="393" y="403"/>
                    </a:lnTo>
                    <a:lnTo>
                      <a:pt x="393" y="456"/>
                    </a:lnTo>
                    <a:lnTo>
                      <a:pt x="358" y="429"/>
                    </a:lnTo>
                    <a:lnTo>
                      <a:pt x="128" y="464"/>
                    </a:lnTo>
                    <a:lnTo>
                      <a:pt x="76" y="364"/>
                    </a:lnTo>
                    <a:lnTo>
                      <a:pt x="113" y="295"/>
                    </a:lnTo>
                    <a:lnTo>
                      <a:pt x="64" y="26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6855413" y="4187098"/>
                <a:ext cx="679462" cy="534988"/>
              </a:xfrm>
              <a:custGeom>
                <a:avLst/>
                <a:gdLst>
                  <a:gd name="T0" fmla="*/ 2147483647 w 408"/>
                  <a:gd name="T1" fmla="*/ 2147483647 h 323"/>
                  <a:gd name="T2" fmla="*/ 2147483647 w 408"/>
                  <a:gd name="T3" fmla="*/ 2147483647 h 323"/>
                  <a:gd name="T4" fmla="*/ 2147483647 w 408"/>
                  <a:gd name="T5" fmla="*/ 0 h 323"/>
                  <a:gd name="T6" fmla="*/ 2147483647 w 408"/>
                  <a:gd name="T7" fmla="*/ 2147483647 h 323"/>
                  <a:gd name="T8" fmla="*/ 2147483647 w 408"/>
                  <a:gd name="T9" fmla="*/ 2147483647 h 323"/>
                  <a:gd name="T10" fmla="*/ 2147483647 w 408"/>
                  <a:gd name="T11" fmla="*/ 2147483647 h 323"/>
                  <a:gd name="T12" fmla="*/ 2147483647 w 408"/>
                  <a:gd name="T13" fmla="*/ 2147483647 h 323"/>
                  <a:gd name="T14" fmla="*/ 2147483647 w 408"/>
                  <a:gd name="T15" fmla="*/ 2147483647 h 323"/>
                  <a:gd name="T16" fmla="*/ 2147483647 w 408"/>
                  <a:gd name="T17" fmla="*/ 2147483647 h 323"/>
                  <a:gd name="T18" fmla="*/ 2147483647 w 408"/>
                  <a:gd name="T19" fmla="*/ 2147483647 h 323"/>
                  <a:gd name="T20" fmla="*/ 2147483647 w 408"/>
                  <a:gd name="T21" fmla="*/ 2147483647 h 323"/>
                  <a:gd name="T22" fmla="*/ 2147483647 w 408"/>
                  <a:gd name="T23" fmla="*/ 2147483647 h 323"/>
                  <a:gd name="T24" fmla="*/ 2147483647 w 408"/>
                  <a:gd name="T25" fmla="*/ 2147483647 h 323"/>
                  <a:gd name="T26" fmla="*/ 2147483647 w 408"/>
                  <a:gd name="T27" fmla="*/ 2147483647 h 323"/>
                  <a:gd name="T28" fmla="*/ 0 w 408"/>
                  <a:gd name="T29" fmla="*/ 2147483647 h 323"/>
                  <a:gd name="T30" fmla="*/ 2147483647 w 408"/>
                  <a:gd name="T31" fmla="*/ 2147483647 h 3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8"/>
                  <a:gd name="T49" fmla="*/ 0 h 323"/>
                  <a:gd name="T50" fmla="*/ 408 w 408"/>
                  <a:gd name="T51" fmla="*/ 323 h 3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8" h="323">
                    <a:moveTo>
                      <a:pt x="15" y="58"/>
                    </a:moveTo>
                    <a:lnTo>
                      <a:pt x="47" y="26"/>
                    </a:lnTo>
                    <a:lnTo>
                      <a:pt x="170" y="0"/>
                    </a:lnTo>
                    <a:lnTo>
                      <a:pt x="207" y="17"/>
                    </a:lnTo>
                    <a:lnTo>
                      <a:pt x="286" y="4"/>
                    </a:lnTo>
                    <a:lnTo>
                      <a:pt x="350" y="50"/>
                    </a:lnTo>
                    <a:lnTo>
                      <a:pt x="408" y="86"/>
                    </a:lnTo>
                    <a:lnTo>
                      <a:pt x="375" y="183"/>
                    </a:lnTo>
                    <a:lnTo>
                      <a:pt x="326" y="232"/>
                    </a:lnTo>
                    <a:lnTo>
                      <a:pt x="272" y="247"/>
                    </a:lnTo>
                    <a:lnTo>
                      <a:pt x="283" y="286"/>
                    </a:lnTo>
                    <a:lnTo>
                      <a:pt x="250" y="323"/>
                    </a:lnTo>
                    <a:lnTo>
                      <a:pt x="187" y="232"/>
                    </a:lnTo>
                    <a:lnTo>
                      <a:pt x="26" y="86"/>
                    </a:lnTo>
                    <a:lnTo>
                      <a:pt x="0" y="86"/>
                    </a:lnTo>
                    <a:lnTo>
                      <a:pt x="15" y="5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6371217" y="4953860"/>
                <a:ext cx="1274785" cy="855663"/>
              </a:xfrm>
              <a:custGeom>
                <a:avLst/>
                <a:gdLst>
                  <a:gd name="T0" fmla="*/ 0 w 765"/>
                  <a:gd name="T1" fmla="*/ 2147483647 h 518"/>
                  <a:gd name="T2" fmla="*/ 2147483647 w 765"/>
                  <a:gd name="T3" fmla="*/ 2147483647 h 518"/>
                  <a:gd name="T4" fmla="*/ 2147483647 w 765"/>
                  <a:gd name="T5" fmla="*/ 2147483647 h 518"/>
                  <a:gd name="T6" fmla="*/ 2147483647 w 765"/>
                  <a:gd name="T7" fmla="*/ 2147483647 h 518"/>
                  <a:gd name="T8" fmla="*/ 2147483647 w 765"/>
                  <a:gd name="T9" fmla="*/ 2147483647 h 518"/>
                  <a:gd name="T10" fmla="*/ 2147483647 w 765"/>
                  <a:gd name="T11" fmla="*/ 2147483647 h 518"/>
                  <a:gd name="T12" fmla="*/ 2147483647 w 765"/>
                  <a:gd name="T13" fmla="*/ 0 h 518"/>
                  <a:gd name="T14" fmla="*/ 2147483647 w 765"/>
                  <a:gd name="T15" fmla="*/ 2147483647 h 518"/>
                  <a:gd name="T16" fmla="*/ 2147483647 w 765"/>
                  <a:gd name="T17" fmla="*/ 2147483647 h 518"/>
                  <a:gd name="T18" fmla="*/ 2147483647 w 765"/>
                  <a:gd name="T19" fmla="*/ 2147483647 h 518"/>
                  <a:gd name="T20" fmla="*/ 2147483647 w 765"/>
                  <a:gd name="T21" fmla="*/ 2147483647 h 518"/>
                  <a:gd name="T22" fmla="*/ 2147483647 w 765"/>
                  <a:gd name="T23" fmla="*/ 2147483647 h 518"/>
                  <a:gd name="T24" fmla="*/ 2147483647 w 765"/>
                  <a:gd name="T25" fmla="*/ 2147483647 h 518"/>
                  <a:gd name="T26" fmla="*/ 2147483647 w 765"/>
                  <a:gd name="T27" fmla="*/ 2147483647 h 518"/>
                  <a:gd name="T28" fmla="*/ 2147483647 w 765"/>
                  <a:gd name="T29" fmla="*/ 2147483647 h 518"/>
                  <a:gd name="T30" fmla="*/ 2147483647 w 765"/>
                  <a:gd name="T31" fmla="*/ 2147483647 h 518"/>
                  <a:gd name="T32" fmla="*/ 2147483647 w 765"/>
                  <a:gd name="T33" fmla="*/ 2147483647 h 518"/>
                  <a:gd name="T34" fmla="*/ 2147483647 w 765"/>
                  <a:gd name="T35" fmla="*/ 2147483647 h 518"/>
                  <a:gd name="T36" fmla="*/ 2147483647 w 765"/>
                  <a:gd name="T37" fmla="*/ 2147483647 h 518"/>
                  <a:gd name="T38" fmla="*/ 2147483647 w 765"/>
                  <a:gd name="T39" fmla="*/ 2147483647 h 518"/>
                  <a:gd name="T40" fmla="*/ 2147483647 w 765"/>
                  <a:gd name="T41" fmla="*/ 2147483647 h 518"/>
                  <a:gd name="T42" fmla="*/ 2147483647 w 765"/>
                  <a:gd name="T43" fmla="*/ 2147483647 h 518"/>
                  <a:gd name="T44" fmla="*/ 2147483647 w 765"/>
                  <a:gd name="T45" fmla="*/ 2147483647 h 518"/>
                  <a:gd name="T46" fmla="*/ 2147483647 w 765"/>
                  <a:gd name="T47" fmla="*/ 2147483647 h 518"/>
                  <a:gd name="T48" fmla="*/ 2147483647 w 765"/>
                  <a:gd name="T49" fmla="*/ 2147483647 h 518"/>
                  <a:gd name="T50" fmla="*/ 2147483647 w 765"/>
                  <a:gd name="T51" fmla="*/ 2147483647 h 518"/>
                  <a:gd name="T52" fmla="*/ 2147483647 w 765"/>
                  <a:gd name="T53" fmla="*/ 2147483647 h 518"/>
                  <a:gd name="T54" fmla="*/ 2147483647 w 765"/>
                  <a:gd name="T55" fmla="*/ 2147483647 h 518"/>
                  <a:gd name="T56" fmla="*/ 2147483647 w 765"/>
                  <a:gd name="T57" fmla="*/ 2147483647 h 518"/>
                  <a:gd name="T58" fmla="*/ 2147483647 w 765"/>
                  <a:gd name="T59" fmla="*/ 2147483647 h 518"/>
                  <a:gd name="T60" fmla="*/ 2147483647 w 765"/>
                  <a:gd name="T61" fmla="*/ 2147483647 h 518"/>
                  <a:gd name="T62" fmla="*/ 2147483647 w 765"/>
                  <a:gd name="T63" fmla="*/ 2147483647 h 518"/>
                  <a:gd name="T64" fmla="*/ 2147483647 w 765"/>
                  <a:gd name="T65" fmla="*/ 2147483647 h 518"/>
                  <a:gd name="T66" fmla="*/ 2147483647 w 765"/>
                  <a:gd name="T67" fmla="*/ 2147483647 h 518"/>
                  <a:gd name="T68" fmla="*/ 2147483647 w 765"/>
                  <a:gd name="T69" fmla="*/ 2147483647 h 518"/>
                  <a:gd name="T70" fmla="*/ 2147483647 w 765"/>
                  <a:gd name="T71" fmla="*/ 2147483647 h 518"/>
                  <a:gd name="T72" fmla="*/ 2147483647 w 765"/>
                  <a:gd name="T73" fmla="*/ 2147483647 h 518"/>
                  <a:gd name="T74" fmla="*/ 2147483647 w 765"/>
                  <a:gd name="T75" fmla="*/ 2147483647 h 518"/>
                  <a:gd name="T76" fmla="*/ 2147483647 w 765"/>
                  <a:gd name="T77" fmla="*/ 2147483647 h 518"/>
                  <a:gd name="T78" fmla="*/ 0 w 765"/>
                  <a:gd name="T79" fmla="*/ 2147483647 h 5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65"/>
                  <a:gd name="T121" fmla="*/ 0 h 518"/>
                  <a:gd name="T122" fmla="*/ 765 w 765"/>
                  <a:gd name="T123" fmla="*/ 518 h 5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65" h="518">
                    <a:moveTo>
                      <a:pt x="0" y="50"/>
                    </a:moveTo>
                    <a:lnTo>
                      <a:pt x="210" y="29"/>
                    </a:lnTo>
                    <a:lnTo>
                      <a:pt x="233" y="64"/>
                    </a:lnTo>
                    <a:lnTo>
                      <a:pt x="458" y="29"/>
                    </a:lnTo>
                    <a:lnTo>
                      <a:pt x="496" y="58"/>
                    </a:lnTo>
                    <a:lnTo>
                      <a:pt x="496" y="4"/>
                    </a:lnTo>
                    <a:lnTo>
                      <a:pt x="493" y="0"/>
                    </a:lnTo>
                    <a:lnTo>
                      <a:pt x="538" y="3"/>
                    </a:lnTo>
                    <a:lnTo>
                      <a:pt x="586" y="83"/>
                    </a:lnTo>
                    <a:lnTo>
                      <a:pt x="662" y="192"/>
                    </a:lnTo>
                    <a:lnTo>
                      <a:pt x="699" y="286"/>
                    </a:lnTo>
                    <a:lnTo>
                      <a:pt x="756" y="351"/>
                    </a:lnTo>
                    <a:lnTo>
                      <a:pt x="765" y="447"/>
                    </a:lnTo>
                    <a:lnTo>
                      <a:pt x="747" y="503"/>
                    </a:lnTo>
                    <a:lnTo>
                      <a:pt x="666" y="518"/>
                    </a:lnTo>
                    <a:lnTo>
                      <a:pt x="653" y="494"/>
                    </a:lnTo>
                    <a:lnTo>
                      <a:pt x="596" y="460"/>
                    </a:lnTo>
                    <a:lnTo>
                      <a:pt x="578" y="424"/>
                    </a:lnTo>
                    <a:lnTo>
                      <a:pt x="563" y="411"/>
                    </a:lnTo>
                    <a:lnTo>
                      <a:pt x="554" y="378"/>
                    </a:lnTo>
                    <a:lnTo>
                      <a:pt x="541" y="387"/>
                    </a:lnTo>
                    <a:lnTo>
                      <a:pt x="496" y="344"/>
                    </a:lnTo>
                    <a:lnTo>
                      <a:pt x="507" y="304"/>
                    </a:lnTo>
                    <a:lnTo>
                      <a:pt x="496" y="281"/>
                    </a:lnTo>
                    <a:lnTo>
                      <a:pt x="483" y="289"/>
                    </a:lnTo>
                    <a:lnTo>
                      <a:pt x="484" y="313"/>
                    </a:lnTo>
                    <a:lnTo>
                      <a:pt x="470" y="281"/>
                    </a:lnTo>
                    <a:lnTo>
                      <a:pt x="471" y="208"/>
                    </a:lnTo>
                    <a:lnTo>
                      <a:pt x="443" y="165"/>
                    </a:lnTo>
                    <a:lnTo>
                      <a:pt x="371" y="129"/>
                    </a:lnTo>
                    <a:lnTo>
                      <a:pt x="335" y="89"/>
                    </a:lnTo>
                    <a:lnTo>
                      <a:pt x="295" y="85"/>
                    </a:lnTo>
                    <a:lnTo>
                      <a:pt x="279" y="110"/>
                    </a:lnTo>
                    <a:lnTo>
                      <a:pt x="219" y="128"/>
                    </a:lnTo>
                    <a:lnTo>
                      <a:pt x="185" y="110"/>
                    </a:lnTo>
                    <a:lnTo>
                      <a:pt x="167" y="83"/>
                    </a:lnTo>
                    <a:lnTo>
                      <a:pt x="55" y="107"/>
                    </a:lnTo>
                    <a:lnTo>
                      <a:pt x="31" y="88"/>
                    </a:lnTo>
                    <a:lnTo>
                      <a:pt x="6" y="10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6720473" y="3817210"/>
                <a:ext cx="1173183" cy="511175"/>
              </a:xfrm>
              <a:custGeom>
                <a:avLst/>
                <a:gdLst>
                  <a:gd name="T0" fmla="*/ 2147483647 w 704"/>
                  <a:gd name="T1" fmla="*/ 2147483647 h 309"/>
                  <a:gd name="T2" fmla="*/ 0 w 704"/>
                  <a:gd name="T3" fmla="*/ 2147483647 h 309"/>
                  <a:gd name="T4" fmla="*/ 2147483647 w 704"/>
                  <a:gd name="T5" fmla="*/ 2147483647 h 309"/>
                  <a:gd name="T6" fmla="*/ 2147483647 w 704"/>
                  <a:gd name="T7" fmla="*/ 2147483647 h 309"/>
                  <a:gd name="T8" fmla="*/ 2147483647 w 704"/>
                  <a:gd name="T9" fmla="*/ 2147483647 h 309"/>
                  <a:gd name="T10" fmla="*/ 2147483647 w 704"/>
                  <a:gd name="T11" fmla="*/ 2147483647 h 309"/>
                  <a:gd name="T12" fmla="*/ 2147483647 w 704"/>
                  <a:gd name="T13" fmla="*/ 2147483647 h 309"/>
                  <a:gd name="T14" fmla="*/ 2147483647 w 704"/>
                  <a:gd name="T15" fmla="*/ 2147483647 h 309"/>
                  <a:gd name="T16" fmla="*/ 2147483647 w 704"/>
                  <a:gd name="T17" fmla="*/ 2147483647 h 309"/>
                  <a:gd name="T18" fmla="*/ 2147483647 w 704"/>
                  <a:gd name="T19" fmla="*/ 2147483647 h 309"/>
                  <a:gd name="T20" fmla="*/ 2147483647 w 704"/>
                  <a:gd name="T21" fmla="*/ 2147483647 h 309"/>
                  <a:gd name="T22" fmla="*/ 2147483647 w 704"/>
                  <a:gd name="T23" fmla="*/ 2147483647 h 309"/>
                  <a:gd name="T24" fmla="*/ 2147483647 w 704"/>
                  <a:gd name="T25" fmla="*/ 2147483647 h 309"/>
                  <a:gd name="T26" fmla="*/ 2147483647 w 704"/>
                  <a:gd name="T27" fmla="*/ 2147483647 h 309"/>
                  <a:gd name="T28" fmla="*/ 2147483647 w 704"/>
                  <a:gd name="T29" fmla="*/ 2147483647 h 309"/>
                  <a:gd name="T30" fmla="*/ 2147483647 w 704"/>
                  <a:gd name="T31" fmla="*/ 2147483647 h 309"/>
                  <a:gd name="T32" fmla="*/ 2147483647 w 704"/>
                  <a:gd name="T33" fmla="*/ 2147483647 h 309"/>
                  <a:gd name="T34" fmla="*/ 2147483647 w 704"/>
                  <a:gd name="T35" fmla="*/ 2147483647 h 309"/>
                  <a:gd name="T36" fmla="*/ 2147483647 w 704"/>
                  <a:gd name="T37" fmla="*/ 2147483647 h 309"/>
                  <a:gd name="T38" fmla="*/ 2147483647 w 704"/>
                  <a:gd name="T39" fmla="*/ 2147483647 h 309"/>
                  <a:gd name="T40" fmla="*/ 2147483647 w 704"/>
                  <a:gd name="T41" fmla="*/ 2147483647 h 309"/>
                  <a:gd name="T42" fmla="*/ 2147483647 w 704"/>
                  <a:gd name="T43" fmla="*/ 2147483647 h 309"/>
                  <a:gd name="T44" fmla="*/ 2147483647 w 704"/>
                  <a:gd name="T45" fmla="*/ 2147483647 h 309"/>
                  <a:gd name="T46" fmla="*/ 2147483647 w 704"/>
                  <a:gd name="T47" fmla="*/ 2147483647 h 309"/>
                  <a:gd name="T48" fmla="*/ 2147483647 w 704"/>
                  <a:gd name="T49" fmla="*/ 2147483647 h 309"/>
                  <a:gd name="T50" fmla="*/ 2147483647 w 704"/>
                  <a:gd name="T51" fmla="*/ 2147483647 h 309"/>
                  <a:gd name="T52" fmla="*/ 2147483647 w 704"/>
                  <a:gd name="T53" fmla="*/ 2147483647 h 309"/>
                  <a:gd name="T54" fmla="*/ 2147483647 w 704"/>
                  <a:gd name="T55" fmla="*/ 2147483647 h 309"/>
                  <a:gd name="T56" fmla="*/ 2147483647 w 704"/>
                  <a:gd name="T57" fmla="*/ 2147483647 h 309"/>
                  <a:gd name="T58" fmla="*/ 2147483647 w 704"/>
                  <a:gd name="T59" fmla="*/ 0 h 309"/>
                  <a:gd name="T60" fmla="*/ 2147483647 w 704"/>
                  <a:gd name="T61" fmla="*/ 2147483647 h 309"/>
                  <a:gd name="T62" fmla="*/ 2147483647 w 704"/>
                  <a:gd name="T63" fmla="*/ 2147483647 h 309"/>
                  <a:gd name="T64" fmla="*/ 2147483647 w 704"/>
                  <a:gd name="T65" fmla="*/ 2147483647 h 309"/>
                  <a:gd name="T66" fmla="*/ 2147483647 w 704"/>
                  <a:gd name="T67" fmla="*/ 2147483647 h 3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309"/>
                  <a:gd name="T104" fmla="*/ 704 w 704"/>
                  <a:gd name="T105" fmla="*/ 309 h 3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309">
                    <a:moveTo>
                      <a:pt x="24" y="228"/>
                    </a:moveTo>
                    <a:lnTo>
                      <a:pt x="0" y="294"/>
                    </a:lnTo>
                    <a:lnTo>
                      <a:pt x="91" y="285"/>
                    </a:lnTo>
                    <a:lnTo>
                      <a:pt x="127" y="255"/>
                    </a:lnTo>
                    <a:lnTo>
                      <a:pt x="251" y="223"/>
                    </a:lnTo>
                    <a:lnTo>
                      <a:pt x="285" y="240"/>
                    </a:lnTo>
                    <a:lnTo>
                      <a:pt x="367" y="228"/>
                    </a:lnTo>
                    <a:lnTo>
                      <a:pt x="367" y="233"/>
                    </a:lnTo>
                    <a:lnTo>
                      <a:pt x="489" y="309"/>
                    </a:lnTo>
                    <a:lnTo>
                      <a:pt x="561" y="287"/>
                    </a:lnTo>
                    <a:lnTo>
                      <a:pt x="601" y="202"/>
                    </a:lnTo>
                    <a:lnTo>
                      <a:pt x="671" y="178"/>
                    </a:lnTo>
                    <a:lnTo>
                      <a:pt x="704" y="115"/>
                    </a:lnTo>
                    <a:lnTo>
                      <a:pt x="702" y="39"/>
                    </a:lnTo>
                    <a:lnTo>
                      <a:pt x="693" y="102"/>
                    </a:lnTo>
                    <a:lnTo>
                      <a:pt x="655" y="155"/>
                    </a:lnTo>
                    <a:lnTo>
                      <a:pt x="640" y="151"/>
                    </a:lnTo>
                    <a:lnTo>
                      <a:pt x="587" y="166"/>
                    </a:lnTo>
                    <a:lnTo>
                      <a:pt x="587" y="148"/>
                    </a:lnTo>
                    <a:lnTo>
                      <a:pt x="640" y="130"/>
                    </a:lnTo>
                    <a:lnTo>
                      <a:pt x="592" y="124"/>
                    </a:lnTo>
                    <a:lnTo>
                      <a:pt x="646" y="108"/>
                    </a:lnTo>
                    <a:lnTo>
                      <a:pt x="666" y="117"/>
                    </a:lnTo>
                    <a:lnTo>
                      <a:pt x="677" y="57"/>
                    </a:lnTo>
                    <a:lnTo>
                      <a:pt x="663" y="44"/>
                    </a:lnTo>
                    <a:lnTo>
                      <a:pt x="599" y="67"/>
                    </a:lnTo>
                    <a:lnTo>
                      <a:pt x="601" y="32"/>
                    </a:lnTo>
                    <a:lnTo>
                      <a:pt x="628" y="41"/>
                    </a:lnTo>
                    <a:lnTo>
                      <a:pt x="663" y="14"/>
                    </a:lnTo>
                    <a:lnTo>
                      <a:pt x="644" y="0"/>
                    </a:lnTo>
                    <a:lnTo>
                      <a:pt x="434" y="48"/>
                    </a:lnTo>
                    <a:lnTo>
                      <a:pt x="176" y="100"/>
                    </a:lnTo>
                    <a:lnTo>
                      <a:pt x="58" y="227"/>
                    </a:lnTo>
                    <a:lnTo>
                      <a:pt x="24" y="22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6769576" y="3396522"/>
                <a:ext cx="1023938" cy="635000"/>
              </a:xfrm>
              <a:custGeom>
                <a:avLst/>
                <a:gdLst>
                  <a:gd name="T0" fmla="*/ 2147483647 w 616"/>
                  <a:gd name="T1" fmla="*/ 2147483647 h 383"/>
                  <a:gd name="T2" fmla="*/ 2147483647 w 616"/>
                  <a:gd name="T3" fmla="*/ 2147483647 h 383"/>
                  <a:gd name="T4" fmla="*/ 2147483647 w 616"/>
                  <a:gd name="T5" fmla="*/ 2147483647 h 383"/>
                  <a:gd name="T6" fmla="*/ 2147483647 w 616"/>
                  <a:gd name="T7" fmla="*/ 2147483647 h 383"/>
                  <a:gd name="T8" fmla="*/ 2147483647 w 616"/>
                  <a:gd name="T9" fmla="*/ 2147483647 h 383"/>
                  <a:gd name="T10" fmla="*/ 0 w 616"/>
                  <a:gd name="T11" fmla="*/ 2147483647 h 383"/>
                  <a:gd name="T12" fmla="*/ 2147483647 w 616"/>
                  <a:gd name="T13" fmla="*/ 2147483647 h 383"/>
                  <a:gd name="T14" fmla="*/ 2147483647 w 616"/>
                  <a:gd name="T15" fmla="*/ 2147483647 h 383"/>
                  <a:gd name="T16" fmla="*/ 2147483647 w 616"/>
                  <a:gd name="T17" fmla="*/ 2147483647 h 383"/>
                  <a:gd name="T18" fmla="*/ 2147483647 w 616"/>
                  <a:gd name="T19" fmla="*/ 2147483647 h 383"/>
                  <a:gd name="T20" fmla="*/ 2147483647 w 616"/>
                  <a:gd name="T21" fmla="*/ 2147483647 h 383"/>
                  <a:gd name="T22" fmla="*/ 2147483647 w 616"/>
                  <a:gd name="T23" fmla="*/ 2147483647 h 383"/>
                  <a:gd name="T24" fmla="*/ 2147483647 w 616"/>
                  <a:gd name="T25" fmla="*/ 2147483647 h 383"/>
                  <a:gd name="T26" fmla="*/ 2147483647 w 616"/>
                  <a:gd name="T27" fmla="*/ 2147483647 h 383"/>
                  <a:gd name="T28" fmla="*/ 2147483647 w 616"/>
                  <a:gd name="T29" fmla="*/ 2147483647 h 383"/>
                  <a:gd name="T30" fmla="*/ 2147483647 w 616"/>
                  <a:gd name="T31" fmla="*/ 2147483647 h 383"/>
                  <a:gd name="T32" fmla="*/ 2147483647 w 616"/>
                  <a:gd name="T33" fmla="*/ 2147483647 h 383"/>
                  <a:gd name="T34" fmla="*/ 2147483647 w 616"/>
                  <a:gd name="T35" fmla="*/ 0 h 383"/>
                  <a:gd name="T36" fmla="*/ 2147483647 w 616"/>
                  <a:gd name="T37" fmla="*/ 2147483647 h 383"/>
                  <a:gd name="T38" fmla="*/ 2147483647 w 616"/>
                  <a:gd name="T39" fmla="*/ 2147483647 h 383"/>
                  <a:gd name="T40" fmla="*/ 2147483647 w 616"/>
                  <a:gd name="T41" fmla="*/ 2147483647 h 383"/>
                  <a:gd name="T42" fmla="*/ 2147483647 w 616"/>
                  <a:gd name="T43" fmla="*/ 2147483647 h 383"/>
                  <a:gd name="T44" fmla="*/ 2147483647 w 616"/>
                  <a:gd name="T45" fmla="*/ 2147483647 h 383"/>
                  <a:gd name="T46" fmla="*/ 2147483647 w 616"/>
                  <a:gd name="T47" fmla="*/ 2147483647 h 383"/>
                  <a:gd name="T48" fmla="*/ 2147483647 w 616"/>
                  <a:gd name="T49" fmla="*/ 2147483647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7"/>
                    </a:lnTo>
                    <a:lnTo>
                      <a:pt x="57" y="342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7"/>
                    </a:lnTo>
                    <a:lnTo>
                      <a:pt x="412" y="302"/>
                    </a:lnTo>
                    <a:lnTo>
                      <a:pt x="616" y="253"/>
                    </a:lnTo>
                    <a:lnTo>
                      <a:pt x="616" y="214"/>
                    </a:lnTo>
                    <a:lnTo>
                      <a:pt x="594" y="202"/>
                    </a:lnTo>
                    <a:lnTo>
                      <a:pt x="576" y="222"/>
                    </a:lnTo>
                    <a:lnTo>
                      <a:pt x="565" y="169"/>
                    </a:lnTo>
                    <a:lnTo>
                      <a:pt x="576" y="123"/>
                    </a:lnTo>
                    <a:lnTo>
                      <a:pt x="500" y="89"/>
                    </a:lnTo>
                    <a:lnTo>
                      <a:pt x="448" y="98"/>
                    </a:lnTo>
                    <a:lnTo>
                      <a:pt x="446" y="26"/>
                    </a:lnTo>
                    <a:lnTo>
                      <a:pt x="393" y="0"/>
                    </a:lnTo>
                    <a:lnTo>
                      <a:pt x="352" y="16"/>
                    </a:lnTo>
                    <a:lnTo>
                      <a:pt x="325" y="83"/>
                    </a:lnTo>
                    <a:lnTo>
                      <a:pt x="278" y="110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6841125" y="3271110"/>
                <a:ext cx="579448" cy="603250"/>
              </a:xfrm>
              <a:custGeom>
                <a:avLst/>
                <a:gdLst>
                  <a:gd name="T0" fmla="*/ 2147483647 w 349"/>
                  <a:gd name="T1" fmla="*/ 2147483647 h 365"/>
                  <a:gd name="T2" fmla="*/ 2147483647 w 349"/>
                  <a:gd name="T3" fmla="*/ 2147483647 h 365"/>
                  <a:gd name="T4" fmla="*/ 0 w 349"/>
                  <a:gd name="T5" fmla="*/ 2147483647 h 365"/>
                  <a:gd name="T6" fmla="*/ 2147483647 w 349"/>
                  <a:gd name="T7" fmla="*/ 2147483647 h 365"/>
                  <a:gd name="T8" fmla="*/ 2147483647 w 349"/>
                  <a:gd name="T9" fmla="*/ 2147483647 h 365"/>
                  <a:gd name="T10" fmla="*/ 2147483647 w 349"/>
                  <a:gd name="T11" fmla="*/ 2147483647 h 365"/>
                  <a:gd name="T12" fmla="*/ 2147483647 w 349"/>
                  <a:gd name="T13" fmla="*/ 2147483647 h 365"/>
                  <a:gd name="T14" fmla="*/ 2147483647 w 349"/>
                  <a:gd name="T15" fmla="*/ 2147483647 h 365"/>
                  <a:gd name="T16" fmla="*/ 2147483647 w 349"/>
                  <a:gd name="T17" fmla="*/ 2147483647 h 365"/>
                  <a:gd name="T18" fmla="*/ 2147483647 w 349"/>
                  <a:gd name="T19" fmla="*/ 2147483647 h 365"/>
                  <a:gd name="T20" fmla="*/ 2147483647 w 349"/>
                  <a:gd name="T21" fmla="*/ 2147483647 h 365"/>
                  <a:gd name="T22" fmla="*/ 2147483647 w 349"/>
                  <a:gd name="T23" fmla="*/ 2147483647 h 365"/>
                  <a:gd name="T24" fmla="*/ 2147483647 w 349"/>
                  <a:gd name="T25" fmla="*/ 2147483647 h 365"/>
                  <a:gd name="T26" fmla="*/ 2147483647 w 349"/>
                  <a:gd name="T27" fmla="*/ 2147483647 h 365"/>
                  <a:gd name="T28" fmla="*/ 2147483647 w 349"/>
                  <a:gd name="T29" fmla="*/ 2147483647 h 365"/>
                  <a:gd name="T30" fmla="*/ 2147483647 w 349"/>
                  <a:gd name="T31" fmla="*/ 2147483647 h 365"/>
                  <a:gd name="T32" fmla="*/ 2147483647 w 349"/>
                  <a:gd name="T33" fmla="*/ 0 h 365"/>
                  <a:gd name="T34" fmla="*/ 2147483647 w 349"/>
                  <a:gd name="T35" fmla="*/ 2147483647 h 365"/>
                  <a:gd name="T36" fmla="*/ 2147483647 w 349"/>
                  <a:gd name="T37" fmla="*/ 2147483647 h 365"/>
                  <a:gd name="T38" fmla="*/ 2147483647 w 349"/>
                  <a:gd name="T39" fmla="*/ 2147483647 h 365"/>
                  <a:gd name="T40" fmla="*/ 2147483647 w 349"/>
                  <a:gd name="T41" fmla="*/ 2147483647 h 3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9"/>
                  <a:gd name="T64" fmla="*/ 0 h 365"/>
                  <a:gd name="T65" fmla="*/ 349 w 349"/>
                  <a:gd name="T66" fmla="*/ 365 h 3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9" h="365">
                    <a:moveTo>
                      <a:pt x="35" y="190"/>
                    </a:moveTo>
                    <a:lnTo>
                      <a:pt x="9" y="183"/>
                    </a:lnTo>
                    <a:lnTo>
                      <a:pt x="0" y="241"/>
                    </a:lnTo>
                    <a:lnTo>
                      <a:pt x="9" y="302"/>
                    </a:lnTo>
                    <a:lnTo>
                      <a:pt x="59" y="344"/>
                    </a:lnTo>
                    <a:lnTo>
                      <a:pt x="71" y="365"/>
                    </a:lnTo>
                    <a:lnTo>
                      <a:pt x="135" y="344"/>
                    </a:lnTo>
                    <a:lnTo>
                      <a:pt x="211" y="295"/>
                    </a:lnTo>
                    <a:lnTo>
                      <a:pt x="234" y="187"/>
                    </a:lnTo>
                    <a:lnTo>
                      <a:pt x="283" y="159"/>
                    </a:lnTo>
                    <a:lnTo>
                      <a:pt x="310" y="93"/>
                    </a:lnTo>
                    <a:lnTo>
                      <a:pt x="349" y="76"/>
                    </a:lnTo>
                    <a:lnTo>
                      <a:pt x="298" y="67"/>
                    </a:lnTo>
                    <a:lnTo>
                      <a:pt x="210" y="114"/>
                    </a:lnTo>
                    <a:lnTo>
                      <a:pt x="196" y="68"/>
                    </a:lnTo>
                    <a:lnTo>
                      <a:pt x="120" y="73"/>
                    </a:lnTo>
                    <a:lnTo>
                      <a:pt x="103" y="0"/>
                    </a:lnTo>
                    <a:lnTo>
                      <a:pt x="83" y="19"/>
                    </a:lnTo>
                    <a:lnTo>
                      <a:pt x="89" y="123"/>
                    </a:lnTo>
                    <a:lnTo>
                      <a:pt x="55" y="132"/>
                    </a:lnTo>
                    <a:lnTo>
                      <a:pt x="35" y="19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7666639" y="3279048"/>
                <a:ext cx="163516" cy="203200"/>
              </a:xfrm>
              <a:custGeom>
                <a:avLst/>
                <a:gdLst>
                  <a:gd name="T0" fmla="*/ 0 w 98"/>
                  <a:gd name="T1" fmla="*/ 2147483647 h 123"/>
                  <a:gd name="T2" fmla="*/ 2147483647 w 98"/>
                  <a:gd name="T3" fmla="*/ 0 h 123"/>
                  <a:gd name="T4" fmla="*/ 2147483647 w 98"/>
                  <a:gd name="T5" fmla="*/ 2147483647 h 123"/>
                  <a:gd name="T6" fmla="*/ 2147483647 w 98"/>
                  <a:gd name="T7" fmla="*/ 2147483647 h 123"/>
                  <a:gd name="T8" fmla="*/ 2147483647 w 98"/>
                  <a:gd name="T9" fmla="*/ 2147483647 h 123"/>
                  <a:gd name="T10" fmla="*/ 2147483647 w 98"/>
                  <a:gd name="T11" fmla="*/ 2147483647 h 123"/>
                  <a:gd name="T12" fmla="*/ 2147483647 w 98"/>
                  <a:gd name="T13" fmla="*/ 2147483647 h 123"/>
                  <a:gd name="T14" fmla="*/ 0 w 98"/>
                  <a:gd name="T15" fmla="*/ 2147483647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"/>
                  <a:gd name="T25" fmla="*/ 0 h 123"/>
                  <a:gd name="T26" fmla="*/ 98 w 98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" h="123">
                    <a:moveTo>
                      <a:pt x="0" y="8"/>
                    </a:moveTo>
                    <a:lnTo>
                      <a:pt x="21" y="0"/>
                    </a:lnTo>
                    <a:lnTo>
                      <a:pt x="66" y="27"/>
                    </a:lnTo>
                    <a:lnTo>
                      <a:pt x="66" y="54"/>
                    </a:lnTo>
                    <a:lnTo>
                      <a:pt x="97" y="74"/>
                    </a:lnTo>
                    <a:lnTo>
                      <a:pt x="98" y="109"/>
                    </a:lnTo>
                    <a:lnTo>
                      <a:pt x="48" y="123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6969715" y="2883760"/>
                <a:ext cx="789002" cy="512763"/>
              </a:xfrm>
              <a:custGeom>
                <a:avLst/>
                <a:gdLst>
                  <a:gd name="T0" fmla="*/ 2147483647 w 473"/>
                  <a:gd name="T1" fmla="*/ 2147483647 h 310"/>
                  <a:gd name="T2" fmla="*/ 0 w 473"/>
                  <a:gd name="T3" fmla="*/ 2147483647 h 310"/>
                  <a:gd name="T4" fmla="*/ 2147483647 w 473"/>
                  <a:gd name="T5" fmla="*/ 2147483647 h 310"/>
                  <a:gd name="T6" fmla="*/ 2147483647 w 473"/>
                  <a:gd name="T7" fmla="*/ 2147483647 h 310"/>
                  <a:gd name="T8" fmla="*/ 2147483647 w 473"/>
                  <a:gd name="T9" fmla="*/ 2147483647 h 310"/>
                  <a:gd name="T10" fmla="*/ 2147483647 w 473"/>
                  <a:gd name="T11" fmla="*/ 2147483647 h 310"/>
                  <a:gd name="T12" fmla="*/ 2147483647 w 473"/>
                  <a:gd name="T13" fmla="*/ 2147483647 h 310"/>
                  <a:gd name="T14" fmla="*/ 2147483647 w 473"/>
                  <a:gd name="T15" fmla="*/ 2147483647 h 310"/>
                  <a:gd name="T16" fmla="*/ 2147483647 w 473"/>
                  <a:gd name="T17" fmla="*/ 2147483647 h 310"/>
                  <a:gd name="T18" fmla="*/ 2147483647 w 473"/>
                  <a:gd name="T19" fmla="*/ 2147483647 h 310"/>
                  <a:gd name="T20" fmla="*/ 2147483647 w 473"/>
                  <a:gd name="T21" fmla="*/ 2147483647 h 310"/>
                  <a:gd name="T22" fmla="*/ 2147483647 w 473"/>
                  <a:gd name="T23" fmla="*/ 2147483647 h 310"/>
                  <a:gd name="T24" fmla="*/ 2147483647 w 473"/>
                  <a:gd name="T25" fmla="*/ 0 h 310"/>
                  <a:gd name="T26" fmla="*/ 2147483647 w 473"/>
                  <a:gd name="T27" fmla="*/ 2147483647 h 310"/>
                  <a:gd name="T28" fmla="*/ 2147483647 w 473"/>
                  <a:gd name="T29" fmla="*/ 2147483647 h 3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3"/>
                  <a:gd name="T46" fmla="*/ 0 h 310"/>
                  <a:gd name="T47" fmla="*/ 473 w 473"/>
                  <a:gd name="T48" fmla="*/ 310 h 3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3" h="310">
                    <a:moveTo>
                      <a:pt x="43" y="44"/>
                    </a:moveTo>
                    <a:lnTo>
                      <a:pt x="0" y="86"/>
                    </a:lnTo>
                    <a:lnTo>
                      <a:pt x="24" y="237"/>
                    </a:lnTo>
                    <a:lnTo>
                      <a:pt x="43" y="310"/>
                    </a:lnTo>
                    <a:lnTo>
                      <a:pt x="124" y="304"/>
                    </a:lnTo>
                    <a:lnTo>
                      <a:pt x="422" y="247"/>
                    </a:lnTo>
                    <a:lnTo>
                      <a:pt x="443" y="238"/>
                    </a:lnTo>
                    <a:lnTo>
                      <a:pt x="473" y="168"/>
                    </a:lnTo>
                    <a:lnTo>
                      <a:pt x="428" y="129"/>
                    </a:lnTo>
                    <a:lnTo>
                      <a:pt x="452" y="40"/>
                    </a:lnTo>
                    <a:lnTo>
                      <a:pt x="418" y="31"/>
                    </a:lnTo>
                    <a:lnTo>
                      <a:pt x="418" y="8"/>
                    </a:lnTo>
                    <a:lnTo>
                      <a:pt x="403" y="0"/>
                    </a:lnTo>
                    <a:lnTo>
                      <a:pt x="57" y="64"/>
                    </a:lnTo>
                    <a:lnTo>
                      <a:pt x="43" y="4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7684102" y="2942498"/>
                <a:ext cx="204792" cy="411163"/>
              </a:xfrm>
              <a:custGeom>
                <a:avLst/>
                <a:gdLst>
                  <a:gd name="T0" fmla="*/ 2147483647 w 125"/>
                  <a:gd name="T1" fmla="*/ 2147483647 h 248"/>
                  <a:gd name="T2" fmla="*/ 2147483647 w 125"/>
                  <a:gd name="T3" fmla="*/ 0 h 248"/>
                  <a:gd name="T4" fmla="*/ 2147483647 w 125"/>
                  <a:gd name="T5" fmla="*/ 2147483647 h 248"/>
                  <a:gd name="T6" fmla="*/ 2147483647 w 125"/>
                  <a:gd name="T7" fmla="*/ 2147483647 h 248"/>
                  <a:gd name="T8" fmla="*/ 2147483647 w 125"/>
                  <a:gd name="T9" fmla="*/ 2147483647 h 248"/>
                  <a:gd name="T10" fmla="*/ 2147483647 w 125"/>
                  <a:gd name="T11" fmla="*/ 2147483647 h 248"/>
                  <a:gd name="T12" fmla="*/ 2147483647 w 125"/>
                  <a:gd name="T13" fmla="*/ 2147483647 h 248"/>
                  <a:gd name="T14" fmla="*/ 2147483647 w 125"/>
                  <a:gd name="T15" fmla="*/ 2147483647 h 248"/>
                  <a:gd name="T16" fmla="*/ 2147483647 w 125"/>
                  <a:gd name="T17" fmla="*/ 2147483647 h 248"/>
                  <a:gd name="T18" fmla="*/ 2147483647 w 125"/>
                  <a:gd name="T19" fmla="*/ 2147483647 h 248"/>
                  <a:gd name="T20" fmla="*/ 2147483647 w 125"/>
                  <a:gd name="T21" fmla="*/ 2147483647 h 248"/>
                  <a:gd name="T22" fmla="*/ 0 w 125"/>
                  <a:gd name="T23" fmla="*/ 2147483647 h 248"/>
                  <a:gd name="T24" fmla="*/ 2147483647 w 125"/>
                  <a:gd name="T25" fmla="*/ 2147483647 h 2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5"/>
                  <a:gd name="T40" fmla="*/ 0 h 248"/>
                  <a:gd name="T41" fmla="*/ 125 w 125"/>
                  <a:gd name="T42" fmla="*/ 248 h 2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5" h="248">
                    <a:moveTo>
                      <a:pt x="22" y="2"/>
                    </a:moveTo>
                    <a:lnTo>
                      <a:pt x="52" y="0"/>
                    </a:lnTo>
                    <a:lnTo>
                      <a:pt x="112" y="38"/>
                    </a:lnTo>
                    <a:lnTo>
                      <a:pt x="103" y="67"/>
                    </a:lnTo>
                    <a:lnTo>
                      <a:pt x="124" y="87"/>
                    </a:lnTo>
                    <a:lnTo>
                      <a:pt x="125" y="203"/>
                    </a:lnTo>
                    <a:lnTo>
                      <a:pt x="104" y="248"/>
                    </a:lnTo>
                    <a:lnTo>
                      <a:pt x="81" y="231"/>
                    </a:lnTo>
                    <a:lnTo>
                      <a:pt x="55" y="230"/>
                    </a:lnTo>
                    <a:lnTo>
                      <a:pt x="12" y="206"/>
                    </a:lnTo>
                    <a:lnTo>
                      <a:pt x="45" y="133"/>
                    </a:lnTo>
                    <a:lnTo>
                      <a:pt x="0" y="94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7033216" y="2301148"/>
                <a:ext cx="876315" cy="709613"/>
              </a:xfrm>
              <a:custGeom>
                <a:avLst/>
                <a:gdLst>
                  <a:gd name="T0" fmla="*/ 2147483647 w 524"/>
                  <a:gd name="T1" fmla="*/ 2147483647 h 427"/>
                  <a:gd name="T2" fmla="*/ 2147483647 w 524"/>
                  <a:gd name="T3" fmla="*/ 2147483647 h 427"/>
                  <a:gd name="T4" fmla="*/ 2147483647 w 524"/>
                  <a:gd name="T5" fmla="*/ 2147483647 h 427"/>
                  <a:gd name="T6" fmla="*/ 2147483647 w 524"/>
                  <a:gd name="T7" fmla="*/ 2147483647 h 427"/>
                  <a:gd name="T8" fmla="*/ 2147483647 w 524"/>
                  <a:gd name="T9" fmla="*/ 2147483647 h 427"/>
                  <a:gd name="T10" fmla="*/ 2147483647 w 524"/>
                  <a:gd name="T11" fmla="*/ 2147483647 h 427"/>
                  <a:gd name="T12" fmla="*/ 2147483647 w 524"/>
                  <a:gd name="T13" fmla="*/ 2147483647 h 427"/>
                  <a:gd name="T14" fmla="*/ 2147483647 w 524"/>
                  <a:gd name="T15" fmla="*/ 2147483647 h 427"/>
                  <a:gd name="T16" fmla="*/ 2147483647 w 524"/>
                  <a:gd name="T17" fmla="*/ 2147483647 h 427"/>
                  <a:gd name="T18" fmla="*/ 2147483647 w 524"/>
                  <a:gd name="T19" fmla="*/ 2147483647 h 427"/>
                  <a:gd name="T20" fmla="*/ 2147483647 w 524"/>
                  <a:gd name="T21" fmla="*/ 2147483647 h 427"/>
                  <a:gd name="T22" fmla="*/ 2147483647 w 524"/>
                  <a:gd name="T23" fmla="*/ 2147483647 h 427"/>
                  <a:gd name="T24" fmla="*/ 2147483647 w 524"/>
                  <a:gd name="T25" fmla="*/ 0 h 427"/>
                  <a:gd name="T26" fmla="*/ 2147483647 w 524"/>
                  <a:gd name="T27" fmla="*/ 2147483647 h 427"/>
                  <a:gd name="T28" fmla="*/ 2147483647 w 524"/>
                  <a:gd name="T29" fmla="*/ 2147483647 h 427"/>
                  <a:gd name="T30" fmla="*/ 2147483647 w 524"/>
                  <a:gd name="T31" fmla="*/ 2147483647 h 427"/>
                  <a:gd name="T32" fmla="*/ 2147483647 w 524"/>
                  <a:gd name="T33" fmla="*/ 2147483647 h 427"/>
                  <a:gd name="T34" fmla="*/ 2147483647 w 524"/>
                  <a:gd name="T35" fmla="*/ 2147483647 h 427"/>
                  <a:gd name="T36" fmla="*/ 2147483647 w 524"/>
                  <a:gd name="T37" fmla="*/ 2147483647 h 427"/>
                  <a:gd name="T38" fmla="*/ 2147483647 w 524"/>
                  <a:gd name="T39" fmla="*/ 2147483647 h 427"/>
                  <a:gd name="T40" fmla="*/ 2147483647 w 524"/>
                  <a:gd name="T41" fmla="*/ 2147483647 h 427"/>
                  <a:gd name="T42" fmla="*/ 2147483647 w 524"/>
                  <a:gd name="T43" fmla="*/ 2147483647 h 427"/>
                  <a:gd name="T44" fmla="*/ 2147483647 w 524"/>
                  <a:gd name="T45" fmla="*/ 2147483647 h 427"/>
                  <a:gd name="T46" fmla="*/ 2147483647 w 524"/>
                  <a:gd name="T47" fmla="*/ 2147483647 h 427"/>
                  <a:gd name="T48" fmla="*/ 2147483647 w 524"/>
                  <a:gd name="T49" fmla="*/ 2147483647 h 427"/>
                  <a:gd name="T50" fmla="*/ 2147483647 w 524"/>
                  <a:gd name="T51" fmla="*/ 2147483647 h 427"/>
                  <a:gd name="T52" fmla="*/ 2147483647 w 524"/>
                  <a:gd name="T53" fmla="*/ 2147483647 h 427"/>
                  <a:gd name="T54" fmla="*/ 2147483647 w 524"/>
                  <a:gd name="T55" fmla="*/ 2147483647 h 427"/>
                  <a:gd name="T56" fmla="*/ 0 w 524"/>
                  <a:gd name="T57" fmla="*/ 2147483647 h 427"/>
                  <a:gd name="T58" fmla="*/ 2147483647 w 524"/>
                  <a:gd name="T59" fmla="*/ 2147483647 h 427"/>
                  <a:gd name="T60" fmla="*/ 2147483647 w 524"/>
                  <a:gd name="T61" fmla="*/ 2147483647 h 42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7"/>
                  <a:gd name="T95" fmla="*/ 524 w 524"/>
                  <a:gd name="T96" fmla="*/ 427 h 42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7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5"/>
                    </a:lnTo>
                    <a:lnTo>
                      <a:pt x="255" y="105"/>
                    </a:lnTo>
                    <a:lnTo>
                      <a:pt x="316" y="29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7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8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7712678" y="2261460"/>
                <a:ext cx="230192" cy="425450"/>
              </a:xfrm>
              <a:custGeom>
                <a:avLst/>
                <a:gdLst>
                  <a:gd name="T0" fmla="*/ 0 w 139"/>
                  <a:gd name="T1" fmla="*/ 2147483647 h 257"/>
                  <a:gd name="T2" fmla="*/ 2147483647 w 139"/>
                  <a:gd name="T3" fmla="*/ 0 h 257"/>
                  <a:gd name="T4" fmla="*/ 2147483647 w 139"/>
                  <a:gd name="T5" fmla="*/ 2147483647 h 257"/>
                  <a:gd name="T6" fmla="*/ 2147483647 w 139"/>
                  <a:gd name="T7" fmla="*/ 2147483647 h 257"/>
                  <a:gd name="T8" fmla="*/ 2147483647 w 139"/>
                  <a:gd name="T9" fmla="*/ 2147483647 h 257"/>
                  <a:gd name="T10" fmla="*/ 2147483647 w 139"/>
                  <a:gd name="T11" fmla="*/ 2147483647 h 257"/>
                  <a:gd name="T12" fmla="*/ 2147483647 w 139"/>
                  <a:gd name="T13" fmla="*/ 2147483647 h 257"/>
                  <a:gd name="T14" fmla="*/ 2147483647 w 139"/>
                  <a:gd name="T15" fmla="*/ 2147483647 h 257"/>
                  <a:gd name="T16" fmla="*/ 2147483647 w 139"/>
                  <a:gd name="T17" fmla="*/ 2147483647 h 257"/>
                  <a:gd name="T18" fmla="*/ 0 w 139"/>
                  <a:gd name="T19" fmla="*/ 2147483647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257"/>
                  <a:gd name="T32" fmla="*/ 139 w 139"/>
                  <a:gd name="T33" fmla="*/ 257 h 2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257">
                    <a:moveTo>
                      <a:pt x="0" y="27"/>
                    </a:moveTo>
                    <a:lnTo>
                      <a:pt x="102" y="0"/>
                    </a:lnTo>
                    <a:lnTo>
                      <a:pt x="139" y="70"/>
                    </a:lnTo>
                    <a:lnTo>
                      <a:pt x="120" y="88"/>
                    </a:lnTo>
                    <a:lnTo>
                      <a:pt x="127" y="243"/>
                    </a:lnTo>
                    <a:lnTo>
                      <a:pt x="69" y="257"/>
                    </a:lnTo>
                    <a:lnTo>
                      <a:pt x="41" y="193"/>
                    </a:lnTo>
                    <a:lnTo>
                      <a:pt x="39" y="117"/>
                    </a:lnTo>
                    <a:lnTo>
                      <a:pt x="14" y="94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7825392" y="2591660"/>
                <a:ext cx="492133" cy="225425"/>
              </a:xfrm>
              <a:custGeom>
                <a:avLst/>
                <a:gdLst>
                  <a:gd name="T0" fmla="*/ 0 w 296"/>
                  <a:gd name="T1" fmla="*/ 2147483647 h 134"/>
                  <a:gd name="T2" fmla="*/ 2147483647 w 296"/>
                  <a:gd name="T3" fmla="*/ 2147483647 h 134"/>
                  <a:gd name="T4" fmla="*/ 2147483647 w 296"/>
                  <a:gd name="T5" fmla="*/ 2147483647 h 134"/>
                  <a:gd name="T6" fmla="*/ 2147483647 w 296"/>
                  <a:gd name="T7" fmla="*/ 0 h 134"/>
                  <a:gd name="T8" fmla="*/ 2147483647 w 296"/>
                  <a:gd name="T9" fmla="*/ 2147483647 h 134"/>
                  <a:gd name="T10" fmla="*/ 2147483647 w 296"/>
                  <a:gd name="T11" fmla="*/ 2147483647 h 134"/>
                  <a:gd name="T12" fmla="*/ 2147483647 w 296"/>
                  <a:gd name="T13" fmla="*/ 2147483647 h 134"/>
                  <a:gd name="T14" fmla="*/ 2147483647 w 296"/>
                  <a:gd name="T15" fmla="*/ 2147483647 h 134"/>
                  <a:gd name="T16" fmla="*/ 2147483647 w 296"/>
                  <a:gd name="T17" fmla="*/ 2147483647 h 134"/>
                  <a:gd name="T18" fmla="*/ 2147483647 w 296"/>
                  <a:gd name="T19" fmla="*/ 2147483647 h 134"/>
                  <a:gd name="T20" fmla="*/ 2147483647 w 296"/>
                  <a:gd name="T21" fmla="*/ 2147483647 h 134"/>
                  <a:gd name="T22" fmla="*/ 2147483647 w 296"/>
                  <a:gd name="T23" fmla="*/ 2147483647 h 134"/>
                  <a:gd name="T24" fmla="*/ 2147483647 w 296"/>
                  <a:gd name="T25" fmla="*/ 2147483647 h 134"/>
                  <a:gd name="T26" fmla="*/ 2147483647 w 296"/>
                  <a:gd name="T27" fmla="*/ 2147483647 h 134"/>
                  <a:gd name="T28" fmla="*/ 2147483647 w 296"/>
                  <a:gd name="T29" fmla="*/ 2147483647 h 134"/>
                  <a:gd name="T30" fmla="*/ 2147483647 w 296"/>
                  <a:gd name="T31" fmla="*/ 2147483647 h 134"/>
                  <a:gd name="T32" fmla="*/ 2147483647 w 296"/>
                  <a:gd name="T33" fmla="*/ 2147483647 h 134"/>
                  <a:gd name="T34" fmla="*/ 2147483647 w 296"/>
                  <a:gd name="T35" fmla="*/ 2147483647 h 134"/>
                  <a:gd name="T36" fmla="*/ 2147483647 w 296"/>
                  <a:gd name="T37" fmla="*/ 2147483647 h 134"/>
                  <a:gd name="T38" fmla="*/ 0 w 296"/>
                  <a:gd name="T39" fmla="*/ 2147483647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6"/>
                  <a:gd name="T61" fmla="*/ 0 h 134"/>
                  <a:gd name="T62" fmla="*/ 296 w 296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6" h="134">
                    <a:moveTo>
                      <a:pt x="0" y="54"/>
                    </a:moveTo>
                    <a:lnTo>
                      <a:pt x="151" y="17"/>
                    </a:lnTo>
                    <a:lnTo>
                      <a:pt x="169" y="18"/>
                    </a:lnTo>
                    <a:lnTo>
                      <a:pt x="187" y="0"/>
                    </a:lnTo>
                    <a:lnTo>
                      <a:pt x="202" y="9"/>
                    </a:lnTo>
                    <a:lnTo>
                      <a:pt x="184" y="48"/>
                    </a:lnTo>
                    <a:lnTo>
                      <a:pt x="215" y="45"/>
                    </a:lnTo>
                    <a:lnTo>
                      <a:pt x="233" y="75"/>
                    </a:lnTo>
                    <a:lnTo>
                      <a:pt x="254" y="78"/>
                    </a:lnTo>
                    <a:lnTo>
                      <a:pt x="269" y="73"/>
                    </a:lnTo>
                    <a:lnTo>
                      <a:pt x="269" y="57"/>
                    </a:lnTo>
                    <a:lnTo>
                      <a:pt x="243" y="36"/>
                    </a:lnTo>
                    <a:lnTo>
                      <a:pt x="263" y="34"/>
                    </a:lnTo>
                    <a:lnTo>
                      <a:pt x="296" y="79"/>
                    </a:lnTo>
                    <a:lnTo>
                      <a:pt x="264" y="106"/>
                    </a:lnTo>
                    <a:lnTo>
                      <a:pt x="229" y="93"/>
                    </a:lnTo>
                    <a:lnTo>
                      <a:pt x="206" y="125"/>
                    </a:lnTo>
                    <a:lnTo>
                      <a:pt x="161" y="93"/>
                    </a:lnTo>
                    <a:lnTo>
                      <a:pt x="12" y="13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7844442" y="2759935"/>
                <a:ext cx="252417" cy="196850"/>
              </a:xfrm>
              <a:custGeom>
                <a:avLst/>
                <a:gdLst>
                  <a:gd name="T0" fmla="*/ 0 w 153"/>
                  <a:gd name="T1" fmla="*/ 2147483647 h 118"/>
                  <a:gd name="T2" fmla="*/ 2147483647 w 153"/>
                  <a:gd name="T3" fmla="*/ 0 h 118"/>
                  <a:gd name="T4" fmla="*/ 2147483647 w 153"/>
                  <a:gd name="T5" fmla="*/ 2147483647 h 118"/>
                  <a:gd name="T6" fmla="*/ 2147483647 w 153"/>
                  <a:gd name="T7" fmla="*/ 2147483647 h 118"/>
                  <a:gd name="T8" fmla="*/ 2147483647 w 153"/>
                  <a:gd name="T9" fmla="*/ 2147483647 h 118"/>
                  <a:gd name="T10" fmla="*/ 2147483647 w 153"/>
                  <a:gd name="T11" fmla="*/ 2147483647 h 118"/>
                  <a:gd name="T12" fmla="*/ 2147483647 w 153"/>
                  <a:gd name="T13" fmla="*/ 2147483647 h 118"/>
                  <a:gd name="T14" fmla="*/ 0 w 153"/>
                  <a:gd name="T15" fmla="*/ 2147483647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3"/>
                  <a:gd name="T25" fmla="*/ 0 h 118"/>
                  <a:gd name="T26" fmla="*/ 153 w 153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3" h="118">
                    <a:moveTo>
                      <a:pt x="0" y="30"/>
                    </a:moveTo>
                    <a:lnTo>
                      <a:pt x="118" y="0"/>
                    </a:lnTo>
                    <a:lnTo>
                      <a:pt x="153" y="54"/>
                    </a:lnTo>
                    <a:lnTo>
                      <a:pt x="133" y="78"/>
                    </a:lnTo>
                    <a:lnTo>
                      <a:pt x="95" y="69"/>
                    </a:lnTo>
                    <a:lnTo>
                      <a:pt x="37" y="118"/>
                    </a:lnTo>
                    <a:lnTo>
                      <a:pt x="6" y="93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auto">
              <a:xfrm>
                <a:off x="7882543" y="2894873"/>
                <a:ext cx="255592" cy="150813"/>
              </a:xfrm>
              <a:custGeom>
                <a:avLst/>
                <a:gdLst>
                  <a:gd name="T0" fmla="*/ 0 w 152"/>
                  <a:gd name="T1" fmla="*/ 2147483647 h 91"/>
                  <a:gd name="T2" fmla="*/ 2147483647 w 152"/>
                  <a:gd name="T3" fmla="*/ 2147483647 h 91"/>
                  <a:gd name="T4" fmla="*/ 2147483647 w 152"/>
                  <a:gd name="T5" fmla="*/ 0 h 91"/>
                  <a:gd name="T6" fmla="*/ 2147483647 w 152"/>
                  <a:gd name="T7" fmla="*/ 2147483647 h 91"/>
                  <a:gd name="T8" fmla="*/ 2147483647 w 152"/>
                  <a:gd name="T9" fmla="*/ 2147483647 h 91"/>
                  <a:gd name="T10" fmla="*/ 2147483647 w 152"/>
                  <a:gd name="T11" fmla="*/ 2147483647 h 91"/>
                  <a:gd name="T12" fmla="*/ 2147483647 w 152"/>
                  <a:gd name="T13" fmla="*/ 2147483647 h 91"/>
                  <a:gd name="T14" fmla="*/ 0 w 152"/>
                  <a:gd name="T15" fmla="*/ 214748364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1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7882543" y="2182085"/>
                <a:ext cx="269880" cy="477838"/>
              </a:xfrm>
              <a:custGeom>
                <a:avLst/>
                <a:gdLst>
                  <a:gd name="T0" fmla="*/ 2147483647 w 162"/>
                  <a:gd name="T1" fmla="*/ 0 h 289"/>
                  <a:gd name="T2" fmla="*/ 0 w 162"/>
                  <a:gd name="T3" fmla="*/ 2147483647 h 289"/>
                  <a:gd name="T4" fmla="*/ 2147483647 w 162"/>
                  <a:gd name="T5" fmla="*/ 2147483647 h 289"/>
                  <a:gd name="T6" fmla="*/ 2147483647 w 162"/>
                  <a:gd name="T7" fmla="*/ 2147483647 h 289"/>
                  <a:gd name="T8" fmla="*/ 2147483647 w 162"/>
                  <a:gd name="T9" fmla="*/ 2147483647 h 289"/>
                  <a:gd name="T10" fmla="*/ 2147483647 w 162"/>
                  <a:gd name="T11" fmla="*/ 2147483647 h 289"/>
                  <a:gd name="T12" fmla="*/ 2147483647 w 162"/>
                  <a:gd name="T13" fmla="*/ 2147483647 h 289"/>
                  <a:gd name="T14" fmla="*/ 2147483647 w 162"/>
                  <a:gd name="T15" fmla="*/ 2147483647 h 289"/>
                  <a:gd name="T16" fmla="*/ 2147483647 w 162"/>
                  <a:gd name="T17" fmla="*/ 2147483647 h 289"/>
                  <a:gd name="T18" fmla="*/ 2147483647 w 162"/>
                  <a:gd name="T19" fmla="*/ 2147483647 h 289"/>
                  <a:gd name="T20" fmla="*/ 2147483647 w 162"/>
                  <a:gd name="T21" fmla="*/ 2147483647 h 289"/>
                  <a:gd name="T22" fmla="*/ 2147483647 w 162"/>
                  <a:gd name="T23" fmla="*/ 2147483647 h 289"/>
                  <a:gd name="T24" fmla="*/ 2147483647 w 162"/>
                  <a:gd name="T25" fmla="*/ 0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2"/>
                  <a:gd name="T40" fmla="*/ 0 h 289"/>
                  <a:gd name="T41" fmla="*/ 162 w 162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2" h="289">
                    <a:moveTo>
                      <a:pt x="34" y="0"/>
                    </a:moveTo>
                    <a:lnTo>
                      <a:pt x="0" y="51"/>
                    </a:lnTo>
                    <a:lnTo>
                      <a:pt x="37" y="118"/>
                    </a:lnTo>
                    <a:lnTo>
                      <a:pt x="15" y="136"/>
                    </a:lnTo>
                    <a:lnTo>
                      <a:pt x="24" y="289"/>
                    </a:lnTo>
                    <a:lnTo>
                      <a:pt x="115" y="267"/>
                    </a:lnTo>
                    <a:lnTo>
                      <a:pt x="138" y="267"/>
                    </a:lnTo>
                    <a:lnTo>
                      <a:pt x="152" y="251"/>
                    </a:lnTo>
                    <a:lnTo>
                      <a:pt x="152" y="222"/>
                    </a:lnTo>
                    <a:lnTo>
                      <a:pt x="162" y="204"/>
                    </a:lnTo>
                    <a:lnTo>
                      <a:pt x="112" y="182"/>
                    </a:lnTo>
                    <a:lnTo>
                      <a:pt x="46" y="1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83136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8039708" y="2744060"/>
                <a:ext cx="130177" cy="106363"/>
              </a:xfrm>
              <a:custGeom>
                <a:avLst/>
                <a:gdLst>
                  <a:gd name="T0" fmla="*/ 0 w 77"/>
                  <a:gd name="T1" fmla="*/ 2147483647 h 64"/>
                  <a:gd name="T2" fmla="*/ 2147483647 w 77"/>
                  <a:gd name="T3" fmla="*/ 0 h 64"/>
                  <a:gd name="T4" fmla="*/ 2147483647 w 77"/>
                  <a:gd name="T5" fmla="*/ 2147483647 h 64"/>
                  <a:gd name="T6" fmla="*/ 2147483647 w 77"/>
                  <a:gd name="T7" fmla="*/ 2147483647 h 64"/>
                  <a:gd name="T8" fmla="*/ 2147483647 w 77"/>
                  <a:gd name="T9" fmla="*/ 2147483647 h 64"/>
                  <a:gd name="T10" fmla="*/ 2147483647 w 77"/>
                  <a:gd name="T11" fmla="*/ 2147483647 h 64"/>
                  <a:gd name="T12" fmla="*/ 0 w 77"/>
                  <a:gd name="T13" fmla="*/ 214748364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64"/>
                  <a:gd name="T23" fmla="*/ 77 w 77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64">
                    <a:moveTo>
                      <a:pt x="0" y="10"/>
                    </a:moveTo>
                    <a:lnTo>
                      <a:pt x="32" y="0"/>
                    </a:lnTo>
                    <a:lnTo>
                      <a:pt x="77" y="33"/>
                    </a:lnTo>
                    <a:lnTo>
                      <a:pt x="68" y="42"/>
                    </a:lnTo>
                    <a:lnTo>
                      <a:pt x="46" y="42"/>
                    </a:lnTo>
                    <a:lnTo>
                      <a:pt x="35" y="6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7763479" y="3555273"/>
                <a:ext cx="69851" cy="117475"/>
              </a:xfrm>
              <a:custGeom>
                <a:avLst/>
                <a:gdLst>
                  <a:gd name="T0" fmla="*/ 0 w 42"/>
                  <a:gd name="T1" fmla="*/ 2147483647 h 71"/>
                  <a:gd name="T2" fmla="*/ 2147483647 w 42"/>
                  <a:gd name="T3" fmla="*/ 0 h 71"/>
                  <a:gd name="T4" fmla="*/ 2147483647 w 42"/>
                  <a:gd name="T5" fmla="*/ 2147483647 h 71"/>
                  <a:gd name="T6" fmla="*/ 2147483647 w 42"/>
                  <a:gd name="T7" fmla="*/ 2147483647 h 71"/>
                  <a:gd name="T8" fmla="*/ 0 w 42"/>
                  <a:gd name="T9" fmla="*/ 2147483647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Text Box 67"/>
              <p:cNvSpPr txBox="1">
                <a:spLocks noChangeArrowheads="1"/>
              </p:cNvSpPr>
              <p:nvPr/>
            </p:nvSpPr>
            <p:spPr bwMode="auto">
              <a:xfrm>
                <a:off x="6420748" y="3761648"/>
                <a:ext cx="380087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KY</a:t>
                </a:r>
              </a:p>
            </p:txBody>
          </p:sp>
          <p:sp>
            <p:nvSpPr>
              <p:cNvPr id="72" name="Text Box 68"/>
              <p:cNvSpPr txBox="1">
                <a:spLocks noChangeArrowheads="1"/>
              </p:cNvSpPr>
              <p:nvPr/>
            </p:nvSpPr>
            <p:spPr bwMode="auto">
              <a:xfrm>
                <a:off x="6239453" y="4601435"/>
                <a:ext cx="373674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AL</a:t>
                </a:r>
              </a:p>
            </p:txBody>
          </p:sp>
          <p:sp>
            <p:nvSpPr>
              <p:cNvPr id="73" name="Text Box 70"/>
              <p:cNvSpPr txBox="1">
                <a:spLocks noChangeArrowheads="1"/>
              </p:cNvSpPr>
              <p:nvPr/>
            </p:nvSpPr>
            <p:spPr bwMode="auto">
              <a:xfrm>
                <a:off x="7223719" y="3929923"/>
                <a:ext cx="404132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NC</a:t>
                </a:r>
              </a:p>
            </p:txBody>
          </p:sp>
          <p:sp>
            <p:nvSpPr>
              <p:cNvPr id="74" name="Text Box 72"/>
              <p:cNvSpPr txBox="1">
                <a:spLocks noChangeArrowheads="1"/>
              </p:cNvSpPr>
              <p:nvPr/>
            </p:nvSpPr>
            <p:spPr bwMode="auto">
              <a:xfrm>
                <a:off x="7235366" y="2973128"/>
                <a:ext cx="381427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 smtClean="0">
                    <a:latin typeface="Calibri" pitchFamily="34" charset="0"/>
                  </a:rPr>
                  <a:t>PA</a:t>
                </a:r>
                <a:endParaRPr lang="en-US" sz="1500" b="1" dirty="0">
                  <a:latin typeface="Calibri" pitchFamily="34" charset="0"/>
                </a:endParaRPr>
              </a:p>
            </p:txBody>
          </p:sp>
          <p:sp>
            <p:nvSpPr>
              <p:cNvPr id="75" name="Text Box 73"/>
              <p:cNvSpPr txBox="1">
                <a:spLocks noChangeArrowheads="1"/>
              </p:cNvSpPr>
              <p:nvPr/>
            </p:nvSpPr>
            <p:spPr bwMode="auto">
              <a:xfrm>
                <a:off x="7925406" y="1972535"/>
                <a:ext cx="437795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ME</a:t>
                </a:r>
              </a:p>
            </p:txBody>
          </p:sp>
          <p:sp>
            <p:nvSpPr>
              <p:cNvPr id="76" name="Text Box 75"/>
              <p:cNvSpPr txBox="1">
                <a:spLocks noChangeArrowheads="1"/>
              </p:cNvSpPr>
              <p:nvPr/>
            </p:nvSpPr>
            <p:spPr bwMode="auto">
              <a:xfrm>
                <a:off x="7836505" y="3439385"/>
                <a:ext cx="17462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endParaRPr lang="en-US" sz="15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7" name="Text Box 78"/>
              <p:cNvSpPr txBox="1">
                <a:spLocks noChangeArrowheads="1"/>
              </p:cNvSpPr>
              <p:nvPr/>
            </p:nvSpPr>
            <p:spPr bwMode="auto">
              <a:xfrm>
                <a:off x="8312763" y="2334485"/>
                <a:ext cx="460238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MA</a:t>
                </a:r>
              </a:p>
            </p:txBody>
          </p:sp>
          <p:sp>
            <p:nvSpPr>
              <p:cNvPr id="78" name="Line 81"/>
              <p:cNvSpPr>
                <a:spLocks noChangeShapeType="1"/>
              </p:cNvSpPr>
              <p:nvPr/>
            </p:nvSpPr>
            <p:spPr bwMode="auto">
              <a:xfrm flipH="1">
                <a:off x="8141310" y="2564673"/>
                <a:ext cx="249242" cy="14922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Text Box 88"/>
              <p:cNvSpPr txBox="1">
                <a:spLocks noChangeArrowheads="1"/>
              </p:cNvSpPr>
              <p:nvPr/>
            </p:nvSpPr>
            <p:spPr bwMode="auto">
              <a:xfrm>
                <a:off x="4297748" y="2655954"/>
                <a:ext cx="388102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SD</a:t>
                </a:r>
              </a:p>
            </p:txBody>
          </p:sp>
          <p:sp>
            <p:nvSpPr>
              <p:cNvPr id="80" name="Text Box 89"/>
              <p:cNvSpPr txBox="1">
                <a:spLocks noChangeArrowheads="1"/>
              </p:cNvSpPr>
              <p:nvPr/>
            </p:nvSpPr>
            <p:spPr bwMode="auto">
              <a:xfrm>
                <a:off x="4442372" y="4955448"/>
                <a:ext cx="41752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TX</a:t>
                </a:r>
              </a:p>
            </p:txBody>
          </p:sp>
          <p:sp>
            <p:nvSpPr>
              <p:cNvPr id="81" name="Text Box 90"/>
              <p:cNvSpPr txBox="1">
                <a:spLocks noChangeArrowheads="1"/>
              </p:cNvSpPr>
              <p:nvPr/>
            </p:nvSpPr>
            <p:spPr bwMode="auto">
              <a:xfrm>
                <a:off x="5391713" y="4255360"/>
                <a:ext cx="452446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AR</a:t>
                </a:r>
              </a:p>
            </p:txBody>
          </p:sp>
          <p:sp>
            <p:nvSpPr>
              <p:cNvPr id="82" name="Text Box 94"/>
              <p:cNvSpPr txBox="1">
                <a:spLocks noChangeArrowheads="1"/>
              </p:cNvSpPr>
              <p:nvPr/>
            </p:nvSpPr>
            <p:spPr bwMode="auto">
              <a:xfrm>
                <a:off x="6656972" y="4596673"/>
                <a:ext cx="773126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602" tIns="43301" rIns="86602" bIns="43301">
                <a:spAutoFit/>
              </a:bodyPr>
              <a:lstStyle/>
              <a:p>
                <a:pPr defTabSz="866775" eaLnBrk="0" hangingPunct="0">
                  <a:spcBef>
                    <a:spcPct val="50000"/>
                  </a:spcBef>
                </a:pPr>
                <a:r>
                  <a:rPr lang="en-US" sz="1500" b="1" dirty="0">
                    <a:latin typeface="Calibri" pitchFamily="34" charset="0"/>
                  </a:rPr>
                  <a:t> GA</a:t>
                </a:r>
              </a:p>
            </p:txBody>
          </p:sp>
          <p:sp>
            <p:nvSpPr>
              <p:cNvPr id="83" name="Text Box 95"/>
              <p:cNvSpPr txBox="1">
                <a:spLocks noChangeArrowheads="1"/>
              </p:cNvSpPr>
              <p:nvPr/>
            </p:nvSpPr>
            <p:spPr bwMode="auto">
              <a:xfrm>
                <a:off x="3442230" y="4415698"/>
                <a:ext cx="433395" cy="25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1049" tIns="10525" rIns="21049" bIns="10525">
                <a:spAutoFit/>
              </a:bodyPr>
              <a:lstStyle/>
              <a:p>
                <a:pPr defTabSz="866775" eaLnBrk="0" hangingPunct="0">
                  <a:spcBef>
                    <a:spcPct val="50000"/>
                  </a:spcBef>
                </a:pPr>
                <a:r>
                  <a:rPr lang="en-US" sz="1500" b="1" dirty="0">
                    <a:latin typeface="Calibri" pitchFamily="34" charset="0"/>
                  </a:rPr>
                  <a:t>NM</a:t>
                </a:r>
              </a:p>
            </p:txBody>
          </p:sp>
          <p:sp>
            <p:nvSpPr>
              <p:cNvPr id="84" name="Text Box 99"/>
              <p:cNvSpPr txBox="1">
                <a:spLocks noChangeArrowheads="1"/>
              </p:cNvSpPr>
              <p:nvPr/>
            </p:nvSpPr>
            <p:spPr bwMode="auto">
              <a:xfrm>
                <a:off x="6201352" y="3352073"/>
                <a:ext cx="511184" cy="25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1049" tIns="10525" rIns="21049" bIns="10525">
                <a:spAutoFit/>
              </a:bodyPr>
              <a:lstStyle/>
              <a:p>
                <a:pPr defTabSz="866775" eaLnBrk="0" hangingPunct="0">
                  <a:spcBef>
                    <a:spcPct val="50000"/>
                  </a:spcBef>
                </a:pPr>
                <a:endParaRPr lang="en-US" sz="15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Text Box 106"/>
              <p:cNvSpPr txBox="1">
                <a:spLocks noChangeArrowheads="1"/>
              </p:cNvSpPr>
              <p:nvPr/>
            </p:nvSpPr>
            <p:spPr bwMode="auto">
              <a:xfrm>
                <a:off x="7911118" y="3023460"/>
                <a:ext cx="365659" cy="31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NJ</a:t>
                </a:r>
              </a:p>
            </p:txBody>
          </p:sp>
          <p:sp>
            <p:nvSpPr>
              <p:cNvPr id="86" name="Line 107"/>
              <p:cNvSpPr>
                <a:spLocks noChangeShapeType="1"/>
              </p:cNvSpPr>
              <p:nvPr/>
            </p:nvSpPr>
            <p:spPr bwMode="auto">
              <a:xfrm flipH="1" flipV="1">
                <a:off x="7834917" y="3175860"/>
                <a:ext cx="14129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Rectangle 109"/>
              <p:cNvSpPr>
                <a:spLocks noChangeArrowheads="1"/>
              </p:cNvSpPr>
              <p:nvPr/>
            </p:nvSpPr>
            <p:spPr bwMode="auto">
              <a:xfrm>
                <a:off x="5278438" y="3713163"/>
                <a:ext cx="68580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500" b="1" dirty="0">
                    <a:latin typeface="Calibri" pitchFamily="34" charset="0"/>
                    <a:cs typeface="Arial" charset="0"/>
                  </a:rPr>
                  <a:t>MO</a:t>
                </a:r>
              </a:p>
            </p:txBody>
          </p:sp>
          <p:sp>
            <p:nvSpPr>
              <p:cNvPr id="88" name="Text Box 72"/>
              <p:cNvSpPr txBox="1">
                <a:spLocks noChangeArrowheads="1"/>
              </p:cNvSpPr>
              <p:nvPr/>
            </p:nvSpPr>
            <p:spPr bwMode="auto">
              <a:xfrm>
                <a:off x="7334250" y="2587625"/>
                <a:ext cx="401638" cy="31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NY</a:t>
                </a:r>
              </a:p>
            </p:txBody>
          </p:sp>
          <p:sp>
            <p:nvSpPr>
              <p:cNvPr id="89" name="Text Box 90"/>
              <p:cNvSpPr txBox="1">
                <a:spLocks noChangeArrowheads="1"/>
              </p:cNvSpPr>
              <p:nvPr/>
            </p:nvSpPr>
            <p:spPr bwMode="auto">
              <a:xfrm>
                <a:off x="5368925" y="4862513"/>
                <a:ext cx="431800" cy="31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6602" tIns="43301" rIns="86602" bIns="43301"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LA</a:t>
                </a:r>
              </a:p>
            </p:txBody>
          </p:sp>
          <p:sp>
            <p:nvSpPr>
              <p:cNvPr id="90" name="TextBox 102"/>
              <p:cNvSpPr txBox="1">
                <a:spLocks noChangeArrowheads="1"/>
              </p:cNvSpPr>
              <p:nvPr/>
            </p:nvSpPr>
            <p:spPr bwMode="auto">
              <a:xfrm>
                <a:off x="6531428" y="3198814"/>
                <a:ext cx="435111" cy="3077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1400" b="1" dirty="0">
                    <a:latin typeface="Calibri" pitchFamily="34" charset="0"/>
                    <a:cs typeface="Arial" charset="0"/>
                  </a:rPr>
                  <a:t>OH</a:t>
                </a:r>
              </a:p>
            </p:txBody>
          </p:sp>
          <p:sp>
            <p:nvSpPr>
              <p:cNvPr id="91" name="TextBox 104"/>
              <p:cNvSpPr txBox="1">
                <a:spLocks noChangeArrowheads="1"/>
              </p:cNvSpPr>
              <p:nvPr/>
            </p:nvSpPr>
            <p:spPr bwMode="auto">
              <a:xfrm>
                <a:off x="7543800" y="1828800"/>
                <a:ext cx="60960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66775" eaLnBrk="0" hangingPunct="0"/>
                <a:r>
                  <a:rPr lang="en-US" sz="1500" b="1" dirty="0">
                    <a:latin typeface="Calibri" pitchFamily="34" charset="0"/>
                  </a:rPr>
                  <a:t>NH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7711281" y="2072482"/>
                <a:ext cx="274637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7620000" y="3581400"/>
                <a:ext cx="533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TextBox 112"/>
              <p:cNvSpPr txBox="1">
                <a:spLocks noChangeArrowheads="1"/>
              </p:cNvSpPr>
              <p:nvPr/>
            </p:nvSpPr>
            <p:spPr bwMode="auto">
              <a:xfrm>
                <a:off x="8077200" y="3581400"/>
                <a:ext cx="4572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866775" eaLnBrk="0" hangingPunct="0"/>
                <a:r>
                  <a:rPr lang="en-US" sz="1400" b="1" dirty="0">
                    <a:latin typeface="Calibri" pitchFamily="34" charset="0"/>
                  </a:rPr>
                  <a:t>DC</a:t>
                </a:r>
              </a:p>
            </p:txBody>
          </p:sp>
          <p:sp>
            <p:nvSpPr>
              <p:cNvPr id="95" name="TextBox 107"/>
              <p:cNvSpPr txBox="1">
                <a:spLocks noChangeArrowheads="1"/>
              </p:cNvSpPr>
              <p:nvPr/>
            </p:nvSpPr>
            <p:spPr bwMode="auto">
              <a:xfrm>
                <a:off x="1533525" y="3775075"/>
                <a:ext cx="6492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</a:rPr>
                  <a:t>CA</a:t>
                </a:r>
              </a:p>
            </p:txBody>
          </p:sp>
          <p:sp>
            <p:nvSpPr>
              <p:cNvPr id="96" name="TextBox 109"/>
              <p:cNvSpPr txBox="1">
                <a:spLocks noChangeArrowheads="1"/>
              </p:cNvSpPr>
              <p:nvPr/>
            </p:nvSpPr>
            <p:spPr bwMode="auto">
              <a:xfrm>
                <a:off x="7108825" y="5191125"/>
                <a:ext cx="5016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500" b="1" dirty="0">
                    <a:latin typeface="Calibri" pitchFamily="34" charset="0"/>
                  </a:rPr>
                  <a:t>FL</a:t>
                </a:r>
              </a:p>
            </p:txBody>
          </p:sp>
          <p:sp>
            <p:nvSpPr>
              <p:cNvPr id="97" name="TextBox 110"/>
              <p:cNvSpPr txBox="1">
                <a:spLocks noChangeArrowheads="1"/>
              </p:cNvSpPr>
              <p:nvPr/>
            </p:nvSpPr>
            <p:spPr bwMode="auto">
              <a:xfrm>
                <a:off x="5802406" y="3386138"/>
                <a:ext cx="368300" cy="322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500" b="1" dirty="0">
                    <a:latin typeface="Calibri" pitchFamily="34" charset="0"/>
                  </a:rPr>
                  <a:t>IL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888050" y="2513013"/>
                <a:ext cx="506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OR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601267" y="2633663"/>
                <a:ext cx="3852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WI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TextBox 3"/>
              <p:cNvSpPr txBox="1"/>
              <p:nvPr/>
            </p:nvSpPr>
            <p:spPr>
              <a:xfrm>
                <a:off x="6170707" y="3371850"/>
                <a:ext cx="3558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IN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267353" y="2849160"/>
                <a:ext cx="3713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MI</a:t>
                </a:r>
                <a:endParaRPr lang="en-US" sz="12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795206" y="4629312"/>
                <a:ext cx="435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MS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019342" y="4269272"/>
                <a:ext cx="5585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SC</a:t>
                </a:r>
                <a:endParaRPr lang="en-US" sz="14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235366" y="3549192"/>
                <a:ext cx="5049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VA</a:t>
                </a:r>
                <a:endParaRPr lang="en-US" sz="14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038239" y="3366281"/>
                <a:ext cx="4961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MD</a:t>
                </a:r>
                <a:endParaRPr lang="en-US" sz="1400" b="1" dirty="0"/>
              </a:p>
            </p:txBody>
          </p:sp>
          <p:cxnSp>
            <p:nvCxnSpPr>
              <p:cNvPr id="106" name="Straight Connector 105"/>
              <p:cNvCxnSpPr>
                <a:stCxn id="105" idx="1"/>
              </p:cNvCxnSpPr>
              <p:nvPr/>
            </p:nvCxnSpPr>
            <p:spPr>
              <a:xfrm flipH="1" flipV="1">
                <a:off x="7563202" y="3443288"/>
                <a:ext cx="475037" cy="7688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8228742" y="3044827"/>
                <a:ext cx="534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CT</a:t>
                </a:r>
                <a:endParaRPr lang="en-US" sz="1400" b="1" dirty="0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H="1" flipV="1">
                <a:off x="7936519" y="2921001"/>
                <a:ext cx="423507" cy="1619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8299017" y="2775150"/>
                <a:ext cx="4565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RI</a:t>
                </a:r>
                <a:endParaRPr lang="en-US" sz="1400" b="1" dirty="0"/>
              </a:p>
            </p:txBody>
          </p:sp>
          <p:cxnSp>
            <p:nvCxnSpPr>
              <p:cNvPr id="110" name="Straight Connector 109"/>
              <p:cNvCxnSpPr>
                <a:stCxn id="109" idx="1"/>
              </p:cNvCxnSpPr>
              <p:nvPr/>
            </p:nvCxnSpPr>
            <p:spPr>
              <a:xfrm flipH="1" flipV="1">
                <a:off x="8101621" y="2852335"/>
                <a:ext cx="197396" cy="767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4"/>
              <p:cNvSpPr txBox="1"/>
              <p:nvPr/>
            </p:nvSpPr>
            <p:spPr>
              <a:xfrm>
                <a:off x="2777014" y="3520170"/>
                <a:ext cx="5000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UT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1331640" y="5229200"/>
            <a:ext cx="274320" cy="815498"/>
            <a:chOff x="1351753" y="5086893"/>
            <a:chExt cx="274320" cy="815498"/>
          </a:xfrm>
        </p:grpSpPr>
        <p:sp>
          <p:nvSpPr>
            <p:cNvPr id="113" name="Rectangle 112"/>
            <p:cNvSpPr/>
            <p:nvPr/>
          </p:nvSpPr>
          <p:spPr>
            <a:xfrm>
              <a:off x="1351753" y="5086893"/>
              <a:ext cx="274320" cy="1828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351753" y="5423535"/>
              <a:ext cx="274320" cy="182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351753" y="5716654"/>
              <a:ext cx="274320" cy="1857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03383"/>
            <a:ext cx="1403648" cy="7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Expanded Uses of NCI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488832" cy="4679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Original goal: tool for state public managers</a:t>
            </a:r>
          </a:p>
          <a:p>
            <a:pPr lvl="1"/>
            <a:r>
              <a:rPr lang="en-US" sz="2400" dirty="0" smtClean="0"/>
              <a:t>National and state-to-state benchmarking</a:t>
            </a:r>
          </a:p>
          <a:p>
            <a:pPr lvl="1"/>
            <a:r>
              <a:rPr lang="en-US" sz="2400" dirty="0" smtClean="0"/>
              <a:t>Tracking outcomes over time</a:t>
            </a:r>
          </a:p>
          <a:p>
            <a:pPr lvl="1"/>
            <a:r>
              <a:rPr lang="en-US" sz="2400" dirty="0" smtClean="0"/>
              <a:t>System-level quality improvement</a:t>
            </a:r>
          </a:p>
          <a:p>
            <a:r>
              <a:rPr lang="en-US" sz="2800" dirty="0" smtClean="0"/>
              <a:t>Collaboration with researchers at U of MN</a:t>
            </a:r>
          </a:p>
          <a:p>
            <a:pPr lvl="1"/>
            <a:r>
              <a:rPr lang="en-US" sz="2400" dirty="0" smtClean="0"/>
              <a:t>Large multi-state database with randomly drawn state samples allows for multivariate analyses</a:t>
            </a:r>
          </a:p>
          <a:p>
            <a:pPr lvl="1"/>
            <a:r>
              <a:rPr lang="en-US" sz="2400" dirty="0" smtClean="0"/>
              <a:t>Research studies conducted with support from CMS, NIDRR, and AIDD</a:t>
            </a:r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9520"/>
            <a:ext cx="1187624" cy="6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RP Theme1">
  <a:themeElements>
    <a:clrScheme name="Custom 7">
      <a:dk1>
        <a:sysClr val="windowText" lastClr="000000"/>
      </a:dk1>
      <a:lt1>
        <a:sysClr val="window" lastClr="FFFFFF"/>
      </a:lt1>
      <a:dk2>
        <a:srgbClr val="12416C"/>
      </a:dk2>
      <a:lt2>
        <a:srgbClr val="FBCD6B"/>
      </a:lt2>
      <a:accent1>
        <a:srgbClr val="CE1126"/>
      </a:accent1>
      <a:accent2>
        <a:srgbClr val="00B2A9"/>
      </a:accent2>
      <a:accent3>
        <a:srgbClr val="7FD8D4"/>
      </a:accent3>
      <a:accent4>
        <a:srgbClr val="B2E8E5"/>
      </a:accent4>
      <a:accent5>
        <a:srgbClr val="CCF0EE"/>
      </a:accent5>
      <a:accent6>
        <a:srgbClr val="BFBFBF"/>
      </a:accent6>
      <a:hlink>
        <a:srgbClr val="0000FF"/>
      </a:hlink>
      <a:folHlink>
        <a:srgbClr val="0000FF"/>
      </a:folHlink>
    </a:clrScheme>
    <a:fontScheme name="UNIS_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CDRP Theme1</Template>
  <TotalTime>920</TotalTime>
  <Words>1928</Words>
  <Application>Microsoft Office PowerPoint</Application>
  <PresentationFormat>On-screen Show (4:3)</PresentationFormat>
  <Paragraphs>372</Paragraphs>
  <Slides>56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CDRP Theme1</vt:lpstr>
      <vt:lpstr>Microsoft Office Excel 97-2003 Worksheet</vt:lpstr>
      <vt:lpstr>National Core Indicators:  Outcomes and Services for Adults with Intellectual Disabilities</vt:lpstr>
      <vt:lpstr>1. National Core Indicators: Development, current use and future expansion</vt:lpstr>
      <vt:lpstr>NCI Beginnings</vt:lpstr>
      <vt:lpstr>NCI Beginnings</vt:lpstr>
      <vt:lpstr>NCI Indicator Framework</vt:lpstr>
      <vt:lpstr>NCI Adult Consumer Survey</vt:lpstr>
      <vt:lpstr>Funding and Future Expansion</vt:lpstr>
      <vt:lpstr>NCI Participating States 2010-2013</vt:lpstr>
      <vt:lpstr>Expanded Uses of NCI</vt:lpstr>
      <vt:lpstr>2. Examples of policy-relevant analyses      using NCI data </vt:lpstr>
      <vt:lpstr>Choice of Living Arrangements</vt:lpstr>
      <vt:lpstr>Choice of Living Arrangements</vt:lpstr>
      <vt:lpstr>Overall NCI Choice Results 2008</vt:lpstr>
      <vt:lpstr>CONCLUSION</vt:lpstr>
      <vt:lpstr>Choice of Living Arrangements</vt:lpstr>
      <vt:lpstr>Choosing Whom to Live With (person chose) by Level of Disability and Residence Type</vt:lpstr>
      <vt:lpstr>CONCLUSION</vt:lpstr>
      <vt:lpstr>Choosing Whom to Live With (person chose) by Level of Disability and Residence Type</vt:lpstr>
      <vt:lpstr>CONCLUSIONS</vt:lpstr>
      <vt:lpstr>Wellbeing and Choice of Living Arrangements</vt:lpstr>
      <vt:lpstr>Choice of Living Arrangements</vt:lpstr>
      <vt:lpstr>NCI Wellbeing Outcomes</vt:lpstr>
      <vt:lpstr>Self-Report Data Only</vt:lpstr>
      <vt:lpstr>Loneliness the most widespread problem</vt:lpstr>
      <vt:lpstr>Results Summary</vt:lpstr>
      <vt:lpstr>Conclusion</vt:lpstr>
      <vt:lpstr>Self-Report Data</vt:lpstr>
      <vt:lpstr>Self-Reporting</vt:lpstr>
      <vt:lpstr>Variability Associated with Self-Reporting</vt:lpstr>
      <vt:lpstr>Conclusion</vt:lpstr>
      <vt:lpstr>Obesity</vt:lpstr>
      <vt:lpstr>Relative Disadvantage</vt:lpstr>
      <vt:lpstr>Approaches to Comparing Outcomes</vt:lpstr>
      <vt:lpstr>Overall Results: 8,911 adult NCI participants (age 20+) from 20 states </vt:lpstr>
      <vt:lpstr>How Do These Results Compare to Other American Adults?</vt:lpstr>
      <vt:lpstr>% Obese (BMI ≥ 30.0):  Means and 95% CI,  US vs NCI</vt:lpstr>
      <vt:lpstr>% Obese (BMI ≥ 30.0):  Means and 95% CI,  US vs NCI</vt:lpstr>
      <vt:lpstr>Obesity (BMI ≥ 30.0)</vt:lpstr>
      <vt:lpstr>Policy Conflicts: When Outcomes Reveal a Mixed Pattern of Benefits   Obesity and Living Arrangements</vt:lpstr>
      <vt:lpstr>% BMI Category by Residence type: All participants</vt:lpstr>
      <vt:lpstr>% BMI Category by Residence Type: Mild ID only</vt:lpstr>
      <vt:lpstr>Conclusions</vt:lpstr>
      <vt:lpstr>3. How is NCI Data Used by States?  </vt:lpstr>
      <vt:lpstr>Overview of NCI Use at State Level</vt:lpstr>
      <vt:lpstr>Examples of State Applications</vt:lpstr>
      <vt:lpstr>Examples of State Applications</vt:lpstr>
      <vt:lpstr>Examples of State Applications</vt:lpstr>
      <vt:lpstr>Examples of State Applications</vt:lpstr>
      <vt:lpstr>Expanding Public Use of NCI Data</vt:lpstr>
      <vt:lpstr>Slide 50</vt:lpstr>
      <vt:lpstr>4. Future Developments in Analyses of NCI Data</vt:lpstr>
      <vt:lpstr>Policy Analyses and Outcomes</vt:lpstr>
      <vt:lpstr>Future Analyses of NCI Data</vt:lpstr>
      <vt:lpstr>OVERALL CONCLUSION</vt:lpstr>
      <vt:lpstr>Slide 55</vt:lpstr>
      <vt:lpstr>Slide 56</vt:lpstr>
    </vt:vector>
  </TitlesOfParts>
  <Company>University of Sydney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ALABS</dc:creator>
  <cp:lastModifiedBy>Sarah Taub</cp:lastModifiedBy>
  <cp:revision>132</cp:revision>
  <dcterms:created xsi:type="dcterms:W3CDTF">2012-05-22T05:20:50Z</dcterms:created>
  <dcterms:modified xsi:type="dcterms:W3CDTF">2012-07-10T01:41:33Z</dcterms:modified>
</cp:coreProperties>
</file>